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9" r:id="rId2"/>
    <p:sldId id="266" r:id="rId3"/>
    <p:sldId id="378" r:id="rId4"/>
    <p:sldId id="304" r:id="rId5"/>
    <p:sldId id="305" r:id="rId6"/>
    <p:sldId id="351" r:id="rId7"/>
    <p:sldId id="353" r:id="rId8"/>
    <p:sldId id="354" r:id="rId9"/>
    <p:sldId id="357" r:id="rId10"/>
    <p:sldId id="358" r:id="rId11"/>
    <p:sldId id="356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</p:sldIdLst>
  <p:sldSz cx="12192000" cy="6858000"/>
  <p:notesSz cx="6858000" cy="9144000"/>
  <p:embeddedFontLst>
    <p:embeddedFont>
      <p:font typeface="Consolas" panose="020B0609020204030204" pitchFamily="49" charset="0"/>
      <p:regular r:id="rId44"/>
      <p:bold r:id="rId45"/>
      <p:italic r:id="rId46"/>
      <p:boldItalic r:id="rId47"/>
    </p:embeddedFont>
    <p:embeddedFont>
      <p:font typeface="Source Code Pro" panose="020B0509030403020204" pitchFamily="49" charset="0"/>
      <p:regular r:id="rId48"/>
      <p:bold r:id="rId49"/>
      <p:italic r:id="rId50"/>
      <p:boldItalic r:id="rId5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300"/>
    <a:srgbClr val="993366"/>
    <a:srgbClr val="FF8181"/>
    <a:srgbClr val="FFCCCC"/>
    <a:srgbClr val="CCECFF"/>
    <a:srgbClr val="FFFFCC"/>
    <a:srgbClr val="008080"/>
    <a:srgbClr val="33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6" autoAdjust="0"/>
    <p:restoredTop sz="90040" autoAdjust="0"/>
  </p:normalViewPr>
  <p:slideViewPr>
    <p:cSldViewPr snapToGrid="0">
      <p:cViewPr>
        <p:scale>
          <a:sx n="129" d="100"/>
          <a:sy n="129" d="100"/>
        </p:scale>
        <p:origin x="480" y="7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font" Target="fonts/font8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6.fntdata"/><Relationship Id="rId57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2/27/24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Winter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F1B0714-288A-03BE-92AA-258B8E2CA08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Winter 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0FCC11E-94BD-936D-6C9F-9648B14BB51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Winter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57D29B5E-CB07-D531-668A-9A7AEE88DDA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Winter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D75BD070-1959-6043-01BD-0CDF593FE60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Winter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4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937049" y="300788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20;p33">
            <a:extLst>
              <a:ext uri="{FF2B5EF4-FFF2-40B4-BE49-F238E27FC236}">
                <a16:creationId xmlns:a16="http://schemas.microsoft.com/office/drawing/2014/main" id="{45981267-6D94-A319-1D1A-EBBBC65E729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Winter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6B8B3-3837-584A-94CD-BA26A8EF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CF4A-8D26-7E47-BE24-56CAFA2BF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DA4DA-0832-AD49-906C-ED72A76C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16 -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pen.spotify.com/playlist/3JnnX8pp7GhXvtYJuIcGKB?si=f166308f7b834ab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9M97Hkiv8TN3dLL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16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10018" y="5533235"/>
            <a:ext cx="2828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sli.do #cse121-16</a:t>
            </a:r>
          </a:p>
        </p:txBody>
      </p: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87A24E8-03BA-F055-4B6F-4421C94A6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32" y="3121828"/>
            <a:ext cx="2418628" cy="24114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80A8BC-2F1A-B97B-2167-850BD478CEE1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4"/>
              </a:rPr>
              <a:t>CSE 121 24wi lecture beats :D </a:t>
            </a:r>
            <a:endParaRPr lang="en-US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5623887-285C-F4BC-F1DA-D23E2D229EBD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01F505-79F4-A183-0A2B-F6C1CB880771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8" name="Google Shape;54;p1">
            <a:extLst>
              <a:ext uri="{FF2B5EF4-FFF2-40B4-BE49-F238E27FC236}">
                <a16:creationId xmlns:a16="http://schemas.microsoft.com/office/drawing/2014/main" id="{A78752F9-F039-1596-01C2-68AEDE8682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986067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762635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Arrays</a:t>
            </a:r>
            <a:r>
              <a:rPr lang="en-US" dirty="0"/>
              <a:t> Utility Class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301144-31AD-4BF3-8974-85F3C1508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61146"/>
              </p:ext>
            </p:extLst>
          </p:nvPr>
        </p:nvGraphicFramePr>
        <p:xfrm>
          <a:off x="838199" y="1353215"/>
          <a:ext cx="11016344" cy="4047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257">
                  <a:extLst>
                    <a:ext uri="{9D8B030D-6E8A-4147-A177-3AD203B41FA5}">
                      <a16:colId xmlns:a16="http://schemas.microsoft.com/office/drawing/2014/main" val="2906013631"/>
                    </a:ext>
                  </a:extLst>
                </a:gridCol>
                <a:gridCol w="6992087">
                  <a:extLst>
                    <a:ext uri="{9D8B030D-6E8A-4147-A177-3AD203B41FA5}">
                      <a16:colId xmlns:a16="http://schemas.microsoft.com/office/drawing/2014/main" val="1338416299"/>
                    </a:ext>
                  </a:extLst>
                </a:gridCol>
              </a:tblGrid>
              <a:tr h="56091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760069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Arrays.toString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a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representing the array, such as </a:t>
                      </a:r>
                      <a:br>
                        <a:rPr lang="en-US" sz="1600" dirty="0">
                          <a:latin typeface="Calibri" panose="020F0502020204030204" pitchFamily="34" charset="0"/>
                        </a:rPr>
                      </a:b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"[10, 30, -25, 17]"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91527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Arrays.fill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(array, value);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Sets every element to the given value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82377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Arrays.equals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(array1, array2);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if the two arrays contain the same elements in the same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39463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Arrays.deepToString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a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representing the array; if the array contains other arrays as elements, the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represents their contents, and so on. For example,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"[[99, 151], [30, 5]]"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25575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Arrays.deepEquals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(array1, array2);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if the two arrays contain the same elements in the same order; if the array(s) contain other arrays as elements, their contents are tested for equality, and so 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6425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A90DB1-7419-41D3-AECA-B001A00C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807337" cy="4805363"/>
          </a:xfrm>
        </p:spPr>
        <p:txBody>
          <a:bodyPr anchor="t">
            <a:normAutofit/>
          </a:bodyPr>
          <a:lstStyle/>
          <a:p>
            <a:r>
              <a:rPr lang="en-US" sz="3200" dirty="0"/>
              <a:t>Matrices </a:t>
            </a:r>
          </a:p>
          <a:p>
            <a:pPr lvl="1"/>
            <a:r>
              <a:rPr lang="en-US" sz="2800" dirty="0"/>
              <a:t>Useful in various applications requiring complex math! </a:t>
            </a:r>
          </a:p>
          <a:p>
            <a:r>
              <a:rPr lang="en-US" sz="3200" dirty="0"/>
              <a:t>Board games </a:t>
            </a:r>
          </a:p>
          <a:p>
            <a:pPr lvl="1"/>
            <a:r>
              <a:rPr lang="en-US" sz="2800" dirty="0"/>
              <a:t>(e.g., chess/checkerboard, tic tac toe, sudoku)</a:t>
            </a:r>
          </a:p>
          <a:p>
            <a:r>
              <a:rPr lang="en-US" sz="3200" dirty="0"/>
              <a:t>Representing information in a grid or table </a:t>
            </a:r>
          </a:p>
          <a:p>
            <a:pPr lvl="1"/>
            <a:r>
              <a:rPr lang="en-US" sz="2800" dirty="0"/>
              <a:t>(e.g., scorekeeping, gradebook)</a:t>
            </a:r>
          </a:p>
          <a:p>
            <a:r>
              <a:rPr lang="en-US" sz="3200" dirty="0"/>
              <a:t>Image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BD1EF-4AA9-4DA2-A029-F7F5CE0C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04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480036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45855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E86FBD2C-7DE9-4F46-810D-DD4BEF4FD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29676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45EB13-E7D3-480C-A4D7-AA5EAFB0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1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81502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40771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4997A48C-656B-4553-9F69-172A279D0C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121721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A641-B7A2-482B-868B-200B41E7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08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12595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93821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D763FD12-5D53-4E9B-AF1F-E8423023F9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662756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838DA-DE6D-437A-AD4C-3BF059FB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1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065641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30581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565AD485-1579-4AC7-AD82-C0F52D8BC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19523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FBFF0-5410-4586-815A-CDCB4C83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4309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258385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D79DEA03-84E3-4907-A169-5BF8038C1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44504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9E364-D553-40DF-B2E2-4E106129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1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149228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366561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EB420F2-1B20-447C-803D-D95177B74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4084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8F8DD-BB09-47F4-896C-79061F68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979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7354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0B04EED3-9377-4B55-86EA-6CBD3855D9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704708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221EE-40AA-403C-80B6-A8A2D16D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31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536276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01632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3A76545C-E15D-4532-A783-01F7323F4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92124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161D7-1BCE-4E9A-957D-3D950011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Programming Assignment 3 releasing later today – last assignment!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Focused on 2D arrays!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No dedicated resubmission cycle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(Feedback will </a:t>
            </a:r>
            <a:r>
              <a:rPr lang="en-US" u="sng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be released the following Tuesday)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Extending P3's planned deadline to </a:t>
            </a:r>
            <a:r>
              <a:rPr lang="en-US" b="1" dirty="0">
                <a:solidFill>
                  <a:schemeClr val="tx1"/>
                </a:solidFill>
              </a:rPr>
              <a:t>Thursday</a:t>
            </a:r>
            <a:r>
              <a:rPr lang="en-US" dirty="0">
                <a:solidFill>
                  <a:schemeClr val="tx1"/>
                </a:solidFill>
              </a:rPr>
              <a:t> next week (March 7th)…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so you have an additional 2 days to work on it!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Gigi (&amp; friends) Visit on Monday, March 11th 1:00pm-3:00pm</a:t>
            </a:r>
            <a:endParaRPr lang="en-US" sz="3200" dirty="0">
              <a:solidFill>
                <a:schemeClr val="tx1"/>
              </a:solidFill>
            </a:endParaRP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Exam: </a:t>
            </a:r>
            <a:r>
              <a:rPr lang="en-US" b="1" dirty="0">
                <a:solidFill>
                  <a:schemeClr val="tx1"/>
                </a:solidFill>
              </a:rPr>
              <a:t>Tuesday, March 12th 12:30pm-2:20pm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3"/>
              </a:rPr>
              <a:t>Left-Handed Seating Requests Form</a:t>
            </a:r>
            <a:r>
              <a:rPr lang="en-US" dirty="0">
                <a:solidFill>
                  <a:schemeClr val="tx1"/>
                </a:solidFill>
              </a:rPr>
              <a:t>, closes end-of-day Monday, March 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1F98E-A4EC-4480-A6B1-5026D4671E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FF26A-1BAF-1582-4385-73BBA291F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3044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499274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FA1F165B-DBD6-46F9-A6E1-BDD8EA968D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2015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23CB6-9ADB-4F1B-999E-20A8AC8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8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5973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391093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22687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E83FB-1AF8-4094-B643-C202F9AB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88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746249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421780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206926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E50FC-95E4-46C4-9BAF-59358D15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3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3094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474035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59498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AF4B-A2DF-4FE7-AB7E-192B22CE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6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00783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254602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06467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C0803-9A0A-4655-99FA-616A9E6D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46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706151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183397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52152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66CA0-6D8A-49AA-978F-A0354E91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5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648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75242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65319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9778D-D083-4227-8F3F-B4A180B7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5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54902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961477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569292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12673-D09D-4191-B524-C169632D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23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4208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04635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82430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67DAB-888B-4365-A7B4-1FE4B72F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94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5103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129573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286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0BF11-C7DA-495A-8669-6DB39DD0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4DBA-9458-4D73-9E3C-542D544A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Final Exam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8082-719C-4721-AF9A-6917D50E5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692"/>
            <a:ext cx="11242639" cy="46762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Final Exam: </a:t>
            </a:r>
            <a:r>
              <a:rPr lang="en-US" b="1" dirty="0"/>
              <a:t>Tuesday, March 12th 12:30pm-2:20pm</a:t>
            </a:r>
          </a:p>
          <a:p>
            <a:r>
              <a:rPr lang="en-US" dirty="0"/>
              <a:t>In-person, on paper, with assigned seating</a:t>
            </a:r>
          </a:p>
          <a:p>
            <a:r>
              <a:rPr lang="en-US" dirty="0"/>
              <a:t>No collaboration – should be completed individually</a:t>
            </a:r>
          </a:p>
          <a:p>
            <a:r>
              <a:rPr lang="en-US" dirty="0"/>
              <a:t>You may bring in </a:t>
            </a:r>
            <a:r>
              <a:rPr lang="en-US" b="1" dirty="0"/>
              <a:t>one 8.5x11-inch </a:t>
            </a:r>
            <a:r>
              <a:rPr lang="en-US" dirty="0"/>
              <a:t>sheet of notes, handwritten or typed, double-sided</a:t>
            </a:r>
          </a:p>
          <a:p>
            <a:r>
              <a:rPr lang="en-US" dirty="0"/>
              <a:t>Focused on behavior (not style)</a:t>
            </a:r>
          </a:p>
          <a:p>
            <a:r>
              <a:rPr lang="en-US" dirty="0"/>
              <a:t>You should make every attempt to write correct Java syntax</a:t>
            </a:r>
          </a:p>
          <a:p>
            <a:r>
              <a:rPr lang="en-US" dirty="0"/>
              <a:t>Next week will be focused on Final Exam review and preparation</a:t>
            </a:r>
          </a:p>
          <a:p>
            <a:pPr lvl="1"/>
            <a:r>
              <a:rPr lang="en-US" sz="2200" dirty="0"/>
              <a:t>We are also planning a Final Exam Review Session on Monday of finals week (March 11</a:t>
            </a:r>
            <a:r>
              <a:rPr lang="en-US" sz="2200" baseline="30000" dirty="0"/>
              <a:t>th</a:t>
            </a:r>
            <a:r>
              <a:rPr lang="en-US" sz="2200" dirty="0"/>
              <a:t>)</a:t>
            </a:r>
          </a:p>
          <a:p>
            <a:r>
              <a:rPr lang="en-US" dirty="0"/>
              <a:t>More details soon on course website!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0DE74-369D-4424-8A1F-2DD329FA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54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602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E2539-45B6-14EF-8EDA-9B25C03265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18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3184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CCECFF"/>
                          </a:highlight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C04EB-6444-744E-CD30-1AD09567A4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17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46778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EAD47-2436-68DA-0A9C-5E849431AB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07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44854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532CC-FEB1-15AD-9212-5302279A25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07497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48A64-CD27-25B3-0306-1F602A5816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6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63550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A9DD1-5502-3A44-DC23-33DCC7836B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04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36325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3B176-8616-2338-5143-7DE8D3414B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01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81834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AB582-6B98-1FBB-F19F-7B840B1EEE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08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62832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99FE3-DBE7-A885-DADB-9F92F6C7C6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4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0948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5E0A5-E4BB-54AE-F787-D2D4F9EC5C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27D23-18FE-473F-9EF4-41233DA30C5D}"/>
              </a:ext>
            </a:extLst>
          </p:cNvPr>
          <p:cNvSpPr/>
          <p:nvPr/>
        </p:nvSpPr>
        <p:spPr>
          <a:xfrm>
            <a:off x="460111" y="1601654"/>
            <a:ext cx="5635889" cy="4106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args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a)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a[x]++;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D0C86-D203-43A6-B873-3BD3986BA4AD}"/>
              </a:ext>
            </a:extLst>
          </p:cNvPr>
          <p:cNvSpPr txBox="1"/>
          <p:nvPr/>
        </p:nvSpPr>
        <p:spPr>
          <a:xfrm>
            <a:off x="6505636" y="2962188"/>
            <a:ext cx="5369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Four lines of output would be produced by this code. What would those four lines be?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162F2C-AA53-4053-90DE-1BEA1062A6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149A0-6045-F74E-9B77-E969DB9090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7A4A7F0-C632-1C86-0072-D142F68F3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206" y="231494"/>
            <a:ext cx="1615186" cy="16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577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8271939" cy="591671"/>
          </a:xfrm>
        </p:spPr>
        <p:txBody>
          <a:bodyPr>
            <a:normAutofit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computeAverages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91488" y="1110727"/>
            <a:ext cx="6098893" cy="168626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The average values for each location were [42.666666666666664, 40.333333333333336, 43.333333333333336] </a:t>
            </a:r>
            <a:br>
              <a:rPr lang="en-US" dirty="0"/>
            </a:b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1758"/>
              </p:ext>
            </p:extLst>
          </p:nvPr>
        </p:nvGraphicFramePr>
        <p:xfrm>
          <a:off x="441063" y="2357269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185044BE-E8BA-4170-9E06-4D3371E2CBF6}"/>
              </a:ext>
            </a:extLst>
          </p:cNvPr>
          <p:cNvSpPr/>
          <p:nvPr/>
        </p:nvSpPr>
        <p:spPr>
          <a:xfrm>
            <a:off x="5337231" y="3957121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B493270-B3D1-4381-BE48-963EC8A23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99616"/>
              </p:ext>
            </p:extLst>
          </p:nvPr>
        </p:nvGraphicFramePr>
        <p:xfrm>
          <a:off x="6615953" y="3631744"/>
          <a:ext cx="4065789" cy="98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263">
                  <a:extLst>
                    <a:ext uri="{9D8B030D-6E8A-4147-A177-3AD203B41FA5}">
                      <a16:colId xmlns:a16="http://schemas.microsoft.com/office/drawing/2014/main" val="3196541629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2611064002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354720210"/>
                    </a:ext>
                  </a:extLst>
                </a:gridCol>
              </a:tblGrid>
              <a:tr h="9815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40.333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43.333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205211"/>
                  </a:ext>
                </a:extLst>
              </a:tr>
            </a:tbl>
          </a:graphicData>
        </a:graphic>
      </p:graphicFrame>
      <p:sp>
        <p:nvSpPr>
          <p:cNvPr id="10" name="Callout: Up Arrow 9">
            <a:extLst>
              <a:ext uri="{FF2B5EF4-FFF2-40B4-BE49-F238E27FC236}">
                <a16:creationId xmlns:a16="http://schemas.microsoft.com/office/drawing/2014/main" id="{4916B000-DA2B-4C9B-9776-76736E4B5C43}"/>
              </a:ext>
            </a:extLst>
          </p:cNvPr>
          <p:cNvSpPr/>
          <p:nvPr/>
        </p:nvSpPr>
        <p:spPr>
          <a:xfrm>
            <a:off x="5836735" y="4720596"/>
            <a:ext cx="3017520" cy="1357475"/>
          </a:xfrm>
          <a:prstGeom prst="upArrowCallout">
            <a:avLst>
              <a:gd name="adj1" fmla="val 22623"/>
              <a:gd name="adj2" fmla="val 25000"/>
              <a:gd name="adj3" fmla="val 18660"/>
              <a:gd name="adj4" fmla="val 70921"/>
            </a:avLst>
          </a:prstGeom>
          <a:ln>
            <a:solidFill>
              <a:srgbClr val="FF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of Seattle temperatures</a:t>
            </a:r>
          </a:p>
          <a:p>
            <a:pPr algn="ctr"/>
            <a:r>
              <a:rPr lang="en-US" sz="2000" dirty="0">
                <a:latin typeface="Consolas" panose="020B0609020204030204" pitchFamily="49" charset="0"/>
              </a:rPr>
              <a:t>(44 + 42 + 42) / 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A6D42EE-21F1-1485-CDC8-34DB70166B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27D23-18FE-473F-9EF4-41233DA30C5D}"/>
              </a:ext>
            </a:extLst>
          </p:cNvPr>
          <p:cNvSpPr/>
          <p:nvPr/>
        </p:nvSpPr>
        <p:spPr>
          <a:xfrm>
            <a:off x="124831" y="1841858"/>
            <a:ext cx="5635889" cy="4106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args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a)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a[x]++;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03FC88-C8F0-43DD-8134-A48CC3E13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38C77-53EA-8EB0-9478-4426111D3E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Winter 2024</a:t>
            </a:r>
            <a:endParaRPr lang="en-US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840D2E1-1E5E-C172-A393-097B3D101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206" y="231494"/>
            <a:ext cx="1615186" cy="161036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E2AE7D-8116-9C60-40C4-1729DB9CD6C6}"/>
              </a:ext>
            </a:extLst>
          </p:cNvPr>
          <p:cNvCxnSpPr>
            <a:cxnSpLocks/>
          </p:cNvCxnSpPr>
          <p:nvPr/>
        </p:nvCxnSpPr>
        <p:spPr>
          <a:xfrm>
            <a:off x="9163878" y="1769165"/>
            <a:ext cx="0" cy="2156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B5B37-8863-48C6-86D4-7D49F42E701E}"/>
              </a:ext>
            </a:extLst>
          </p:cNvPr>
          <p:cNvCxnSpPr>
            <a:cxnSpLocks/>
          </p:cNvCxnSpPr>
          <p:nvPr/>
        </p:nvCxnSpPr>
        <p:spPr>
          <a:xfrm flipH="1">
            <a:off x="9163878" y="3925957"/>
            <a:ext cx="3028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2DC76C-0B36-1902-6406-146600E5F281}"/>
              </a:ext>
            </a:extLst>
          </p:cNvPr>
          <p:cNvCxnSpPr>
            <a:cxnSpLocks/>
          </p:cNvCxnSpPr>
          <p:nvPr/>
        </p:nvCxnSpPr>
        <p:spPr>
          <a:xfrm flipH="1">
            <a:off x="4581939" y="4784035"/>
            <a:ext cx="4581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9388138-EE1F-F951-6A52-85579EBBAA06}"/>
              </a:ext>
            </a:extLst>
          </p:cNvPr>
          <p:cNvSpPr/>
          <p:nvPr/>
        </p:nvSpPr>
        <p:spPr>
          <a:xfrm>
            <a:off x="9657522" y="4452731"/>
            <a:ext cx="2534478" cy="170953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8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6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An array of arrays!</a:t>
            </a:r>
          </a:p>
          <a:p>
            <a:pPr marL="0" indent="0" algn="ctr">
              <a:buNone/>
            </a:pPr>
            <a:endParaRPr lang="en-US" sz="1600" i="1" dirty="0"/>
          </a:p>
          <a:p>
            <a:r>
              <a:rPr lang="en-US" sz="3200" dirty="0"/>
              <a:t>The </a:t>
            </a:r>
            <a:r>
              <a:rPr lang="en-US" sz="3200" i="1" dirty="0" err="1"/>
              <a:t>ElementType</a:t>
            </a:r>
            <a:r>
              <a:rPr lang="en-US" sz="3200" dirty="0"/>
              <a:t> of the array is another array itself! </a:t>
            </a:r>
          </a:p>
          <a:p>
            <a:pPr lvl="1"/>
            <a:r>
              <a:rPr lang="en-US" sz="2800" dirty="0"/>
              <a:t>Your first example of “nested data structures” </a:t>
            </a:r>
          </a:p>
          <a:p>
            <a:pPr lvl="2"/>
            <a:r>
              <a:rPr lang="en-US" sz="2400" dirty="0"/>
              <a:t>There will be more in CSE 122!</a:t>
            </a:r>
            <a:endParaRPr lang="en-US" sz="3200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B8E1D5-846E-44ED-9848-F51A3F857518}"/>
              </a:ext>
            </a:extLst>
          </p:cNvPr>
          <p:cNvSpPr txBox="1"/>
          <p:nvPr/>
        </p:nvSpPr>
        <p:spPr>
          <a:xfrm>
            <a:off x="1625926" y="4223615"/>
            <a:ext cx="204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int[][]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43C700-2D16-4FDB-97F4-73C8B03A3E17}"/>
              </a:ext>
            </a:extLst>
          </p:cNvPr>
          <p:cNvSpPr txBox="1"/>
          <p:nvPr/>
        </p:nvSpPr>
        <p:spPr>
          <a:xfrm>
            <a:off x="4969218" y="4345535"/>
            <a:ext cx="246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double[][]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5099E-AFE0-4B7E-87A8-5738FA929F24}"/>
              </a:ext>
            </a:extLst>
          </p:cNvPr>
          <p:cNvSpPr txBox="1"/>
          <p:nvPr/>
        </p:nvSpPr>
        <p:spPr>
          <a:xfrm>
            <a:off x="8197556" y="4128816"/>
            <a:ext cx="253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String[][]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87055-755A-44BC-8728-7351AED21146}"/>
              </a:ext>
            </a:extLst>
          </p:cNvPr>
          <p:cNvSpPr txBox="1"/>
          <p:nvPr/>
        </p:nvSpPr>
        <p:spPr>
          <a:xfrm>
            <a:off x="2796173" y="5186221"/>
            <a:ext cx="272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[][]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21D526-B9D8-4BC3-BCDB-A9FC0BED98E7}"/>
              </a:ext>
            </a:extLst>
          </p:cNvPr>
          <p:cNvSpPr txBox="1"/>
          <p:nvPr/>
        </p:nvSpPr>
        <p:spPr>
          <a:xfrm>
            <a:off x="7069697" y="5107765"/>
            <a:ext cx="225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char[][]</a:t>
            </a:r>
          </a:p>
        </p:txBody>
      </p:sp>
      <p:pic>
        <p:nvPicPr>
          <p:cNvPr id="2050" name="Picture 2" descr="The text &quot;int[][]&quot; highlighted blue and labeled with &quot;type&quot; underneath, followed by &quot;a&quot; highlighted yellow and labeled with &quot;name&quot;, then = new int[4][3]; highlighted purple and labeled with &quot;array creation code.&quot;">
            <a:extLst>
              <a:ext uri="{FF2B5EF4-FFF2-40B4-BE49-F238E27FC236}">
                <a16:creationId xmlns:a16="http://schemas.microsoft.com/office/drawing/2014/main" id="{771B0B99-F94D-4520-9C55-A0BBB2CDA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173" y="526154"/>
            <a:ext cx="5772961" cy="100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3293-555F-4942-8B04-EDE11759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818017" cy="480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An array of arrays!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dirty="0"/>
              <a:t>The two dimensions are “rows” and “columns”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3200" i="1" dirty="0"/>
          </a:p>
        </p:txBody>
      </p:sp>
      <p:pic>
        <p:nvPicPr>
          <p:cNvPr id="4098" name="Picture 2" descr="https://static.us.edusercontent.com/files/e55lmLPLwx6go6t1SJwOnX3K">
            <a:extLst>
              <a:ext uri="{FF2B5EF4-FFF2-40B4-BE49-F238E27FC236}">
                <a16:creationId xmlns:a16="http://schemas.microsoft.com/office/drawing/2014/main" id="{4FC02A4D-F56D-40A2-A882-C58587BB4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24" y="2192582"/>
            <a:ext cx="6332220" cy="360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B09DE-4417-476E-96FC-919E280A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7930C-5849-271B-1DEB-9A1664D4B2F4}"/>
              </a:ext>
            </a:extLst>
          </p:cNvPr>
          <p:cNvSpPr txBox="1"/>
          <p:nvPr/>
        </p:nvSpPr>
        <p:spPr>
          <a:xfrm>
            <a:off x="9517020" y="2756502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0F650-837F-E54D-820E-4811B2416F29}"/>
              </a:ext>
            </a:extLst>
          </p:cNvPr>
          <p:cNvSpPr txBox="1"/>
          <p:nvPr/>
        </p:nvSpPr>
        <p:spPr>
          <a:xfrm>
            <a:off x="9517020" y="3345597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C8014-86A7-EA80-670C-90FB3E89A99F}"/>
              </a:ext>
            </a:extLst>
          </p:cNvPr>
          <p:cNvSpPr txBox="1"/>
          <p:nvPr/>
        </p:nvSpPr>
        <p:spPr>
          <a:xfrm>
            <a:off x="9517020" y="3971759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C7D33E-17ED-BAE4-4516-3B67E913DA95}"/>
              </a:ext>
            </a:extLst>
          </p:cNvPr>
          <p:cNvSpPr txBox="1"/>
          <p:nvPr/>
        </p:nvSpPr>
        <p:spPr>
          <a:xfrm>
            <a:off x="9517020" y="451532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6FBCCE-CF39-9C76-D09B-3E30D95D3B36}"/>
              </a:ext>
            </a:extLst>
          </p:cNvPr>
          <p:cNvSpPr txBox="1"/>
          <p:nvPr/>
        </p:nvSpPr>
        <p:spPr>
          <a:xfrm>
            <a:off x="10106300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DB5D3-FB22-372C-C56D-2D48B61151F6}"/>
              </a:ext>
            </a:extLst>
          </p:cNvPr>
          <p:cNvSpPr txBox="1"/>
          <p:nvPr/>
        </p:nvSpPr>
        <p:spPr>
          <a:xfrm>
            <a:off x="10672990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AACB4B-0C09-82BA-2EBE-DC23C77D8E8B}"/>
              </a:ext>
            </a:extLst>
          </p:cNvPr>
          <p:cNvSpPr txBox="1"/>
          <p:nvPr/>
        </p:nvSpPr>
        <p:spPr>
          <a:xfrm>
            <a:off x="11299012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5954CC-E40A-263A-AA8D-75802E3D89B8}"/>
              </a:ext>
            </a:extLst>
          </p:cNvPr>
          <p:cNvSpPr txBox="1"/>
          <p:nvPr/>
        </p:nvSpPr>
        <p:spPr>
          <a:xfrm>
            <a:off x="5998553" y="3117645"/>
            <a:ext cx="3270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a = new int[</a:t>
            </a:r>
            <a:r>
              <a:rPr lang="en-US" sz="16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7F4219-4C31-E0BE-31AC-65B80C67E882}"/>
              </a:ext>
            </a:extLst>
          </p:cNvPr>
          <p:cNvCxnSpPr>
            <a:cxnSpLocks/>
          </p:cNvCxnSpPr>
          <p:nvPr/>
        </p:nvCxnSpPr>
        <p:spPr>
          <a:xfrm flipV="1">
            <a:off x="9170559" y="4109109"/>
            <a:ext cx="1415234" cy="12596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80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818017" cy="48053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 slightly more accurate view…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reference semantics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F8378-C35C-4A2D-B9F4-CBEC0DB0A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262" y="2736668"/>
            <a:ext cx="6841487" cy="293434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E9982-CC9E-48FF-9D4A-4C5BD503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D9D5D-7629-6CCD-5271-2130F19CE459}"/>
              </a:ext>
            </a:extLst>
          </p:cNvPr>
          <p:cNvSpPr txBox="1"/>
          <p:nvPr/>
        </p:nvSpPr>
        <p:spPr>
          <a:xfrm>
            <a:off x="8322128" y="3259723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73A84-D859-F7ED-D636-AA7397BAFB89}"/>
              </a:ext>
            </a:extLst>
          </p:cNvPr>
          <p:cNvSpPr txBox="1"/>
          <p:nvPr/>
        </p:nvSpPr>
        <p:spPr>
          <a:xfrm>
            <a:off x="8322128" y="380817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FD478-E070-741F-970D-08958939549C}"/>
              </a:ext>
            </a:extLst>
          </p:cNvPr>
          <p:cNvSpPr txBox="1"/>
          <p:nvPr/>
        </p:nvSpPr>
        <p:spPr>
          <a:xfrm>
            <a:off x="8322128" y="447498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34F911-3558-CE5F-3F44-F1488852919A}"/>
              </a:ext>
            </a:extLst>
          </p:cNvPr>
          <p:cNvSpPr txBox="1"/>
          <p:nvPr/>
        </p:nvSpPr>
        <p:spPr>
          <a:xfrm>
            <a:off x="8322128" y="5018541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F7EA6-2894-58DF-C270-2F95C9F999EF}"/>
              </a:ext>
            </a:extLst>
          </p:cNvPr>
          <p:cNvSpPr txBox="1"/>
          <p:nvPr/>
        </p:nvSpPr>
        <p:spPr>
          <a:xfrm>
            <a:off x="10161088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05C6D-7D35-41B6-6811-ED315454E21D}"/>
              </a:ext>
            </a:extLst>
          </p:cNvPr>
          <p:cNvSpPr txBox="1"/>
          <p:nvPr/>
        </p:nvSpPr>
        <p:spPr>
          <a:xfrm>
            <a:off x="10666818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1FC316-0CF7-0C68-E3CD-CE0E2E4C059A}"/>
              </a:ext>
            </a:extLst>
          </p:cNvPr>
          <p:cNvSpPr txBox="1"/>
          <p:nvPr/>
        </p:nvSpPr>
        <p:spPr>
          <a:xfrm>
            <a:off x="11191240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974741-A192-1AB6-8A24-79D38D2DC2E6}"/>
              </a:ext>
            </a:extLst>
          </p:cNvPr>
          <p:cNvSpPr txBox="1"/>
          <p:nvPr/>
        </p:nvSpPr>
        <p:spPr>
          <a:xfrm>
            <a:off x="5051290" y="3585961"/>
            <a:ext cx="3270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a = new int[</a:t>
            </a:r>
            <a:r>
              <a:rPr lang="en-US" sz="16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41536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 </a:t>
            </a:r>
            <a:r>
              <a:rPr lang="en-US" dirty="0"/>
              <a:t>2D Array Traversals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945839-CF8A-46FE-95CD-A0EE0F5F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j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j &lt; list[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list[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][j]</a:t>
            </a:r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6E45D-8E63-4B1C-A1AA-1723DC01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9</a:t>
            </a:fld>
            <a:endParaRPr lang="en-US"/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DD3626EE-459F-2A3B-8DE4-19EA3630A392}"/>
              </a:ext>
            </a:extLst>
          </p:cNvPr>
          <p:cNvSpPr/>
          <p:nvPr/>
        </p:nvSpPr>
        <p:spPr>
          <a:xfrm>
            <a:off x="556590" y="2544417"/>
            <a:ext cx="281609" cy="2415209"/>
          </a:xfrm>
          <a:prstGeom prst="leftBracket">
            <a:avLst>
              <a:gd name="adj" fmla="val 0"/>
            </a:avLst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822643-45A6-F421-D256-574AC35EA73D}"/>
              </a:ext>
            </a:extLst>
          </p:cNvPr>
          <p:cNvSpPr txBox="1"/>
          <p:nvPr/>
        </p:nvSpPr>
        <p:spPr>
          <a:xfrm>
            <a:off x="5198166" y="1707391"/>
            <a:ext cx="333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F9300"/>
                </a:solidFill>
              </a:rPr>
              <a:t>for each row…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831813AE-685A-401A-7A16-27A4344DAD0C}"/>
              </a:ext>
            </a:extLst>
          </p:cNvPr>
          <p:cNvSpPr/>
          <p:nvPr/>
        </p:nvSpPr>
        <p:spPr>
          <a:xfrm>
            <a:off x="1464364" y="3140765"/>
            <a:ext cx="281609" cy="1282148"/>
          </a:xfrm>
          <a:prstGeom prst="leftBracket">
            <a:avLst>
              <a:gd name="adj" fmla="val 0"/>
            </a:avLst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F14908-AE51-619E-8004-F638F033CAC2}"/>
              </a:ext>
            </a:extLst>
          </p:cNvPr>
          <p:cNvSpPr txBox="1"/>
          <p:nvPr/>
        </p:nvSpPr>
        <p:spPr>
          <a:xfrm>
            <a:off x="2834309" y="4181113"/>
            <a:ext cx="80672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0066FF"/>
                </a:solidFill>
              </a:rPr>
              <a:t>for each element </a:t>
            </a:r>
            <a:r>
              <a:rPr lang="en-US" sz="3600" i="1" u="sng" dirty="0">
                <a:solidFill>
                  <a:srgbClr val="0066FF"/>
                </a:solidFill>
              </a:rPr>
              <a:t>within</a:t>
            </a:r>
            <a:r>
              <a:rPr lang="en-US" sz="3600" i="1" dirty="0">
                <a:solidFill>
                  <a:srgbClr val="0066FF"/>
                </a:solidFill>
              </a:rPr>
              <a:t> a row…</a:t>
            </a:r>
          </a:p>
        </p:txBody>
      </p:sp>
    </p:spTree>
    <p:extLst>
      <p:ext uri="{BB962C8B-B14F-4D97-AF65-F5344CB8AC3E}">
        <p14:creationId xmlns:p14="http://schemas.microsoft.com/office/powerpoint/2010/main" val="10925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39275</TotalTime>
  <Words>3030</Words>
  <Application>Microsoft Macintosh PowerPoint</Application>
  <PresentationFormat>Widescreen</PresentationFormat>
  <Paragraphs>1393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Calibri</vt:lpstr>
      <vt:lpstr>Courier New</vt:lpstr>
      <vt:lpstr>Arial</vt:lpstr>
      <vt:lpstr>Source Code Pro</vt:lpstr>
      <vt:lpstr>Consolas</vt:lpstr>
      <vt:lpstr>Office Theme</vt:lpstr>
      <vt:lpstr>CSE 121 – Lesson 16</vt:lpstr>
      <vt:lpstr>Announcements, Reminders</vt:lpstr>
      <vt:lpstr>Final Exam Details</vt:lpstr>
      <vt:lpstr>PowerPoint Presentation</vt:lpstr>
      <vt:lpstr>PowerPoint Presentation</vt:lpstr>
      <vt:lpstr>(PCM) 2D Arrays</vt:lpstr>
      <vt:lpstr>(PCM) 2D Arrays</vt:lpstr>
      <vt:lpstr>(PCM) 2D Arrays</vt:lpstr>
      <vt:lpstr>(PCM) 2D Array Traversals</vt:lpstr>
      <vt:lpstr>Arrays Utility Class</vt:lpstr>
      <vt:lpstr>Applications of 2D Arrays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computeAverages()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Elba G.</cp:lastModifiedBy>
  <cp:revision>166</cp:revision>
  <dcterms:created xsi:type="dcterms:W3CDTF">2020-09-29T18:40:50Z</dcterms:created>
  <dcterms:modified xsi:type="dcterms:W3CDTF">2024-02-28T19:26:57Z</dcterms:modified>
</cp:coreProperties>
</file>