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6" r:id="rId3"/>
    <p:sldId id="298" r:id="rId4"/>
    <p:sldId id="275" r:id="rId5"/>
    <p:sldId id="300" r:id="rId6"/>
    <p:sldId id="304" r:id="rId7"/>
    <p:sldId id="305" r:id="rId8"/>
    <p:sldId id="299" r:id="rId9"/>
    <p:sldId id="303" r:id="rId10"/>
    <p:sldId id="301" r:id="rId11"/>
  </p:sldIdLst>
  <p:sldSz cx="12192000" cy="6858000"/>
  <p:notesSz cx="6858000" cy="9144000"/>
  <p:embeddedFontLst>
    <p:embeddedFont>
      <p:font typeface="Consolas" panose="020B0609020204030204" pitchFamily="49" charset="0"/>
      <p:regular r:id="rId14"/>
      <p:bold r:id="rId15"/>
      <p:italic r:id="rId16"/>
      <p:boldItalic r:id="rId17"/>
    </p:embeddedFont>
    <p:embeddedFont>
      <p:font typeface="Quattrocento Sans" panose="020B0502050000020003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7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  <a:srgbClr val="FFCCCC"/>
    <a:srgbClr val="993366"/>
    <a:srgbClr val="CCECFF"/>
    <a:srgbClr val="0066FF"/>
    <a:srgbClr val="FFFFCC"/>
    <a:srgbClr val="008080"/>
    <a:srgbClr val="3399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6" autoAdjust="0"/>
    <p:restoredTop sz="90044" autoAdjust="0"/>
  </p:normalViewPr>
  <p:slideViewPr>
    <p:cSldViewPr snapToGrid="0">
      <p:cViewPr varScale="1">
        <p:scale>
          <a:sx n="107" d="100"/>
          <a:sy n="107" d="100"/>
        </p:scale>
        <p:origin x="-80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59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57" Type="http://customschemas.google.com/relationships/presentationmetadata" Target="metadata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2/22/24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2455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244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20984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9015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9611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57370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3179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Winter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Winter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Winter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Winter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937049" y="300788"/>
            <a:ext cx="7378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id="{95149B59-330D-2055-5A78-A7D7F3458A87}"/>
              </a:ext>
            </a:extLst>
          </p:cNvPr>
          <p:cNvSpPr txBox="1"/>
          <p:nvPr userDrawn="1"/>
        </p:nvSpPr>
        <p:spPr>
          <a:xfrm>
            <a:off x="9641159" y="2026380"/>
            <a:ext cx="2812159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000" b="1" dirty="0" err="1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20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20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20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r>
              <a:rPr lang="en-US" sz="2000" b="1" spc="-10" dirty="0">
                <a:solidFill>
                  <a:srgbClr val="9900CC"/>
                </a:solidFill>
                <a:latin typeface="Calibri"/>
                <a:cs typeface="Calibri"/>
              </a:rPr>
              <a:t>-15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6" name="Picture 5" descr="QR code for sli.do with code #CSE121-15">
            <a:extLst>
              <a:ext uri="{FF2B5EF4-FFF2-40B4-BE49-F238E27FC236}">
                <a16:creationId xmlns:a16="http://schemas.microsoft.com/office/drawing/2014/main" id="{9BC8FE69-85FF-8A66-BBC3-BCF8DA41DF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93895" y="197580"/>
            <a:ext cx="1706689" cy="170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15 -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3JnnX8pp7GhXvtYJuIcGKB?si=f166308f7b834ab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AD87FF8A-5581-4E78-FF0C-7A82356EE0B8}"/>
              </a:ext>
            </a:extLst>
          </p:cNvPr>
          <p:cNvSpPr txBox="1">
            <a:spLocks/>
          </p:cNvSpPr>
          <p:nvPr/>
        </p:nvSpPr>
        <p:spPr>
          <a:xfrm>
            <a:off x="890544" y="929515"/>
            <a:ext cx="10410908" cy="16876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2700" rIns="0" bIns="0" rtlCol="0" anchor="b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CSE 121 Lesson 15: </a:t>
            </a:r>
            <a:br>
              <a:rPr lang="en-US" dirty="0"/>
            </a:br>
            <a:r>
              <a:rPr lang="en-US" sz="4800" dirty="0"/>
              <a:t>Arrays &amp; Reference Semantics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30ADA326-C292-AF51-D7D0-E7C2F02BB15A}"/>
              </a:ext>
            </a:extLst>
          </p:cNvPr>
          <p:cNvSpPr txBox="1"/>
          <p:nvPr/>
        </p:nvSpPr>
        <p:spPr>
          <a:xfrm>
            <a:off x="3411091" y="2627686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Elba Garza &amp; Matt Wang</a:t>
            </a: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Winter 2024</a:t>
            </a:r>
            <a:endParaRPr lang="en-US"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ADD9EBE6-AB69-1872-4C44-CAED3921C999}"/>
              </a:ext>
            </a:extLst>
          </p:cNvPr>
          <p:cNvSpPr txBox="1"/>
          <p:nvPr/>
        </p:nvSpPr>
        <p:spPr>
          <a:xfrm>
            <a:off x="69481" y="5528874"/>
            <a:ext cx="281215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1" dirty="0" err="1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28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28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28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r>
              <a:rPr lang="en-US" sz="2800" b="1" spc="-10" dirty="0">
                <a:solidFill>
                  <a:srgbClr val="9900CC"/>
                </a:solidFill>
                <a:latin typeface="Calibri"/>
                <a:cs typeface="Calibri"/>
              </a:rPr>
              <a:t>-15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67508A-282D-0A24-F6C9-664B15C973BF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3"/>
              </a:rPr>
              <a:t>CSE 121 24wi lecture beats :D </a:t>
            </a:r>
            <a:endParaRPr lang="en-US" dirty="0"/>
          </a:p>
        </p:txBody>
      </p:sp>
      <p:sp>
        <p:nvSpPr>
          <p:cNvPr id="12" name="Google Shape;51;p1">
            <a:extLst>
              <a:ext uri="{FF2B5EF4-FFF2-40B4-BE49-F238E27FC236}">
                <a16:creationId xmlns:a16="http://schemas.microsoft.com/office/drawing/2014/main" id="{F8DD379A-BE02-4B05-0B1C-F59797EF835C}"/>
              </a:ext>
            </a:extLst>
          </p:cNvPr>
          <p:cNvSpPr txBox="1"/>
          <p:nvPr/>
        </p:nvSpPr>
        <p:spPr>
          <a:xfrm>
            <a:off x="3245686" y="4038193"/>
            <a:ext cx="62464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" name="Google Shape;54;p1">
            <a:extLst>
              <a:ext uri="{FF2B5EF4-FFF2-40B4-BE49-F238E27FC236}">
                <a16:creationId xmlns:a16="http://schemas.microsoft.com/office/drawing/2014/main" id="{1B086CF1-A5DA-F7BB-B059-0648C4EA53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1996244"/>
              </p:ext>
            </p:extLst>
          </p:nvPr>
        </p:nvGraphicFramePr>
        <p:xfrm>
          <a:off x="3797683" y="4038193"/>
          <a:ext cx="7271131" cy="148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8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" name="Picture 15" descr="QR code for sli.do with code #CSE121-15">
            <a:extLst>
              <a:ext uri="{FF2B5EF4-FFF2-40B4-BE49-F238E27FC236}">
                <a16:creationId xmlns:a16="http://schemas.microsoft.com/office/drawing/2014/main" id="{328BDB0C-4B76-3C75-D6A9-6CF9EC61C6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555" y="3094865"/>
            <a:ext cx="2434009" cy="24340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46565F-624B-4792-B0DC-C82F16A530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Winter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D0C86-D203-43A6-B873-3BD3986BA4AD}"/>
              </a:ext>
            </a:extLst>
          </p:cNvPr>
          <p:cNvSpPr txBox="1"/>
          <p:nvPr/>
        </p:nvSpPr>
        <p:spPr>
          <a:xfrm>
            <a:off x="6505636" y="2962188"/>
            <a:ext cx="5369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Four lines of output would be produced by this code. What would those four lines be?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D0BBE-0C3A-5EA9-E1BF-E7585D1AD6D2}"/>
              </a:ext>
            </a:extLst>
          </p:cNvPr>
          <p:cNvSpPr txBox="1"/>
          <p:nvPr/>
        </p:nvSpPr>
        <p:spPr>
          <a:xfrm>
            <a:off x="523875" y="1392527"/>
            <a:ext cx="62293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a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b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x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mystery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(x, a);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(x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"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(a));</a:t>
            </a:r>
          </a:p>
          <a:p>
            <a:b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x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mystery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(x, a);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(x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"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(a));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a) {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x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a[x]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(x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"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(a));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286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Reminders &amp; Announcements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C3 released Wednesday, due Tuesday Feb 27th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R5 released yesterday, due Thursday Feb 29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note: last chance for P1!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Quiz 2 next Thursday, Feb 29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topics: everything up until Arrays on Wednesday (i.e. </a:t>
            </a:r>
            <a:r>
              <a:rPr lang="en-US" u="sng" dirty="0">
                <a:solidFill>
                  <a:schemeClr val="tx1"/>
                </a:solidFill>
              </a:rPr>
              <a:t>not today’s material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next week: many practice quizzes :)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In the future: Final Exam (Tuesday March 12th at 12:30 – 2:20pm)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more logistical details coming soon!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Winter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792092" y="1234388"/>
            <a:ext cx="6890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would the array </a:t>
            </a: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store at the end of this </a:t>
            </a: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arrayMystery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method if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{-20, 20, 26, 32, 50, 3}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was passed in?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253157" y="3136493"/>
            <a:ext cx="4793320" cy="2031325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{-20, 20, 26, 32, 50, 3}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25, 31, 37, 55, 8}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25, 31, 37, 50, 3}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20, 26, 37, 50, 3}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8D5445-7F19-D945-C4FB-BF336D84957F}"/>
              </a:ext>
            </a:extLst>
          </p:cNvPr>
          <p:cNvSpPr txBox="1"/>
          <p:nvPr/>
        </p:nvSpPr>
        <p:spPr>
          <a:xfrm>
            <a:off x="792092" y="3136493"/>
            <a:ext cx="62293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arrayMystery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a)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a.length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505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</a:rPr>
              <a:t>Value Semantics vs. Reference Semantics</a:t>
            </a:r>
            <a:endParaRPr sz="4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Applies when working with primitive types</a:t>
            </a:r>
          </a:p>
          <a:p>
            <a:r>
              <a:rPr lang="en-US" dirty="0"/>
              <a:t>Variables/parameters hold a </a:t>
            </a:r>
            <a:r>
              <a:rPr lang="en-US" i="1" dirty="0"/>
              <a:t>copy </a:t>
            </a:r>
            <a:r>
              <a:rPr lang="en-US" dirty="0"/>
              <a:t>of the actual value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6454-6BA5-4C18-83B1-1DBD250F310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Applies when working with objects</a:t>
            </a:r>
          </a:p>
          <a:p>
            <a:r>
              <a:rPr lang="en-US" dirty="0"/>
              <a:t>Variables/parameters hold a </a:t>
            </a:r>
            <a:r>
              <a:rPr lang="en-US" i="1" dirty="0"/>
              <a:t>reference</a:t>
            </a:r>
            <a:r>
              <a:rPr lang="en-US" dirty="0"/>
              <a:t> to the object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Winter 2024</a:t>
            </a:r>
            <a:endParaRPr/>
          </a:p>
        </p:txBody>
      </p:sp>
      <p:pic>
        <p:nvPicPr>
          <p:cNvPr id="1026" name="Picture 2" descr="The text &quot;int[] arr = new int[4];&quot; above a grey box with the label &quot;name: arr (int[])&quot; underneath it. There is an arrow coming out the grey box and pointing to a row of 4 blue boxes, with 0's in each one and numbers 0, 1, 2, 3 underneath the boxes in order from left to right. ">
            <a:extLst>
              <a:ext uri="{FF2B5EF4-FFF2-40B4-BE49-F238E27FC236}">
                <a16:creationId xmlns:a16="http://schemas.microsoft.com/office/drawing/2014/main" id="{218A5618-8946-43E9-9C1B-DCA9744A7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01" y="4446080"/>
            <a:ext cx="4203397" cy="11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53B13A-9D3E-49C1-A3DE-F9AEF704BD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641" y="4065050"/>
            <a:ext cx="2359028" cy="189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7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</a:rPr>
              <a:t>Value Semantics vs. Reference Semantics</a:t>
            </a:r>
            <a:endParaRPr sz="4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a;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99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6454-6BA5-4C18-83B1-1DBD250F310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19799" y="1825625"/>
            <a:ext cx="5983885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list1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16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23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list2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list1;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list1[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99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Winter 2024</a:t>
            </a:r>
            <a:endParaRPr/>
          </a:p>
        </p:txBody>
      </p:sp>
      <p:pic>
        <p:nvPicPr>
          <p:cNvPr id="1026" name="Picture 2" descr="The text &quot;int[] arr = new int[4];&quot; above a grey box with the label &quot;name: arr (int[])&quot; underneath it. There is an arrow coming out the grey box and pointing to a row of 4 blue boxes, with 0's in each one and numbers 0, 1, 2, 3 underneath the boxes in order from left to right. ">
            <a:extLst>
              <a:ext uri="{FF2B5EF4-FFF2-40B4-BE49-F238E27FC236}">
                <a16:creationId xmlns:a16="http://schemas.microsoft.com/office/drawing/2014/main" id="{218A5618-8946-43E9-9C1B-DCA9744A7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01" y="4446080"/>
            <a:ext cx="4203397" cy="11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53B13A-9D3E-49C1-A3DE-F9AEF704BD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641" y="4065050"/>
            <a:ext cx="2359028" cy="189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3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792092" y="1234388"/>
            <a:ext cx="6890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Without knowing what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someMethod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does, what are the possible values of num?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253157" y="3136493"/>
            <a:ext cx="4793320" cy="984885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anything!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just 42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8D5445-7F19-D945-C4FB-BF336D84957F}"/>
              </a:ext>
            </a:extLst>
          </p:cNvPr>
          <p:cNvSpPr txBox="1"/>
          <p:nvPr/>
        </p:nvSpPr>
        <p:spPr>
          <a:xfrm>
            <a:off x="901700" y="3136493"/>
            <a:ext cx="61197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num 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someMethod</a:t>
            </a:r>
            <a:r>
              <a:rPr lang="en-US" sz="2800" b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(num);</a:t>
            </a:r>
            <a:endParaRPr lang="en-US" sz="2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(num);</a:t>
            </a:r>
          </a:p>
        </p:txBody>
      </p:sp>
    </p:spTree>
    <p:extLst>
      <p:ext uri="{BB962C8B-B14F-4D97-AF65-F5344CB8AC3E}">
        <p14:creationId xmlns:p14="http://schemas.microsoft.com/office/powerpoint/2010/main" val="312409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792092" y="1234388"/>
            <a:ext cx="6890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Without knowing what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anotherMethod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does, what are the possible values of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nums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[0]?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253157" y="3136493"/>
            <a:ext cx="4793320" cy="984885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anything!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just 42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8D5445-7F19-D945-C4FB-BF336D84957F}"/>
              </a:ext>
            </a:extLst>
          </p:cNvPr>
          <p:cNvSpPr txBox="1"/>
          <p:nvPr/>
        </p:nvSpPr>
        <p:spPr>
          <a:xfrm>
            <a:off x="901700" y="3136493"/>
            <a:ext cx="61197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43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44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anotherMethod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</a:p>
        </p:txBody>
      </p:sp>
    </p:spTree>
    <p:extLst>
      <p:ext uri="{BB962C8B-B14F-4D97-AF65-F5344CB8AC3E}">
        <p14:creationId xmlns:p14="http://schemas.microsoft.com/office/powerpoint/2010/main" val="355749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</a:rPr>
              <a:t>Value Semantics vs. Reference Semantics</a:t>
            </a:r>
            <a:endParaRPr sz="4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694" y="1825625"/>
            <a:ext cx="5001939" cy="244157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test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(test);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b) {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b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6454-6BA5-4C18-83B1-1DBD250F310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876622" y="1690689"/>
            <a:ext cx="6045523" cy="33893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tests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114300" indent="0">
              <a:buNone/>
            </a:pP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flipValues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(tests);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flipValues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b) {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b.length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b[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b[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Winter 2024</a:t>
            </a:r>
            <a:endParaRPr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B484BF-08D4-49D6-89F1-AB264F8B2094}"/>
              </a:ext>
            </a:extLst>
          </p:cNvPr>
          <p:cNvCxnSpPr/>
          <p:nvPr/>
        </p:nvCxnSpPr>
        <p:spPr>
          <a:xfrm>
            <a:off x="5812555" y="1327918"/>
            <a:ext cx="64067" cy="4472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50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  <a:latin typeface="Consolas" panose="020B0609020204030204" pitchFamily="49" charset="0"/>
              </a:rPr>
              <a:t>null</a:t>
            </a:r>
            <a:endParaRPr sz="4000" dirty="0">
              <a:latin typeface="Consolas" panose="020B060902020403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694" y="1825625"/>
            <a:ext cx="10946106" cy="398888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absence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a reference! </a:t>
            </a:r>
          </a:p>
          <a:p>
            <a:pPr marL="571500" lvl="1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Sort of like a "zero-equivalent" for references! </a:t>
            </a:r>
          </a:p>
          <a:p>
            <a:pPr marL="571500" lvl="1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Default value for object types</a:t>
            </a: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NullPointerExceptions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occur when you try to ask a reference 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“do something”, but there isn't a reference there…it's null! </a:t>
            </a:r>
          </a:p>
          <a:p>
            <a:pPr marL="571500" lvl="1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"do something" such as get an element from an array, or call a method on an object)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Winter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6820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40107</TotalTime>
  <Words>820</Words>
  <Application>Microsoft Macintosh PowerPoint</Application>
  <PresentationFormat>Widescreen</PresentationFormat>
  <Paragraphs>125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Consolas</vt:lpstr>
      <vt:lpstr>Arial</vt:lpstr>
      <vt:lpstr>Calibri</vt:lpstr>
      <vt:lpstr>Quattrocento Sans</vt:lpstr>
      <vt:lpstr>Office Theme</vt:lpstr>
      <vt:lpstr>PowerPoint Presentation</vt:lpstr>
      <vt:lpstr>Reminders &amp; Announcements</vt:lpstr>
      <vt:lpstr>PowerPoint Presentation</vt:lpstr>
      <vt:lpstr>(PCM) Value Semantics vs. Reference Semantics</vt:lpstr>
      <vt:lpstr>(PCM) Value Semantics vs. Reference Semantics</vt:lpstr>
      <vt:lpstr>PowerPoint Presentation</vt:lpstr>
      <vt:lpstr>PowerPoint Presentation</vt:lpstr>
      <vt:lpstr>(PCM) Value Semantics vs. Reference Semantics</vt:lpstr>
      <vt:lpstr>(PCM) null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170</cp:revision>
  <dcterms:created xsi:type="dcterms:W3CDTF">2020-09-29T18:40:50Z</dcterms:created>
  <dcterms:modified xsi:type="dcterms:W3CDTF">2024-02-23T21:20:59Z</dcterms:modified>
</cp:coreProperties>
</file>