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6" r:id="rId3"/>
    <p:sldId id="275" r:id="rId4"/>
    <p:sldId id="301" r:id="rId5"/>
    <p:sldId id="297" r:id="rId6"/>
    <p:sldId id="298" r:id="rId7"/>
  </p:sldIdLst>
  <p:sldSz cx="12192000" cy="6858000"/>
  <p:notesSz cx="6858000" cy="9144000"/>
  <p:embeddedFontLst>
    <p:embeddedFont>
      <p:font typeface="Consolas" panose="020B0609020204030204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339966"/>
    <a:srgbClr val="0066FF"/>
    <a:srgbClr val="FFCCCC"/>
    <a:srgbClr val="008080"/>
    <a:srgbClr val="990033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0045" autoAdjust="0"/>
  </p:normalViewPr>
  <p:slideViewPr>
    <p:cSldViewPr snapToGrid="0">
      <p:cViewPr varScale="1">
        <p:scale>
          <a:sx n="124" d="100"/>
          <a:sy n="124" d="100"/>
        </p:scale>
        <p:origin x="45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4" d="100"/>
          <a:sy n="134" d="100"/>
        </p:scale>
        <p:origin x="47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customschemas.google.com/relationships/presentationmetadata" Target="metadata"/><Relationship Id="rId5" Type="http://schemas.openxmlformats.org/officeDocument/2006/relationships/slide" Target="slides/slide4.xml"/><Relationship Id="rId28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2447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9500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89FC4433-560E-4ACA-1040-D6751F8B2AD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14 - Winter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024EE5CD-FDE9-14BB-EEEA-ACCCD72DDC2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14 - Winter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Google Shape;20;p33">
            <a:extLst>
              <a:ext uri="{FF2B5EF4-FFF2-40B4-BE49-F238E27FC236}">
                <a16:creationId xmlns:a16="http://schemas.microsoft.com/office/drawing/2014/main" id="{8DDE88FC-ED19-4A68-BA0F-EF77FAA3F7C5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14 - Winter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Google Shape;20;p33">
            <a:extLst>
              <a:ext uri="{FF2B5EF4-FFF2-40B4-BE49-F238E27FC236}">
                <a16:creationId xmlns:a16="http://schemas.microsoft.com/office/drawing/2014/main" id="{CC2DD2F7-17EE-5151-0982-22FE0F74ABB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14 - Winter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Google Shape;20;p33">
            <a:extLst>
              <a:ext uri="{FF2B5EF4-FFF2-40B4-BE49-F238E27FC236}">
                <a16:creationId xmlns:a16="http://schemas.microsoft.com/office/drawing/2014/main" id="{6A19AA2C-89AA-A93D-0995-1B4BC75D475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14 - Winter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3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Google Shape;20;p33">
            <a:extLst>
              <a:ext uri="{FF2B5EF4-FFF2-40B4-BE49-F238E27FC236}">
                <a16:creationId xmlns:a16="http://schemas.microsoft.com/office/drawing/2014/main" id="{1AD6EA99-E261-7B38-54AA-E7821F87194F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14 - Winter 2024</a:t>
            </a:r>
          </a:p>
        </p:txBody>
      </p:sp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14 - Winter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1" r:id="rId4"/>
    <p:sldLayoutId id="2147483654" r:id="rId5"/>
    <p:sldLayoutId id="2147483655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.spotify.com/playlist/3JnnX8pp7GhXvtYJuIcGKB?si=f166308f7b834ab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424247" y="1158240"/>
            <a:ext cx="9144000" cy="114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CSE 121 – Lesson 14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98425-9749-4DAA-AB0A-3AEACC578081}"/>
              </a:ext>
            </a:extLst>
          </p:cNvPr>
          <p:cNvSpPr txBox="1"/>
          <p:nvPr/>
        </p:nvSpPr>
        <p:spPr>
          <a:xfrm>
            <a:off x="184649" y="5582843"/>
            <a:ext cx="2751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 #cse121-14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BCA936-DF0C-D7A7-5495-8BC2FD12AFD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Lesson 14 - Winter 2024</a:t>
            </a:r>
          </a:p>
        </p:txBody>
      </p:sp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2398C7F-9DA2-AA5F-FA43-0B2A7276D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617" y="3527981"/>
            <a:ext cx="2067773" cy="2058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DBD34C-7954-AB63-D1B2-A793B18404D1}"/>
              </a:ext>
            </a:extLst>
          </p:cNvPr>
          <p:cNvSpPr txBox="1"/>
          <p:nvPr/>
        </p:nvSpPr>
        <p:spPr>
          <a:xfrm>
            <a:off x="9304708" y="5589931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Today’s playlist:</a:t>
            </a:r>
            <a:br>
              <a:rPr lang="en-US" dirty="0"/>
            </a:br>
            <a:r>
              <a:rPr lang="en-US" dirty="0">
                <a:hlinkClick r:id="rId4"/>
              </a:rPr>
              <a:t>CSE 121 24wi lecture beats :D </a:t>
            </a:r>
            <a:endParaRPr lang="en-US" dirty="0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800C9ECD-C9F4-979F-1006-00F2C44035A6}"/>
              </a:ext>
            </a:extLst>
          </p:cNvPr>
          <p:cNvSpPr txBox="1"/>
          <p:nvPr/>
        </p:nvSpPr>
        <p:spPr>
          <a:xfrm>
            <a:off x="3311339" y="2187598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algn="ctr">
              <a:lnSpc>
                <a:spcPct val="100000"/>
              </a:lnSpc>
              <a:spcBef>
                <a:spcPts val="825"/>
              </a:spcBef>
            </a:pPr>
            <a:r>
              <a:rPr lang="en-US" sz="2400" dirty="0">
                <a:latin typeface="Calibri"/>
                <a:cs typeface="Calibri"/>
              </a:rPr>
              <a:t>Elba Garza &amp; Matt Wang</a:t>
            </a:r>
          </a:p>
          <a:p>
            <a:pPr marL="229870" algn="ctr">
              <a:lnSpc>
                <a:spcPct val="100000"/>
              </a:lnSpc>
              <a:spcBef>
                <a:spcPts val="720"/>
              </a:spcBef>
            </a:pPr>
            <a:r>
              <a:rPr lang="en-US" sz="2400" dirty="0">
                <a:latin typeface="Calibri"/>
                <a:cs typeface="Calibri"/>
              </a:rPr>
              <a:t>Winter </a:t>
            </a:r>
            <a:r>
              <a:rPr lang="en-US" sz="2400" spc="-20" dirty="0">
                <a:latin typeface="Calibri"/>
                <a:cs typeface="Calibri"/>
              </a:rPr>
              <a:t>2024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4697FF-FB86-206E-CF92-098DC80EE7B9}"/>
              </a:ext>
            </a:extLst>
          </p:cNvPr>
          <p:cNvSpPr txBox="1"/>
          <p:nvPr/>
        </p:nvSpPr>
        <p:spPr>
          <a:xfrm>
            <a:off x="2720810" y="4022823"/>
            <a:ext cx="5979415" cy="1692771"/>
          </a:xfrm>
          <a:prstGeom prst="rect">
            <a:avLst/>
          </a:prstGeom>
          <a:noFill/>
        </p:spPr>
        <p:txBody>
          <a:bodyPr wrap="square" numCol="6" rtlCol="0">
            <a:spAutoFit/>
          </a:bodyPr>
          <a:lstStyle/>
          <a:p>
            <a:r>
              <a:rPr lang="en-US" sz="2000" dirty="0">
                <a:latin typeface="+mj-lt"/>
              </a:rPr>
              <a:t>TAs:</a:t>
            </a:r>
            <a:r>
              <a:rPr lang="en-US" sz="1600" dirty="0">
                <a:latin typeface="+mj-lt"/>
              </a:rPr>
              <a:t> </a:t>
            </a: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graphicFrame>
        <p:nvGraphicFramePr>
          <p:cNvPr id="8" name="Google Shape;54;p1">
            <a:extLst>
              <a:ext uri="{FF2B5EF4-FFF2-40B4-BE49-F238E27FC236}">
                <a16:creationId xmlns:a16="http://schemas.microsoft.com/office/drawing/2014/main" id="{3AF2D985-559F-7F1C-2CA7-B620526E81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166333"/>
              </p:ext>
            </p:extLst>
          </p:nvPr>
        </p:nvGraphicFramePr>
        <p:xfrm>
          <a:off x="3404581" y="4022823"/>
          <a:ext cx="7583997" cy="1612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5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Aishah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Annie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Ayesha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Jacob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Shananda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199" y="1460850"/>
            <a:ext cx="11264757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sz="3100" dirty="0">
                <a:solidFill>
                  <a:schemeClr val="tx1"/>
                </a:solidFill>
              </a:rPr>
              <a:t>Creative Project 3 (C3) Releasing later tonight; due February 27</a:t>
            </a:r>
            <a:r>
              <a:rPr lang="en-US" sz="3100" baseline="30000" dirty="0">
                <a:solidFill>
                  <a:schemeClr val="tx1"/>
                </a:solidFill>
              </a:rPr>
              <a:t>th</a:t>
            </a:r>
            <a:r>
              <a:rPr lang="en-US" sz="3100" dirty="0">
                <a:solidFill>
                  <a:schemeClr val="tx1"/>
                </a:solidFill>
              </a:rPr>
              <a:t> 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sz="3100" dirty="0">
                <a:solidFill>
                  <a:schemeClr val="tx1"/>
                </a:solidFill>
              </a:rPr>
              <a:t>Resubmission Cycle 4 (R4) due tomorrow, February 22</a:t>
            </a:r>
            <a:r>
              <a:rPr lang="en-US" sz="3100" baseline="30000" dirty="0">
                <a:solidFill>
                  <a:schemeClr val="tx1"/>
                </a:solidFill>
              </a:rPr>
              <a:t>nd</a:t>
            </a:r>
            <a:endParaRPr lang="en-US" sz="3100" dirty="0">
              <a:solidFill>
                <a:schemeClr val="tx1"/>
              </a:solidFill>
            </a:endParaRP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700" b="1" dirty="0">
                <a:solidFill>
                  <a:srgbClr val="993366"/>
                </a:solidFill>
              </a:rPr>
              <a:t>Final</a:t>
            </a:r>
            <a:r>
              <a:rPr lang="en-US" sz="2700" dirty="0"/>
              <a:t> opportunity for C1!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700" dirty="0"/>
              <a:t>Also eligible: P1, C2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100" dirty="0"/>
              <a:t>Quiz 0 grades hopefully by this weekend! 🤞🏼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100" dirty="0"/>
              <a:t>Quiz 2 on Thursday, February 29</a:t>
            </a:r>
            <a:r>
              <a:rPr lang="en-US" sz="3100" baseline="30000" dirty="0"/>
              <a:t>th</a:t>
            </a:r>
            <a:r>
              <a:rPr lang="en-US" sz="3100" dirty="0"/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700" dirty="0"/>
              <a:t>Covers everything up to (and including) today’s material! </a:t>
            </a:r>
          </a:p>
          <a:p>
            <a:pPr lvl="1" indent="-406400">
              <a:lnSpc>
                <a:spcPct val="100000"/>
              </a:lnSpc>
              <a:buSzPts val="2800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14 - Winter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Arrays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14 - Winter 2024</a:t>
            </a:r>
            <a:endParaRPr/>
          </a:p>
        </p:txBody>
      </p:sp>
      <p:pic>
        <p:nvPicPr>
          <p:cNvPr id="1026" name="Picture 2" descr="The text &quot;int[] arr = new int[4];&quot; above a grey box with the label &quot;name: arr (int[])&quot; underneath it. There is an arrow coming out the grey box and pointing to a row of 4 blue boxes, with 0's in each one and numbers 0, 1, 2, 3 underneath the boxes in order from left to right. ">
            <a:extLst>
              <a:ext uri="{FF2B5EF4-FFF2-40B4-BE49-F238E27FC236}">
                <a16:creationId xmlns:a16="http://schemas.microsoft.com/office/drawing/2014/main" id="{218A5618-8946-43E9-9C1B-DCA9744A7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776" y="4348283"/>
            <a:ext cx="66198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BFAF3C-1097-4397-A796-86DAC6E51E72}"/>
              </a:ext>
            </a:extLst>
          </p:cNvPr>
          <p:cNvSpPr txBox="1"/>
          <p:nvPr/>
        </p:nvSpPr>
        <p:spPr>
          <a:xfrm>
            <a:off x="1083302" y="1619129"/>
            <a:ext cx="10270498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Elements (must </a:t>
            </a: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be the same type)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Indices (starting at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decide size when created!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arr.length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to get </a:t>
            </a:r>
            <a:r>
              <a:rPr lang="en-US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length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Arrays.toString</a:t>
            </a: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)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to get a nice </a:t>
            </a: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version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8" name="Picture 4" descr="https://static.us.edusercontent.com/files/99huv86On9OuSVH6tdw1jg40">
            <a:extLst>
              <a:ext uri="{FF2B5EF4-FFF2-40B4-BE49-F238E27FC236}">
                <a16:creationId xmlns:a16="http://schemas.microsoft.com/office/drawing/2014/main" id="{150305CD-3D70-486D-A7BF-F28644381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386" y="2324639"/>
            <a:ext cx="5581754" cy="101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77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Array Traversal Pattern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14 - Winter 2024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24B5CB-22B0-485B-ADA0-FC5F9B3AB5BC}"/>
              </a:ext>
            </a:extLst>
          </p:cNvPr>
          <p:cNvSpPr/>
          <p:nvPr/>
        </p:nvSpPr>
        <p:spPr>
          <a:xfrm>
            <a:off x="1521088" y="2587908"/>
            <a:ext cx="9149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3200" dirty="0">
                <a:latin typeface="Consolas" panose="020B0609020204030204" pitchFamily="49" charset="0"/>
              </a:rPr>
              <a:t>; </a:t>
            </a:r>
            <a:r>
              <a:rPr lang="en-US" sz="3200" dirty="0" err="1">
                <a:latin typeface="Consolas" panose="020B0609020204030204" pitchFamily="49" charset="0"/>
              </a:rPr>
              <a:t>i</a:t>
            </a:r>
            <a:r>
              <a:rPr lang="en-US" sz="3200" dirty="0">
                <a:latin typeface="Consolas" panose="020B0609020204030204" pitchFamily="49" charset="0"/>
              </a:rPr>
              <a:t> &lt;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arr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3200" dirty="0">
                <a:latin typeface="Consolas" panose="020B0609020204030204" pitchFamily="49" charset="0"/>
              </a:rPr>
              <a:t>; </a:t>
            </a:r>
            <a:r>
              <a:rPr lang="en-US" sz="3200" dirty="0" err="1">
                <a:latin typeface="Consolas" panose="020B0609020204030204" pitchFamily="49" charset="0"/>
              </a:rPr>
              <a:t>i</a:t>
            </a:r>
            <a:r>
              <a:rPr lang="en-US" sz="3200" dirty="0">
                <a:latin typeface="Consolas" panose="020B0609020204030204" pitchFamily="49" charset="0"/>
              </a:rPr>
              <a:t>++) {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// do something with </a:t>
            </a:r>
            <a:r>
              <a:rPr lang="en-US" sz="3200" dirty="0" err="1">
                <a:solidFill>
                  <a:srgbClr val="008000"/>
                </a:solidFill>
                <a:latin typeface="Consolas" panose="020B0609020204030204" pitchFamily="49" charset="0"/>
              </a:rPr>
              <a:t>arr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[</a:t>
            </a:r>
            <a:r>
              <a:rPr lang="en-US" sz="3200" dirty="0" err="1">
                <a:solidFill>
                  <a:srgbClr val="008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]</a:t>
            </a:r>
            <a:endParaRPr lang="en-US" sz="3200" dirty="0">
              <a:latin typeface="Consolas" panose="020B0609020204030204" pitchFamily="49" charset="0"/>
            </a:endParaRPr>
          </a:p>
          <a:p>
            <a:r>
              <a:rPr lang="en-US" sz="3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082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Lesson 14 -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966818" y="1496820"/>
            <a:ext cx="6226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can we get the last element of an array </a:t>
            </a:r>
            <a:r>
              <a:rPr lang="en-US" sz="32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2080746" y="2813051"/>
            <a:ext cx="5655694" cy="294182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[</a:t>
            </a: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arr.length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()]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[length()]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[</a:t>
            </a: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arr.length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]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[</a:t>
            </a: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arr.length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() - 1]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[</a:t>
            </a: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arr.length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 - 1]</a:t>
            </a:r>
          </a:p>
        </p:txBody>
      </p:sp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4D2FFD4-E38A-85D7-5809-AA9E04912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108" y="234670"/>
            <a:ext cx="1644991" cy="163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74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Lesson 14 -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792092" y="1234388"/>
            <a:ext cx="6890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would the array </a:t>
            </a: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store at the end of this </a:t>
            </a:r>
            <a:r>
              <a:rPr lang="en-US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arrayMystery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method if 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{-20, 20, 26, 32, 50, 3}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was passed in?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7088057" y="2638364"/>
            <a:ext cx="4793320" cy="2031325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{-20, 20, 26, 32, 50, 3}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25, 31, 37, 55, 8}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25, 31, 37, 50, 3}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20, 26, 37, 50, 3}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7E099F-B865-4B35-9887-F5C0B2D32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16" y="3218514"/>
            <a:ext cx="6253255" cy="245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5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36382</TotalTime>
  <Words>355</Words>
  <Application>Microsoft Macintosh PowerPoint</Application>
  <PresentationFormat>Widescreen</PresentationFormat>
  <Paragraphs>72</Paragraphs>
  <Slides>6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Consolas</vt:lpstr>
      <vt:lpstr>Office Theme</vt:lpstr>
      <vt:lpstr>CSE 121 – Lesson 14</vt:lpstr>
      <vt:lpstr>Announcements, Reminders</vt:lpstr>
      <vt:lpstr>(PCM) Arrays</vt:lpstr>
      <vt:lpstr>(PCM) Array Traversal Pattern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Elba G.</cp:lastModifiedBy>
  <cp:revision>146</cp:revision>
  <dcterms:created xsi:type="dcterms:W3CDTF">2020-09-29T18:40:50Z</dcterms:created>
  <dcterms:modified xsi:type="dcterms:W3CDTF">2024-02-21T19:49:41Z</dcterms:modified>
</cp:coreProperties>
</file>