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6" r:id="rId3"/>
    <p:sldId id="288" r:id="rId4"/>
    <p:sldId id="294" r:id="rId5"/>
    <p:sldId id="289" r:id="rId6"/>
    <p:sldId id="286" r:id="rId7"/>
    <p:sldId id="287" r:id="rId8"/>
    <p:sldId id="290" r:id="rId9"/>
    <p:sldId id="275" r:id="rId10"/>
    <p:sldId id="291" r:id="rId11"/>
    <p:sldId id="292" r:id="rId12"/>
    <p:sldId id="293" r:id="rId13"/>
  </p:sldIdLst>
  <p:sldSz cx="12192000" cy="6858000"/>
  <p:notesSz cx="6858000" cy="9144000"/>
  <p:embeddedFontLst>
    <p:embeddedFont>
      <p:font typeface="Consolas" panose="020B0609020204030204" pitchFamily="49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8080"/>
    <a:srgbClr val="993366"/>
    <a:srgbClr val="339966"/>
    <a:srgbClr val="990033"/>
    <a:srgbClr val="CCECF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0" autoAdjust="0"/>
    <p:restoredTop sz="90068" autoAdjust="0"/>
  </p:normalViewPr>
  <p:slideViewPr>
    <p:cSldViewPr snapToGrid="0">
      <p:cViewPr varScale="1">
        <p:scale>
          <a:sx n="109" d="100"/>
          <a:sy n="109" d="100"/>
        </p:scale>
        <p:origin x="208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509149B0-5534-0728-17DB-FE6BAFF66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19571F4D-AAF7-E344-71AA-75DFFBC649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A5FAE5AA-41D0-88EF-0396-C3D01B4A34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44496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95036E4F-EF8A-251F-96A7-858509A1A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14891C4F-511D-AA63-3677-9299D97971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FF260824-A663-96A4-75AE-417C1F9B51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0988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C0A20311-4D47-0B02-E0FA-739B5F289B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57D93033-9902-74B7-E414-BE938D82C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913887FB-0BE4-D259-96C1-FB3D7E3B8D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434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2850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9BD3E-B0B0-E38E-B1FE-7B79212902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0373C-6600-CA99-AE20-080538C6DC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FBFF5F-5507-8249-380D-FC21DACAD4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1739D-D2EB-FDAC-9683-C9CEB6E440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0577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4F56F-FB7A-6922-09FE-7880A5BFE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185995-102C-30D1-8A1A-32E2EEBC0D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3055D7-5785-B0FC-64BE-0DA3BD3F3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26D4F-9D9F-18A2-A2E1-004E0099AB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401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2724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75428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5BA02-86A5-8A5F-060D-F3824FB18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C47799-785B-710E-4EC4-8E334DC508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E1DD42-21B3-0BB7-9C48-E8961373A8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F54B-55D8-2663-7C2A-DB69580310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7007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046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11 - Winter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11 -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11 - Winter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11 -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11 -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11 - Winter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9F79E-EE5C-C388-9B74-DBC253963A19}"/>
              </a:ext>
            </a:extLst>
          </p:cNvPr>
          <p:cNvSpPr txBox="1"/>
          <p:nvPr userDrawn="1"/>
        </p:nvSpPr>
        <p:spPr>
          <a:xfrm>
            <a:off x="9675639" y="2035733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</a:t>
            </a:r>
            <a:r>
              <a:rPr lang="en-US" sz="20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#cse121-11</a:t>
            </a:r>
          </a:p>
        </p:txBody>
      </p:sp>
      <p:pic>
        <p:nvPicPr>
          <p:cNvPr id="5" name="Picture 4" descr="QR code for sli.do with code #cse121-11">
            <a:extLst>
              <a:ext uri="{FF2B5EF4-FFF2-40B4-BE49-F238E27FC236}">
                <a16:creationId xmlns:a16="http://schemas.microsoft.com/office/drawing/2014/main" id="{49E46452-F3F1-1BAA-BD7F-A17940A357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3248" y="206933"/>
            <a:ext cx="1687983" cy="168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11 -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3JnnX8pp7GhXvtYJuIcGKB?si=f166308f7b834ab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lzumeus.com/2010/06/17/falsehoods-programmers-believe-about-nam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times.com/2014/12/11/world/asia/for-afghans-name-and-birthdate-census-questions-are-not-so-simpl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witch_acces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shington.edu/doit/dr-stephen-hawking-case-study-using-technology-communicate-worl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D524AE15-B587-AEBD-FB9F-7FCDB96471D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24247" y="390293"/>
            <a:ext cx="9144000" cy="191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11</a:t>
            </a:r>
            <a:br>
              <a:rPr lang="en-US" dirty="0"/>
            </a:br>
            <a:r>
              <a:rPr lang="en-US" sz="4000" dirty="0"/>
              <a:t>User Input (</a:t>
            </a:r>
            <a:r>
              <a:rPr lang="en-US" sz="4000" dirty="0">
                <a:latin typeface="Consolas" panose="020B0609020204030204" pitchFamily="49" charset="0"/>
                <a:cs typeface="Consolas" panose="020B0609020204030204" pitchFamily="49" charset="0"/>
              </a:rPr>
              <a:t>Scanner</a:t>
            </a:r>
            <a:r>
              <a:rPr lang="en-US" sz="4000" dirty="0"/>
              <a:t>) &amp; more while loops</a:t>
            </a:r>
            <a:endParaRPr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64FEEF-36A9-7164-6AAF-519C01DDD7E6}"/>
              </a:ext>
            </a:extLst>
          </p:cNvPr>
          <p:cNvSpPr txBox="1"/>
          <p:nvPr/>
        </p:nvSpPr>
        <p:spPr>
          <a:xfrm>
            <a:off x="93109" y="5438150"/>
            <a:ext cx="2889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</a:t>
            </a:r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#cse121-11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1F2080-90CC-A552-D4DD-544F36B27EA2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3"/>
              </a:rPr>
              <a:t>CSE 121 24wi lecture beats :D </a:t>
            </a:r>
            <a:endParaRPr lang="en-US"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73A69705-2A80-38DF-0481-D2DD386983CF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BFF463-D01B-B3FF-CC1C-275AC78A3710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13" name="Google Shape;54;p1">
            <a:extLst>
              <a:ext uri="{FF2B5EF4-FFF2-40B4-BE49-F238E27FC236}">
                <a16:creationId xmlns:a16="http://schemas.microsoft.com/office/drawing/2014/main" id="{B3951A67-B2C1-99F8-2FD7-0334B027AB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520838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Picture 15" descr="QR code for sli.do with code #cse121-11">
            <a:extLst>
              <a:ext uri="{FF2B5EF4-FFF2-40B4-BE49-F238E27FC236}">
                <a16:creationId xmlns:a16="http://schemas.microsoft.com/office/drawing/2014/main" id="{FCA212A6-AF2F-2BE2-9B2B-9FE34CC80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23" y="3601632"/>
            <a:ext cx="1910718" cy="19107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A0B39FD9-47C8-20C4-85A7-C7D0E2CCE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FE7D3155-5BA5-16A5-B7ED-793A413C46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Quick Meals for Thought (Names)</a:t>
            </a:r>
            <a:endParaRPr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D53A0A76-5415-AAAC-5C3B-C7895CDC3CB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97EA4FBD-16B6-4E3B-BA34-56E2C4CABD4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09F59C-EF73-B220-795F-922E50D28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98450"/>
            <a:ext cx="10697307" cy="673005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assumptions are we making here?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DC09B2-96CF-F059-6774-79CC1771C4C9}"/>
              </a:ext>
            </a:extLst>
          </p:cNvPr>
          <p:cNvSpPr txBox="1"/>
          <p:nvPr/>
        </p:nvSpPr>
        <p:spPr>
          <a:xfrm>
            <a:off x="973015" y="2126878"/>
            <a:ext cx="76375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console.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console.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EA592-91BD-B4FF-58D8-478C75F57564}"/>
              </a:ext>
            </a:extLst>
          </p:cNvPr>
          <p:cNvSpPr txBox="1"/>
          <p:nvPr/>
        </p:nvSpPr>
        <p:spPr>
          <a:xfrm>
            <a:off x="973015" y="3429000"/>
            <a:ext cx="101756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All first and last names have no spaces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All people only have one first or last name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All people have at least one first or last name</a:t>
            </a:r>
          </a:p>
          <a:p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Interesting readings: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Falsehoods Programmers Believe About Names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For Afghans, Name and Birthdate Census Questions Are Not So Simple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CC71610D-B25B-9850-8A20-FFE4CA0E8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5FCA4815-2D9C-DC57-3A72-C6795B302F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Quick Meals for Thought (Inputs)</a:t>
            </a:r>
            <a:endParaRPr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922D9EB2-0740-9C8E-4ACD-615FB595E4B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0944024C-DD2B-18C8-D60E-36A80196F9B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06FE76F-F1CD-E3D0-1046-A694D85BA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38199"/>
            <a:ext cx="10978662" cy="1990801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Another assumption: all computer users have a keyboard &amp; mouse!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blind &amp; low-vision users only use keyboards (no mice)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users cannot use keyboards and use alternatives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 “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switch access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– famously used by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Stephen Hawking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47DC251-AED2-2AB9-8A3F-20F965ACD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62877"/>
            <a:ext cx="10978662" cy="2110321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isn’t “just” about disability: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user might be on a phone, tablet, gaming console, or “smart” TV!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user could be using text-to-speech!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user’s keyboard or mouse might be broken!</a:t>
            </a:r>
          </a:p>
        </p:txBody>
      </p:sp>
    </p:spTree>
    <p:extLst>
      <p:ext uri="{BB962C8B-B14F-4D97-AF65-F5344CB8AC3E}">
        <p14:creationId xmlns:p14="http://schemas.microsoft.com/office/powerpoint/2010/main" val="356177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6F8489CF-4E72-FB5E-DF60-BEAB16AEC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F283C173-7523-5947-D0A5-FD687D477C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Recent Development: Accessible Controllers</a:t>
            </a:r>
            <a:endParaRPr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9EB0EC26-DC53-B993-E3E8-E9C07860277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A1C49283-968E-8219-6587-02995595364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1026" name="Picture 2" descr="The Xbox adaptive controller. It has two large adaptive buttons, an up-down-left-right pad, and auxilary buttons.">
            <a:extLst>
              <a:ext uri="{FF2B5EF4-FFF2-40B4-BE49-F238E27FC236}">
                <a16:creationId xmlns:a16="http://schemas.microsoft.com/office/drawing/2014/main" id="{5148988E-B4E8-5BAC-FF64-62BB7DA0F9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5" t="19816" r="14458" b="17512"/>
          <a:stretch/>
        </p:blipFill>
        <p:spPr bwMode="auto">
          <a:xfrm>
            <a:off x="636496" y="1690688"/>
            <a:ext cx="5459504" cy="271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PlayStation Access Controller for the PS5. It is a large disc with 8 radial button controls (with different elevations and textures) with a button in the middle, as well as a large joystick.">
            <a:extLst>
              <a:ext uri="{FF2B5EF4-FFF2-40B4-BE49-F238E27FC236}">
                <a16:creationId xmlns:a16="http://schemas.microsoft.com/office/drawing/2014/main" id="{519EDE70-1C10-E2BA-A96E-0C5A4A36C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801" y="2021803"/>
            <a:ext cx="7625583" cy="400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74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 &amp;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/>
              <a:t>Quiz 1 is next Thursday, February 15</a:t>
            </a:r>
            <a:r>
              <a:rPr lang="en-US" baseline="30000" dirty="0"/>
              <a:t>th</a:t>
            </a:r>
            <a:r>
              <a:rPr lang="en-US" dirty="0"/>
              <a:t>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quiz covers up until Wednesday’s lecture (i.e. includes while loops, but not Scanner or next Wednesday’s material)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if you’re sick – please stay home and email Elba &amp; me (</a:t>
            </a:r>
            <a:r>
              <a:rPr lang="en-US" u="sng" dirty="0"/>
              <a:t>before</a:t>
            </a:r>
            <a:r>
              <a:rPr lang="en-US" dirty="0"/>
              <a:t> your quiz time)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Programming Assignment 2 will be released later tonight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Due Tuesday, February 20</a:t>
            </a:r>
            <a:r>
              <a:rPr lang="en-US" baseline="30000" dirty="0"/>
              <a:t>th</a:t>
            </a:r>
            <a:endParaRPr lang="en-US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No pre-class work for Wednesday :)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31F482-D31B-4252-BB77-0DBEB59484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11 -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8FEA1-6E87-46C8-B0F4-A3639D10F1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EB6C64-B220-4A1F-ADBF-29ACD7C578EC}"/>
              </a:ext>
            </a:extLst>
          </p:cNvPr>
          <p:cNvSpPr txBox="1"/>
          <p:nvPr/>
        </p:nvSpPr>
        <p:spPr>
          <a:xfrm>
            <a:off x="849853" y="1285539"/>
            <a:ext cx="8428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would you describe what the variable x calculates?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30673-B35E-4D2C-AA55-ED64851BD8A7}"/>
              </a:ext>
            </a:extLst>
          </p:cNvPr>
          <p:cNvSpPr txBox="1"/>
          <p:nvPr/>
        </p:nvSpPr>
        <p:spPr>
          <a:xfrm>
            <a:off x="7342095" y="2253727"/>
            <a:ext cx="4480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largest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smallest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first value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sum of all values rolled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FBE96-7F38-1A48-A232-BB7644C6B7B1}"/>
              </a:ext>
            </a:extLst>
          </p:cNvPr>
          <p:cNvSpPr txBox="1"/>
          <p:nvPr/>
        </p:nvSpPr>
        <p:spPr>
          <a:xfrm>
            <a:off x="369345" y="1879142"/>
            <a:ext cx="697275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mysteryMethod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Random rand,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sides,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lucky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>
                <a:solidFill>
                  <a:srgbClr val="6A737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priming the loop</a:t>
            </a: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while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lucky)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rand.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(sides)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 it's my lucky num!"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423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68EEB-27FE-4423-BB48-D9424377F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C0F561-62DC-F9DE-2423-92F81E5D1D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11 -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1BDB33-681B-5CC5-3294-B208FB009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AEE888-54EC-4660-0150-5E6265970CE6}"/>
              </a:ext>
            </a:extLst>
          </p:cNvPr>
          <p:cNvSpPr txBox="1"/>
          <p:nvPr/>
        </p:nvSpPr>
        <p:spPr>
          <a:xfrm>
            <a:off x="849853" y="1285539"/>
            <a:ext cx="8428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would you describe what the variable x calculates?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AB701-634D-A128-5A84-96AD7CEFAB5F}"/>
              </a:ext>
            </a:extLst>
          </p:cNvPr>
          <p:cNvSpPr txBox="1"/>
          <p:nvPr/>
        </p:nvSpPr>
        <p:spPr>
          <a:xfrm>
            <a:off x="369345" y="1879142"/>
            <a:ext cx="697275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mysteryMethod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Random rand,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sides,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lucky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>
                <a:solidFill>
                  <a:srgbClr val="6A737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priming the loop</a:t>
            </a: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while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lucky)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rand.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(sides)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 it's my lucky num!"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77CE3B-0C58-1119-3658-03E86278B30F}"/>
              </a:ext>
            </a:extLst>
          </p:cNvPr>
          <p:cNvSpPr/>
          <p:nvPr/>
        </p:nvSpPr>
        <p:spPr>
          <a:xfrm>
            <a:off x="849853" y="4089400"/>
            <a:ext cx="2502947" cy="977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9FD59A-2059-9B08-DE78-0C37EF365717}"/>
              </a:ext>
            </a:extLst>
          </p:cNvPr>
          <p:cNvSpPr txBox="1"/>
          <p:nvPr/>
        </p:nvSpPr>
        <p:spPr>
          <a:xfrm>
            <a:off x="6515102" y="2556252"/>
            <a:ext cx="5080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Another way to think about this block of code: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(roll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x) {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x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767820-811A-E772-8257-585EFDD5AC24}"/>
              </a:ext>
            </a:extLst>
          </p:cNvPr>
          <p:cNvCxnSpPr>
            <a:cxnSpLocks/>
            <a:stCxn id="8" idx="1"/>
            <a:endCxn id="4" idx="3"/>
          </p:cNvCxnSpPr>
          <p:nvPr/>
        </p:nvCxnSpPr>
        <p:spPr>
          <a:xfrm flipH="1">
            <a:off x="3352800" y="3802747"/>
            <a:ext cx="3162302" cy="775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80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D80FC-598F-CA16-0C5E-047BDF42E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BF117B-66C6-E57F-337C-491F309242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11 -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D965B-DDC2-FC2A-EC21-EDA2F9CE0B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B93516-3D75-CC49-F7C4-61AD9A76F42C}"/>
              </a:ext>
            </a:extLst>
          </p:cNvPr>
          <p:cNvSpPr txBox="1"/>
          <p:nvPr/>
        </p:nvSpPr>
        <p:spPr>
          <a:xfrm>
            <a:off x="849853" y="1285539"/>
            <a:ext cx="8428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would you describe what the variable x calculates?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2129EE-926C-E5E0-06EE-5D71FA7A7FA6}"/>
              </a:ext>
            </a:extLst>
          </p:cNvPr>
          <p:cNvSpPr txBox="1"/>
          <p:nvPr/>
        </p:nvSpPr>
        <p:spPr>
          <a:xfrm>
            <a:off x="369345" y="1879142"/>
            <a:ext cx="697275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mysteryMethod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Random rand,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sides,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lucky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>
                <a:solidFill>
                  <a:srgbClr val="6A737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priming the loop</a:t>
            </a: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while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lucky)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rand.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(sides)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roll;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(roll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 it's my lucky num!"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97C9D2-4993-E7B6-6857-992356A74983}"/>
              </a:ext>
            </a:extLst>
          </p:cNvPr>
          <p:cNvSpPr/>
          <p:nvPr/>
        </p:nvSpPr>
        <p:spPr>
          <a:xfrm>
            <a:off x="849853" y="4089400"/>
            <a:ext cx="2502947" cy="977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09A84-C231-7994-BF96-7CA961E1C8F4}"/>
              </a:ext>
            </a:extLst>
          </p:cNvPr>
          <p:cNvSpPr txBox="1"/>
          <p:nvPr/>
        </p:nvSpPr>
        <p:spPr>
          <a:xfrm>
            <a:off x="6438902" y="3035300"/>
            <a:ext cx="508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Yet another way to think about this block of code: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Math.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max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(x, roll);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2C8C12-2667-486F-E30C-F427F267DCB0}"/>
              </a:ext>
            </a:extLst>
          </p:cNvPr>
          <p:cNvCxnSpPr>
            <a:stCxn id="8" idx="1"/>
          </p:cNvCxnSpPr>
          <p:nvPr/>
        </p:nvCxnSpPr>
        <p:spPr>
          <a:xfrm flipH="1">
            <a:off x="3352800" y="3912463"/>
            <a:ext cx="3086102" cy="665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17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Scanner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87124EE-02D1-4872-955B-B38AA91EF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783115"/>
              </p:ext>
            </p:extLst>
          </p:nvPr>
        </p:nvGraphicFramePr>
        <p:xfrm>
          <a:off x="1245347" y="2600133"/>
          <a:ext cx="9701306" cy="315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335">
                  <a:extLst>
                    <a:ext uri="{9D8B030D-6E8A-4147-A177-3AD203B41FA5}">
                      <a16:colId xmlns:a16="http://schemas.microsoft.com/office/drawing/2014/main" val="2382382082"/>
                    </a:ext>
                  </a:extLst>
                </a:gridCol>
                <a:gridCol w="6293971">
                  <a:extLst>
                    <a:ext uri="{9D8B030D-6E8A-4147-A177-3AD203B41FA5}">
                      <a16:colId xmlns:a16="http://schemas.microsoft.com/office/drawing/2014/main" val="969953720"/>
                    </a:ext>
                  </a:extLst>
                </a:gridCol>
              </a:tblGrid>
              <a:tr h="631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734522"/>
                  </a:ext>
                </a:extLst>
              </a:tr>
              <a:tr h="628474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nextInt</a:t>
                      </a:r>
                      <a:r>
                        <a:rPr lang="en-US" sz="20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an </a:t>
                      </a:r>
                      <a:r>
                        <a:rPr lang="en-US" sz="18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returns it.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0757801"/>
                  </a:ext>
                </a:extLst>
              </a:tr>
              <a:tr h="628474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nextDouble</a:t>
                      </a:r>
                      <a:r>
                        <a:rPr lang="en-US" sz="20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an </a:t>
                      </a:r>
                      <a:r>
                        <a:rPr lang="en-US" sz="18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double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returns it.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5478592"/>
                  </a:ext>
                </a:extLst>
              </a:tr>
              <a:tr h="62847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next()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an </a:t>
                      </a:r>
                      <a:r>
                        <a:rPr lang="en-US" sz="18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String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returns it.</a:t>
                      </a:r>
                    </a:p>
                    <a:p>
                      <a:endParaRPr lang="en-US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320204"/>
                  </a:ext>
                </a:extLst>
              </a:tr>
              <a:tr h="628474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nextLine</a:t>
                      </a:r>
                      <a:r>
                        <a:rPr lang="en-US" sz="20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Reads an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entire line 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from the user as an </a:t>
                      </a:r>
                      <a:r>
                        <a:rPr lang="en-US" sz="1800" dirty="0"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String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returns it.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17417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846DBB-75C9-435B-8826-011829A9F9A9}"/>
              </a:ext>
            </a:extLst>
          </p:cNvPr>
          <p:cNvSpPr txBox="1"/>
          <p:nvPr/>
        </p:nvSpPr>
        <p:spPr>
          <a:xfrm>
            <a:off x="838200" y="1548123"/>
            <a:ext cx="5583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can use to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 in input</a:t>
            </a:r>
          </a:p>
          <a:p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en-US" sz="24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java.util</a:t>
            </a:r>
            <a:r>
              <a:rPr lang="en-US" sz="2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“package”!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The line &quot;Scanner console = new Scanner(System.in);&quot;. It is annotated into three pieces:&#10;- the type Scanner&#10;- the variable name console&#10;- the &quot;Scanner construction code&quot;: new Scanner(System.in);">
            <a:extLst>
              <a:ext uri="{FF2B5EF4-FFF2-40B4-BE49-F238E27FC236}">
                <a16:creationId xmlns:a16="http://schemas.microsoft.com/office/drawing/2014/main" id="{02E3330E-1CE2-4FE1-A094-242941038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577" y="800381"/>
            <a:ext cx="5583219" cy="91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02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Tokens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33538"/>
            <a:ext cx="10382026" cy="107739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A unit of user input, as read by the </a:t>
            </a:r>
            <a:r>
              <a:rPr lang="en-US" dirty="0">
                <a:latin typeface="Consolas" panose="020B0609020204030204" pitchFamily="49" charset="0"/>
              </a:rPr>
              <a:t>Scanner</a:t>
            </a:r>
          </a:p>
          <a:p>
            <a:r>
              <a:rPr lang="en-US" dirty="0"/>
              <a:t>Tokens are separated by </a:t>
            </a:r>
            <a:r>
              <a:rPr lang="en-US" i="1" dirty="0"/>
              <a:t>whitespace</a:t>
            </a:r>
            <a:r>
              <a:rPr lang="en-US" dirty="0"/>
              <a:t> (spaces, tabs, new lines)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1ED17ED-CE39-421E-97A3-D34828BEE25E}"/>
              </a:ext>
            </a:extLst>
          </p:cNvPr>
          <p:cNvSpPr txBox="1">
            <a:spLocks/>
          </p:cNvSpPr>
          <p:nvPr/>
        </p:nvSpPr>
        <p:spPr>
          <a:xfrm>
            <a:off x="775447" y="3910574"/>
            <a:ext cx="10382026" cy="107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dirty="0">
                <a:latin typeface="Consolas" panose="020B0609020204030204" pitchFamily="49" charset="0"/>
              </a:rPr>
              <a:t>23   John Smith  </a:t>
            </a:r>
          </a:p>
          <a:p>
            <a:pPr marL="114300" indent="0">
              <a:buFont typeface="Arial"/>
              <a:buNone/>
            </a:pPr>
            <a:r>
              <a:rPr lang="en-US" dirty="0">
                <a:latin typeface="Consolas" panose="020B0609020204030204" pitchFamily="49" charset="0"/>
              </a:rPr>
              <a:t>       42.0     "Hello world"  $2.50 "  19</a:t>
            </a:r>
          </a:p>
        </p:txBody>
      </p:sp>
    </p:spTree>
    <p:extLst>
      <p:ext uri="{BB962C8B-B14F-4D97-AF65-F5344CB8AC3E}">
        <p14:creationId xmlns:p14="http://schemas.microsoft.com/office/powerpoint/2010/main" val="29553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FE702-BCBF-8694-8D18-FF493E50A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7E4D36-EFC2-E7CD-F656-D7AAB5E542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11 - Winter 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BFB217-4F74-EA8E-04AE-E352BF5CC6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1F7F1F-C253-710A-0BCA-4F2DE3B7FB4B}"/>
              </a:ext>
            </a:extLst>
          </p:cNvPr>
          <p:cNvSpPr txBox="1"/>
          <p:nvPr/>
        </p:nvSpPr>
        <p:spPr>
          <a:xfrm>
            <a:off x="849853" y="1285539"/>
            <a:ext cx="8428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calling the following method, which of these user inputs would </a:t>
            </a:r>
            <a:r>
              <a:rPr lang="en-US" sz="2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cause an error? (choose multiple)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1DBA0-743E-1A56-2889-A6DFA66C8643}"/>
              </a:ext>
            </a:extLst>
          </p:cNvPr>
          <p:cNvSpPr txBox="1"/>
          <p:nvPr/>
        </p:nvSpPr>
        <p:spPr>
          <a:xfrm>
            <a:off x="7637652" y="3578474"/>
            <a:ext cx="4501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Lucy’s Treats $12.48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Oatmilk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Latte 16.47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The Hunger Games 21.98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Gigis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900.24</a:t>
            </a:r>
          </a:p>
          <a:p>
            <a:pPr marL="342900" indent="-342900">
              <a:spcAft>
                <a:spcPts val="600"/>
              </a:spcAft>
              <a:buClr>
                <a:srgbClr val="008080"/>
              </a:buClr>
              <a:buSzPct val="110000"/>
              <a:buFont typeface="+mj-lt"/>
              <a:buAutoNum type="alphaU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Grammy Awards 90095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977A9-99DE-B68D-13CD-94E189432ACD}"/>
              </a:ext>
            </a:extLst>
          </p:cNvPr>
          <p:cNvSpPr txBox="1"/>
          <p:nvPr/>
        </p:nvSpPr>
        <p:spPr>
          <a:xfrm>
            <a:off x="363483" y="2638230"/>
            <a:ext cx="778991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cornbear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Scanner console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Scanner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System.in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amt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console.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console.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secondName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console.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price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console.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nextDouble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950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L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a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u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f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e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y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!</a:t>
            </a:r>
          </a:p>
        </p:txBody>
      </p:sp>
      <p:sp>
        <p:nvSpPr>
          <p:cNvPr id="5" name="Equals 4">
            <a:extLst>
              <a:ext uri="{FF2B5EF4-FFF2-40B4-BE49-F238E27FC236}">
                <a16:creationId xmlns:a16="http://schemas.microsoft.com/office/drawing/2014/main" id="{201E4DE2-F9D6-4B4B-BF0B-E559D8E6EB03}"/>
              </a:ext>
            </a:extLst>
          </p:cNvPr>
          <p:cNvSpPr/>
          <p:nvPr/>
        </p:nvSpPr>
        <p:spPr>
          <a:xfrm>
            <a:off x="4479473" y="4972060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3F94C89-5509-46CD-B629-8775C9E987FF}"/>
              </a:ext>
            </a:extLst>
          </p:cNvPr>
          <p:cNvSpPr/>
          <p:nvPr/>
        </p:nvSpPr>
        <p:spPr>
          <a:xfrm>
            <a:off x="3630387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FE1C3757-EACE-443D-A262-7C12285192B0}"/>
              </a:ext>
            </a:extLst>
          </p:cNvPr>
          <p:cNvSpPr/>
          <p:nvPr/>
        </p:nvSpPr>
        <p:spPr>
          <a:xfrm>
            <a:off x="528664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Equals 16">
            <a:extLst>
              <a:ext uri="{FF2B5EF4-FFF2-40B4-BE49-F238E27FC236}">
                <a16:creationId xmlns:a16="http://schemas.microsoft.com/office/drawing/2014/main" id="{62965907-BCFA-4F86-82ED-64E71BA2304F}"/>
              </a:ext>
            </a:extLst>
          </p:cNvPr>
          <p:cNvSpPr/>
          <p:nvPr/>
        </p:nvSpPr>
        <p:spPr>
          <a:xfrm>
            <a:off x="611831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798B57DB-4449-486A-8AFE-D40D291229C7}"/>
              </a:ext>
            </a:extLst>
          </p:cNvPr>
          <p:cNvSpPr/>
          <p:nvPr/>
        </p:nvSpPr>
        <p:spPr>
          <a:xfrm>
            <a:off x="6979922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3C3CBC5-4957-4B13-B2CA-D137071FD85B}"/>
              </a:ext>
            </a:extLst>
          </p:cNvPr>
          <p:cNvSpPr/>
          <p:nvPr/>
        </p:nvSpPr>
        <p:spPr>
          <a:xfrm>
            <a:off x="7854591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95856C-260E-4610-A417-90CFB75D7809}"/>
              </a:ext>
            </a:extLst>
          </p:cNvPr>
          <p:cNvSpPr/>
          <p:nvPr/>
        </p:nvSpPr>
        <p:spPr>
          <a:xfrm>
            <a:off x="3442063" y="4735286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09AD19-667D-4D2A-8EA0-DD4848CBBA81}"/>
              </a:ext>
            </a:extLst>
          </p:cNvPr>
          <p:cNvSpPr/>
          <p:nvPr/>
        </p:nvSpPr>
        <p:spPr>
          <a:xfrm>
            <a:off x="4254137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AE5B78-2ABD-416C-BD88-CBD3FC8A4A9B}"/>
              </a:ext>
            </a:extLst>
          </p:cNvPr>
          <p:cNvSpPr/>
          <p:nvPr/>
        </p:nvSpPr>
        <p:spPr>
          <a:xfrm>
            <a:off x="5079274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8AB6F5-DA16-489D-9AC2-EF51585E167B}"/>
              </a:ext>
            </a:extLst>
          </p:cNvPr>
          <p:cNvSpPr/>
          <p:nvPr/>
        </p:nvSpPr>
        <p:spPr>
          <a:xfrm>
            <a:off x="5891349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FCB7AC-937C-4EDC-BEBF-C61A2A2958DF}"/>
              </a:ext>
            </a:extLst>
          </p:cNvPr>
          <p:cNvSpPr/>
          <p:nvPr/>
        </p:nvSpPr>
        <p:spPr>
          <a:xfrm>
            <a:off x="6773094" y="4735284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19D4DC-782F-4512-AC82-748C250AD261}"/>
              </a:ext>
            </a:extLst>
          </p:cNvPr>
          <p:cNvSpPr/>
          <p:nvPr/>
        </p:nvSpPr>
        <p:spPr>
          <a:xfrm>
            <a:off x="7617825" y="4735283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036A96-D479-49AD-9AD0-B1C0ECA896D8}"/>
              </a:ext>
            </a:extLst>
          </p:cNvPr>
          <p:cNvSpPr/>
          <p:nvPr/>
        </p:nvSpPr>
        <p:spPr>
          <a:xfrm>
            <a:off x="8479976" y="4735282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33424</TotalTime>
  <Words>1007</Words>
  <Application>Microsoft Macintosh PowerPoint</Application>
  <PresentationFormat>Widescreen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Consolas</vt:lpstr>
      <vt:lpstr>Arial</vt:lpstr>
      <vt:lpstr>Office Theme</vt:lpstr>
      <vt:lpstr>CSE 121 – Lesson 11 User Input (Scanner) &amp; more while loops</vt:lpstr>
      <vt:lpstr>Announcements &amp; Reminders</vt:lpstr>
      <vt:lpstr>PowerPoint Presentation</vt:lpstr>
      <vt:lpstr>PowerPoint Presentation</vt:lpstr>
      <vt:lpstr>PowerPoint Presentation</vt:lpstr>
      <vt:lpstr>(PCM) Scanner</vt:lpstr>
      <vt:lpstr>(PCM) Tokens</vt:lpstr>
      <vt:lpstr>PowerPoint Presentation</vt:lpstr>
      <vt:lpstr>Fencepost Pattern</vt:lpstr>
      <vt:lpstr>Quick Meals for Thought (Names)</vt:lpstr>
      <vt:lpstr>Quick Meals for Thought (Inputs)</vt:lpstr>
      <vt:lpstr>Recent Development: Accessible Controllers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136</cp:revision>
  <dcterms:created xsi:type="dcterms:W3CDTF">2020-09-29T18:40:50Z</dcterms:created>
  <dcterms:modified xsi:type="dcterms:W3CDTF">2024-02-09T22:16:11Z</dcterms:modified>
</cp:coreProperties>
</file>