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71" r:id="rId5"/>
    <p:sldId id="269" r:id="rId6"/>
    <p:sldId id="263" r:id="rId7"/>
    <p:sldId id="266" r:id="rId8"/>
    <p:sldId id="267" r:id="rId9"/>
    <p:sldId id="264" r:id="rId10"/>
    <p:sldId id="260" r:id="rId11"/>
    <p:sldId id="265" r:id="rId12"/>
    <p:sldId id="262" r:id="rId13"/>
    <p:sldId id="272" r:id="rId14"/>
    <p:sldId id="279" r:id="rId15"/>
    <p:sldId id="273" r:id="rId16"/>
    <p:sldId id="278" r:id="rId17"/>
    <p:sldId id="276" r:id="rId18"/>
    <p:sldId id="275" r:id="rId19"/>
    <p:sldId id="274" r:id="rId20"/>
    <p:sldId id="277" r:id="rId21"/>
  </p:sldIdLst>
  <p:sldSz cx="12192000" cy="6858000"/>
  <p:notesSz cx="6858000" cy="9144000"/>
  <p:embeddedFontLs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5599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620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807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0264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787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612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61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744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288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8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85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461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889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1E6750E-9602-6D45-84F7-C3A474EAF01D}" type="datetime1">
              <a:rPr lang="en-US" smtClean="0"/>
              <a:t>1/4/24</a:t>
            </a:fld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Winter 2024</a:t>
            </a:r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ADE322-8C5C-7143-ADE6-A46C73DBB7FE}" type="datetime1">
              <a:rPr lang="en-US" smtClean="0"/>
              <a:t>1/4/24</a:t>
            </a:fld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Winter 2024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20CFF1E-1A1A-FB48-A55F-13F79AC5F945}" type="datetime1">
              <a:rPr lang="en-US" smtClean="0"/>
              <a:t>1/4/24</a:t>
            </a:fld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Winter 2024</a:t>
            </a:r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5BF759B-09AF-0C4C-A6BE-32B92D76046C}" type="datetime1">
              <a:rPr lang="en-US" smtClean="0"/>
              <a:t>1/4/24</a:t>
            </a:fld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Winter 2024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50286A4-00FE-984F-9312-B8B8F6637911}" type="datetime1">
              <a:rPr lang="en-US" smtClean="0"/>
              <a:t>1/4/24</a:t>
            </a:fld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Winter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Thi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9767741-7EFC-8949-B15B-C0CA0A18345C}" type="datetime1">
              <a:rPr lang="en-US" smtClean="0"/>
              <a:t>1/4/24</a:t>
            </a:fld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Winter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92928" y="6464985"/>
            <a:ext cx="1617472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/>
              <a:t>Lesson 1 - Winter 2024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5D28-CEFE-BF41-8C71-B5479ED536DD}" type="datetime1">
              <a:rPr lang="en-US" smtClean="0"/>
              <a:t>1/4/24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985"/>
            <a:ext cx="589789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2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17603A4A-73D5-5649-B8AA-48067C528E94}" type="datetime1">
              <a:rPr lang="en-US" smtClean="0"/>
              <a:t>1/4/24</a:t>
            </a:fld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1 - Winter 2024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bddd/disabilityandhealth/infographic-disability-impacts-all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ensus.gov/newsroom/facts-for-features/2021/disabilities-act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inguistics.washington.edu/minor-american-sign-language" TargetMode="External"/><Relationship Id="rId3" Type="http://schemas.openxmlformats.org/officeDocument/2006/relationships/hyperlink" Target="https://courses.cs.washington.edu/courses/cse493e/23au/" TargetMode="External"/><Relationship Id="rId7" Type="http://schemas.openxmlformats.org/officeDocument/2006/relationships/hyperlink" Target="https://disabilitystudies.washington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shington.edu/accesscomputing/" TargetMode="External"/><Relationship Id="rId5" Type="http://schemas.openxmlformats.org/officeDocument/2006/relationships/hyperlink" Target="https://create.uw.edu/" TargetMode="External"/><Relationship Id="rId4" Type="http://schemas.openxmlformats.org/officeDocument/2006/relationships/hyperlink" Target="https://quorumlanguag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4wi/syllab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4wi/syllabu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Florida_Box_Turtle_Digon3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7170" y="815599"/>
            <a:ext cx="6677659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dirty="0"/>
              <a:t>CSE 121 Lesson 1: Printing &amp; Turtles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3411091" y="2627686"/>
            <a:ext cx="5369815" cy="934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Elba Garza &amp; Matt Wang</a:t>
            </a: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 2024</a:t>
            </a:r>
            <a:endParaRPr lang="en-US"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81" y="5528874"/>
            <a:ext cx="28121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-1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75F51F2-FB12-4803-8A05-2E7F9EA2C6C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Lesson 1 - Winter 2024</a:t>
            </a:r>
            <a:endParaRPr lang="en-US" spc="-2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4F74CD3-72A3-49FB-93EF-3934E58804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E8A7F-9763-10B3-EBDF-DA592D5750CA}"/>
              </a:ext>
            </a:extLst>
          </p:cNvPr>
          <p:cNvSpPr txBox="1"/>
          <p:nvPr/>
        </p:nvSpPr>
        <p:spPr>
          <a:xfrm>
            <a:off x="8588143" y="5750409"/>
            <a:ext cx="336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Today’s song: Turtles All the Way Down</a:t>
            </a:r>
          </a:p>
        </p:txBody>
      </p:sp>
      <p:sp>
        <p:nvSpPr>
          <p:cNvPr id="6" name="Google Shape;51;p1">
            <a:extLst>
              <a:ext uri="{FF2B5EF4-FFF2-40B4-BE49-F238E27FC236}">
                <a16:creationId xmlns:a16="http://schemas.microsoft.com/office/drawing/2014/main" id="{71B722BB-FE5A-CDD7-75AF-E2A0C444E928}"/>
              </a:ext>
            </a:extLst>
          </p:cNvPr>
          <p:cNvSpPr txBox="1"/>
          <p:nvPr/>
        </p:nvSpPr>
        <p:spPr>
          <a:xfrm>
            <a:off x="3245686" y="4038193"/>
            <a:ext cx="62464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oogle Shape;54;p1">
            <a:extLst>
              <a:ext uri="{FF2B5EF4-FFF2-40B4-BE49-F238E27FC236}">
                <a16:creationId xmlns:a16="http://schemas.microsoft.com/office/drawing/2014/main" id="{B287270D-9981-1A0E-42A6-5314F96F1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528133"/>
              </p:ext>
            </p:extLst>
          </p:nvPr>
        </p:nvGraphicFramePr>
        <p:xfrm>
          <a:off x="3797683" y="4038193"/>
          <a:ext cx="7271131" cy="148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Abby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Aishah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Annie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Ayesha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Jacob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Jasmine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Jonus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Lucas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Shananda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Shayna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Trey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Vidhi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Link to sli.do - use code #CSE121-1">
            <a:extLst>
              <a:ext uri="{FF2B5EF4-FFF2-40B4-BE49-F238E27FC236}">
                <a16:creationId xmlns:a16="http://schemas.microsoft.com/office/drawing/2014/main" id="{C00AF575-B9E9-61DA-B6D2-A755F9B88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60" y="3881041"/>
            <a:ext cx="16256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C572-5223-4AC1-A93A-3BD06C50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90207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🐢</a:t>
            </a:r>
            <a:r>
              <a:rPr lang="en-US" dirty="0"/>
              <a:t> Turtles!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911130-45D5-4A5C-80DD-F24CBD77B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296"/>
              </p:ext>
            </p:extLst>
          </p:nvPr>
        </p:nvGraphicFramePr>
        <p:xfrm>
          <a:off x="498764" y="1423984"/>
          <a:ext cx="11194472" cy="464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294">
                  <a:extLst>
                    <a:ext uri="{9D8B030D-6E8A-4147-A177-3AD203B41FA5}">
                      <a16:colId xmlns:a16="http://schemas.microsoft.com/office/drawing/2014/main" val="3568215836"/>
                    </a:ext>
                  </a:extLst>
                </a:gridCol>
                <a:gridCol w="9565178">
                  <a:extLst>
                    <a:ext uri="{9D8B030D-6E8A-4147-A177-3AD203B41FA5}">
                      <a16:colId xmlns:a16="http://schemas.microsoft.com/office/drawing/2014/main" val="3517449352"/>
                    </a:ext>
                  </a:extLst>
                </a:gridCol>
              </a:tblGrid>
              <a:tr h="443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57502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forward(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n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Moves the turtle forward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steps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05106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backward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Moves the turtle backward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562496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right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Turns the turtle right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degrees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43621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left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Turns the turtle left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degrees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20359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speed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ms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number of milliseconds it takes for the turtle to perform an action (e.g., if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1000, then it will take the turtle 1000 </a:t>
                      </a:r>
                      <a:r>
                        <a:rPr lang="en-US" sz="180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 second to perform an action like moving forward or turning).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458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up()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Picks up the turtle's pen so it doesn’t draw when it moves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233461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down()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Puts the turtle's pen down so it draws when it moves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680890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width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w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width of the turtle's pen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pixels wide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83175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penColor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color of the turtle's pen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0836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FA7A7C-741E-45FB-B5F8-A55A27690CF5}"/>
              </a:ext>
            </a:extLst>
          </p:cNvPr>
          <p:cNvSpPr txBox="1"/>
          <p:nvPr/>
        </p:nvSpPr>
        <p:spPr>
          <a:xfrm>
            <a:off x="4663442" y="900764"/>
            <a:ext cx="660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Turtle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Turtle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018F7-D504-C7B6-BAC5-196C1F98B9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F0104-B0FB-471B-4283-B79ECDCB6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F5F3-8817-4A1B-AFEC-9D58BEE1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90573-2966-45F7-9BA3-3101907F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9865"/>
            <a:ext cx="5181600" cy="428508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Goal</a:t>
            </a:r>
            <a:r>
              <a:rPr lang="en-US" dirty="0"/>
              <a:t>: To get you actively participating in your learning! </a:t>
            </a:r>
          </a:p>
          <a:p>
            <a:endParaRPr lang="en-US" dirty="0"/>
          </a:p>
          <a:p>
            <a:r>
              <a:rPr lang="en-US" dirty="0"/>
              <a:t>May ask you to think and volunteer a suggestion</a:t>
            </a:r>
          </a:p>
          <a:p>
            <a:r>
              <a:rPr lang="en-US" dirty="0"/>
              <a:t>May ask you poll in with a response (via </a:t>
            </a:r>
            <a:r>
              <a:rPr lang="en-US" dirty="0" err="1"/>
              <a:t>slido</a:t>
            </a:r>
            <a:r>
              <a:rPr lang="en-US" dirty="0"/>
              <a:t>) </a:t>
            </a:r>
          </a:p>
          <a:p>
            <a:r>
              <a:rPr lang="en-US" i="1" dirty="0"/>
              <a:t>Not graded </a:t>
            </a:r>
            <a:r>
              <a:rPr lang="en-US" dirty="0"/>
              <a:t>but strongly encouraged to maximize your learning and use of class time!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B00B-E2AE-4ED3-9F58-91741F3759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459865"/>
            <a:ext cx="5181600" cy="4285089"/>
          </a:xfr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Common Format: </a:t>
            </a:r>
            <a:r>
              <a:rPr lang="en-US" b="1" dirty="0">
                <a:solidFill>
                  <a:srgbClr val="0066FF"/>
                </a:solidFill>
              </a:rPr>
              <a:t>Think, Pair, Share</a:t>
            </a:r>
          </a:p>
          <a:p>
            <a:pPr lvl="1"/>
            <a:r>
              <a:rPr lang="en-US" dirty="0"/>
              <a:t>Question is posed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Think</a:t>
            </a:r>
            <a:r>
              <a:rPr lang="en-US" dirty="0"/>
              <a:t> about the question on your own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Pair</a:t>
            </a:r>
            <a:r>
              <a:rPr lang="en-US" dirty="0"/>
              <a:t> up with your neighbor and discuss the question</a:t>
            </a:r>
          </a:p>
          <a:p>
            <a:pPr lvl="2"/>
            <a:r>
              <a:rPr lang="en-US" dirty="0"/>
              <a:t>Focus on </a:t>
            </a:r>
            <a:r>
              <a:rPr lang="en-US" i="1" dirty="0"/>
              <a:t>how </a:t>
            </a:r>
            <a:r>
              <a:rPr lang="en-US" dirty="0"/>
              <a:t>you arrived at your answers, whether they're the same or different! 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what you discussed with the rest of the class! </a:t>
            </a:r>
            <a:endParaRPr lang="en-US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AA97B0-7115-C445-BC95-043064CAB0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C80665-14D1-1CCF-705C-F37030FD24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8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0B6B7E-9D61-419A-B145-B72EBA1E48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1F9F-7F9D-4D2E-927A-C42446C080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5E445-E541-4B18-83A9-B37CB8FC52D7}"/>
              </a:ext>
            </a:extLst>
          </p:cNvPr>
          <p:cNvSpPr txBox="1"/>
          <p:nvPr/>
        </p:nvSpPr>
        <p:spPr>
          <a:xfrm>
            <a:off x="692727" y="1307869"/>
            <a:ext cx="68718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Assuming we have created a Turtle named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donatello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what do you think the following commands would end up drawing? </a:t>
            </a:r>
          </a:p>
          <a:p>
            <a:endParaRPr lang="en-US" sz="2400" dirty="0"/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left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forward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right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135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forward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left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135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forward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4DDC4-13D9-4342-93BD-2A39103198EF}"/>
              </a:ext>
            </a:extLst>
          </p:cNvPr>
          <p:cNvSpPr txBox="1"/>
          <p:nvPr/>
        </p:nvSpPr>
        <p:spPr>
          <a:xfrm>
            <a:off x="8068887" y="2161309"/>
            <a:ext cx="364097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circle 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triangle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letter M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letter N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star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AFD47D3-3BBF-19CB-0283-EF6B5C79D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945" y="232903"/>
            <a:ext cx="1625600" cy="1625600"/>
          </a:xfrm>
          <a:prstGeom prst="rect">
            <a:avLst/>
          </a:prstGeom>
        </p:spPr>
      </p:pic>
      <p:sp>
        <p:nvSpPr>
          <p:cNvPr id="6" name="object 14">
            <a:extLst>
              <a:ext uri="{FF2B5EF4-FFF2-40B4-BE49-F238E27FC236}">
                <a16:creationId xmlns:a16="http://schemas.microsoft.com/office/drawing/2014/main" id="{455CA8F7-57EE-90E2-CCCC-A2B89B7963B5}"/>
              </a:ext>
            </a:extLst>
          </p:cNvPr>
          <p:cNvSpPr txBox="1"/>
          <p:nvPr/>
        </p:nvSpPr>
        <p:spPr>
          <a:xfrm>
            <a:off x="9651665" y="2032364"/>
            <a:ext cx="2812159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8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1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18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18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1800" b="1" spc="-10" dirty="0">
                <a:solidFill>
                  <a:srgbClr val="9900CC"/>
                </a:solidFill>
                <a:latin typeface="Calibri"/>
                <a:cs typeface="Calibri"/>
              </a:rPr>
              <a:t>-1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08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🍓🌮☕  Food for Thought  🥑🍱🧋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A weekly section where I introduce open problems related to our lecture topic(s) of the week.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Goals: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1. give you “conversational familiarity” with CS terminology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2. see how CS interacts with other fields and people!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3. point you in the direction of more CSE (or adjacent) classes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Note: </a:t>
            </a:r>
            <a:r>
              <a:rPr lang="en-US" sz="3200" u="sng" dirty="0"/>
              <a:t>not tested content.</a:t>
            </a:r>
            <a:r>
              <a:rPr lang="en-US" sz="3200" dirty="0"/>
              <a:t> Just food for thought :)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Accessibility: can everyone use Turtle? (1/2)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3600"/>
              <a:buNone/>
            </a:pPr>
            <a:r>
              <a:rPr lang="en-US" sz="3200" dirty="0"/>
              <a:t>Hint: have you heard of the term “alt text”? 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How is it relevant here?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1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Accessibility: can everyone use Turtle? (2/2)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3600"/>
              <a:buNone/>
            </a:pPr>
            <a:r>
              <a:rPr lang="en-US" sz="3200" dirty="0"/>
              <a:t>Hint: have you heard of the term “alt text”? 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How is it relevant here?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Bigger picture question: how do blind (and non-sighted) people use computers?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0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55E-C7F2-8A6F-F37B-A06C8DF8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Accessibility: hidden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9ACF0-5C2B-19A8-D517-E78A0F3B0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i="0" dirty="0"/>
              <a:t>In lecture, Matt then:</a:t>
            </a:r>
          </a:p>
          <a:p>
            <a:r>
              <a:rPr lang="en-US" i="0" dirty="0"/>
              <a:t>demos </a:t>
            </a:r>
            <a:r>
              <a:rPr lang="en-US" i="0" dirty="0" err="1"/>
              <a:t>VoiceOver</a:t>
            </a:r>
            <a:r>
              <a:rPr lang="en-US" i="0" dirty="0"/>
              <a:t> on macOS</a:t>
            </a:r>
          </a:p>
          <a:p>
            <a:r>
              <a:rPr lang="en-US" i="0" dirty="0"/>
              <a:t>discusses Turtle’s Accessible Printing mode + showcases the turtle lesson page on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1A93-60BB-5788-7BF6-755CBC232BC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1 - Winter 2024</a:t>
            </a:r>
            <a:endParaRPr lang="en-US" spc="-2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C3471-5C14-702F-DACC-3627894226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4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Accessibility: what’s next? (1/3)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6" name="Google Shape;68;p19">
            <a:extLst>
              <a:ext uri="{FF2B5EF4-FFF2-40B4-BE49-F238E27FC236}">
                <a16:creationId xmlns:a16="http://schemas.microsoft.com/office/drawing/2014/main" id="{E6BD2DCE-B64B-E8F8-3056-97D539979FCF}"/>
              </a:ext>
            </a:extLst>
          </p:cNvPr>
          <p:cNvSpPr txBox="1">
            <a:spLocks/>
          </p:cNvSpPr>
          <p:nvPr/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SzPts val="3600"/>
              <a:buFont typeface="Arial"/>
              <a:buNone/>
            </a:pPr>
            <a:r>
              <a:rPr lang="en-US" sz="3200" dirty="0"/>
              <a:t>We’re not close to done!</a:t>
            </a:r>
          </a:p>
          <a:p>
            <a:pPr indent="-457200">
              <a:buSzPts val="3600"/>
            </a:pPr>
            <a:r>
              <a:rPr lang="en-US" sz="3200" dirty="0"/>
              <a:t>there are many more types of access needs than what we’ve discussed today</a:t>
            </a:r>
          </a:p>
          <a:p>
            <a:pPr indent="-457200">
              <a:buSzPts val="3600"/>
            </a:pPr>
            <a:r>
              <a:rPr lang="en-US" sz="3200" dirty="0"/>
              <a:t>we don’t have enough CS knowledge to dive deep (yet!)</a:t>
            </a:r>
          </a:p>
          <a:p>
            <a:pPr marL="0" indent="0">
              <a:buSzPts val="3600"/>
              <a:buNone/>
            </a:pPr>
            <a:endParaRPr lang="en-US" sz="3200" dirty="0"/>
          </a:p>
          <a:p>
            <a:pPr marL="0" indent="0">
              <a:buSzPts val="3600"/>
              <a:buNone/>
            </a:pPr>
            <a:r>
              <a:rPr lang="en-US" sz="3200" dirty="0"/>
              <a:t>We’ll talk about accessibility again in the future </a:t>
            </a:r>
            <a:br>
              <a:rPr lang="en-US" sz="3200" dirty="0"/>
            </a:br>
            <a:r>
              <a:rPr lang="en-US" sz="3200" dirty="0"/>
              <a:t>– including in future lectures, assignments, &amp; reflections!</a:t>
            </a:r>
          </a:p>
          <a:p>
            <a:pPr indent="-457200">
              <a:buSzPts val="3600"/>
            </a:pPr>
            <a:endParaRPr lang="en-US" sz="2800" dirty="0"/>
          </a:p>
          <a:p>
            <a:pPr lvl="1" indent="-457200">
              <a:buSzPts val="3600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93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Accessibility: what’s next? (2/3)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3600"/>
              <a:buNone/>
            </a:pPr>
            <a:r>
              <a:rPr lang="en-US" dirty="0"/>
              <a:t>But, we want you to think about accessibility as you learn more about computers, programming, and technology.</a:t>
            </a:r>
          </a:p>
          <a:p>
            <a:pPr marL="0" indent="0">
              <a:buSzPts val="3600"/>
              <a:buNone/>
            </a:pPr>
            <a:endParaRPr lang="en-US" dirty="0"/>
          </a:p>
          <a:p>
            <a:pPr marL="0" indent="0">
              <a:buSzPts val="3600"/>
              <a:buNone/>
            </a:pPr>
            <a:r>
              <a:rPr lang="en-US" dirty="0"/>
              <a:t>About </a:t>
            </a:r>
            <a:r>
              <a:rPr lang="en-US" u="sng" dirty="0"/>
              <a:t>1 in 4 Americans</a:t>
            </a:r>
            <a:r>
              <a:rPr lang="en-US" dirty="0"/>
              <a:t> (~40-60 million) have a disability (</a:t>
            </a:r>
            <a:r>
              <a:rPr lang="en-US" dirty="0">
                <a:hlinkClick r:id="rId3"/>
              </a:rPr>
              <a:t>CDC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Census</a:t>
            </a:r>
            <a:r>
              <a:rPr lang="en-US" dirty="0"/>
              <a:t>)</a:t>
            </a:r>
          </a:p>
          <a:p>
            <a:pPr marL="0" indent="0">
              <a:buSzPts val="3600"/>
              <a:buNone/>
            </a:pPr>
            <a:endParaRPr lang="en-US" dirty="0"/>
          </a:p>
          <a:p>
            <a:pPr marL="0" indent="0">
              <a:buSzPts val="3600"/>
              <a:buNone/>
            </a:pPr>
            <a:r>
              <a:rPr lang="en-US" dirty="0"/>
              <a:t>So, this is a problem that matters, regardless of whether or not you become a computer science major, write code for a living, etc.</a:t>
            </a:r>
          </a:p>
          <a:p>
            <a:pPr marL="0" indent="0">
              <a:buSzPts val="3600"/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Accessibility: what’s next? (3/3)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3600"/>
              <a:buNone/>
            </a:pPr>
            <a:r>
              <a:rPr lang="en-US" sz="3200" dirty="0"/>
              <a:t>UW (and UW CSE) has some </a:t>
            </a:r>
            <a:r>
              <a:rPr lang="en-US" sz="3200" u="sng" dirty="0"/>
              <a:t>absolutely stellar</a:t>
            </a:r>
            <a:r>
              <a:rPr lang="en-US" sz="3200" dirty="0"/>
              <a:t> folks who work on accessibility, and ways to get involved!</a:t>
            </a:r>
          </a:p>
          <a:p>
            <a:pPr lvl="1" indent="-457200">
              <a:buSzPts val="3600"/>
            </a:pPr>
            <a:r>
              <a:rPr lang="en-US" sz="2800" dirty="0"/>
              <a:t>Jen </a:t>
            </a:r>
            <a:r>
              <a:rPr lang="en-US" sz="2800" dirty="0" err="1"/>
              <a:t>Mankoff’s</a:t>
            </a: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CSE 493E: Accessibility</a:t>
            </a:r>
            <a:endParaRPr lang="en-US" sz="2800" dirty="0"/>
          </a:p>
          <a:p>
            <a:pPr lvl="1" indent="-457200">
              <a:buSzPts val="3600"/>
            </a:pPr>
            <a:r>
              <a:rPr lang="en-US" sz="2800" dirty="0"/>
              <a:t>the </a:t>
            </a:r>
            <a:r>
              <a:rPr lang="en-US" sz="2800" dirty="0">
                <a:hlinkClick r:id="rId4"/>
              </a:rPr>
              <a:t>Quorum</a:t>
            </a:r>
            <a:r>
              <a:rPr lang="en-US" sz="2800" dirty="0"/>
              <a:t> language</a:t>
            </a:r>
          </a:p>
          <a:p>
            <a:pPr lvl="1" indent="-457200">
              <a:buSzPts val="3600"/>
            </a:pPr>
            <a:r>
              <a:rPr lang="en-US" sz="2800" dirty="0"/>
              <a:t>UW </a:t>
            </a:r>
            <a:r>
              <a:rPr lang="en-US" sz="2800" dirty="0">
                <a:hlinkClick r:id="rId5"/>
              </a:rPr>
              <a:t>CREATE</a:t>
            </a:r>
            <a:r>
              <a:rPr lang="en-US" sz="2800" dirty="0"/>
              <a:t>, </a:t>
            </a:r>
            <a:r>
              <a:rPr lang="en-US" sz="2800" dirty="0">
                <a:hlinkClick r:id="rId6"/>
              </a:rPr>
              <a:t>AccessComputing</a:t>
            </a:r>
            <a:r>
              <a:rPr lang="en-US" sz="2800" dirty="0"/>
              <a:t>, </a:t>
            </a:r>
            <a:r>
              <a:rPr lang="en-US" sz="2800" dirty="0">
                <a:hlinkClick r:id="rId7"/>
              </a:rPr>
              <a:t>Disability Studies</a:t>
            </a:r>
            <a:r>
              <a:rPr lang="en-US" sz="2800" dirty="0"/>
              <a:t>, </a:t>
            </a:r>
            <a:r>
              <a:rPr lang="en-US" sz="2800" dirty="0">
                <a:hlinkClick r:id="rId8"/>
              </a:rPr>
              <a:t>ASL Mino</a:t>
            </a:r>
            <a:r>
              <a:rPr lang="en-US" sz="2800" dirty="0">
                <a:hlinkClick r:id="rId8"/>
              </a:rPr>
              <a:t>r</a:t>
            </a:r>
            <a:endParaRPr lang="en-US" sz="2800" dirty="0"/>
          </a:p>
          <a:p>
            <a:pPr marL="457200" lvl="1" indent="0">
              <a:buSzPts val="3600"/>
              <a:buNone/>
            </a:pPr>
            <a:endParaRPr lang="en-US" sz="2800" dirty="0"/>
          </a:p>
          <a:p>
            <a:pPr marL="457200" lvl="1" indent="0">
              <a:buSzPts val="3600"/>
              <a:buNone/>
            </a:pPr>
            <a:r>
              <a:rPr lang="en-US" sz="2800" dirty="0"/>
              <a:t>Bottom line: Explore and be curious! </a:t>
            </a:r>
            <a:br>
              <a:rPr lang="en-US" sz="2800" dirty="0"/>
            </a:br>
            <a:r>
              <a:rPr lang="en-US" sz="2800" dirty="0"/>
              <a:t>(and reach out if you want to learn more!)</a:t>
            </a:r>
          </a:p>
          <a:p>
            <a:pPr lvl="1" indent="-457200">
              <a:buSzPts val="3600"/>
            </a:pP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4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Check out </a:t>
            </a:r>
            <a:r>
              <a:rPr lang="en-US" sz="3600" u="sng" dirty="0">
                <a:solidFill>
                  <a:schemeClr val="hlink"/>
                </a:solidFill>
                <a:hlinkClick r:id="rId3"/>
              </a:rPr>
              <a:t>website</a:t>
            </a:r>
            <a:r>
              <a:rPr lang="en-US" sz="3600" dirty="0"/>
              <a:t> for links to all activities, materials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Office hours have been posted (many!) – say hi!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Creative Project 0</a:t>
            </a:r>
            <a:r>
              <a:rPr lang="en-US" sz="3600" dirty="0"/>
              <a:t> will be out tonight (~8pm)!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The IPL will open on Monday (Jan 8)</a:t>
            </a: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Fill out the introductory survey! </a:t>
            </a:r>
          </a:p>
          <a:p>
            <a:pPr lvl="1" indent="-457200">
              <a:spcBef>
                <a:spcPts val="1000"/>
              </a:spcBef>
              <a:buSzPts val="3600"/>
            </a:pPr>
            <a:r>
              <a:rPr lang="en-US" sz="3200" dirty="0"/>
              <a:t>About 45% of the class has filled it out so far – ty &lt;3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8707D-2CB0-EFC9-4640-7B6115074A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0E68C-9400-7A1B-6E3A-FA3E8D961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 (again)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Check out </a:t>
            </a:r>
            <a:r>
              <a:rPr lang="en-US" sz="3600" u="sng" dirty="0">
                <a:solidFill>
                  <a:schemeClr val="hlink"/>
                </a:solidFill>
                <a:hlinkClick r:id="rId3"/>
              </a:rPr>
              <a:t>website</a:t>
            </a:r>
            <a:r>
              <a:rPr lang="en-US" sz="3600" dirty="0"/>
              <a:t> for links to all activities, materials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Office hours have been posted (many!) – say hi!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Creative Project 0</a:t>
            </a:r>
            <a:r>
              <a:rPr lang="en-US" sz="3600" dirty="0"/>
              <a:t> will be out tonight (~8pm)!</a:t>
            </a:r>
            <a:endParaRPr sz="3600" dirty="0"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The IPL will open on Monday (Jan 8)</a:t>
            </a: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Fill out the introductory survey! </a:t>
            </a:r>
          </a:p>
          <a:p>
            <a:pPr lvl="1" indent="-457200">
              <a:spcBef>
                <a:spcPts val="1000"/>
              </a:spcBef>
              <a:buSzPts val="3600"/>
            </a:pPr>
            <a:r>
              <a:rPr lang="en-US" sz="3200" dirty="0"/>
              <a:t>About 45% of the class has filled it out so far – ty &lt;3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8707D-2CB0-EFC9-4640-7B6115074A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0E68C-9400-7A1B-6E3A-FA3E8D961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Reassuring some worries from intro survey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57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300" dirty="0"/>
              <a:t>Pace, difficulty (</a:t>
            </a:r>
            <a:r>
              <a:rPr lang="en-US" sz="3300" dirty="0" err="1"/>
              <a:t>esp</a:t>
            </a:r>
            <a:r>
              <a:rPr lang="en-US" sz="3300" dirty="0"/>
              <a:t> at UW), &amp; falling behind. [Most common]</a:t>
            </a:r>
            <a:br>
              <a:rPr lang="en-US" sz="3300" dirty="0"/>
            </a:br>
            <a:endParaRPr lang="en-US" sz="3300" dirty="0"/>
          </a:p>
          <a:p>
            <a:pPr marL="457200" lvl="1" indent="0">
              <a:buSzPts val="3600"/>
              <a:buNone/>
            </a:pPr>
            <a:r>
              <a:rPr lang="en-US" sz="2800" dirty="0"/>
              <a:t>we have a gentle ramp-up. Above all, we’re on your side – please reach out for help!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lang="en-US"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300" dirty="0"/>
              <a:t>Math</a:t>
            </a:r>
            <a:br>
              <a:rPr lang="en-US" sz="3300" dirty="0"/>
            </a:br>
            <a:endParaRPr lang="en-US" sz="3300" dirty="0"/>
          </a:p>
          <a:p>
            <a:pPr marL="457200" lvl="1" indent="0">
              <a:buSzPts val="3600"/>
              <a:buNone/>
            </a:pPr>
            <a:r>
              <a:rPr lang="en-US" sz="2800" dirty="0"/>
              <a:t>some CS is a lot of math, but not really in 121 – you make the computer do the math!</a:t>
            </a:r>
            <a:endParaRPr lang="en-US" sz="3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lang="en-US"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300" dirty="0"/>
              <a:t>“I am terrified that everyone is secretly a coding wizard and I'm the only complete beginner.”</a:t>
            </a:r>
            <a:br>
              <a:rPr lang="en-US" sz="3300" dirty="0"/>
            </a:br>
            <a:endParaRPr lang="en-US" sz="3300" dirty="0"/>
          </a:p>
          <a:p>
            <a:pPr marL="457200" lvl="1" indent="0">
              <a:buSzPts val="3600"/>
              <a:buNone/>
            </a:pPr>
            <a:r>
              <a:rPr lang="en-US" sz="2800" dirty="0"/>
              <a:t>this class is </a:t>
            </a:r>
            <a:r>
              <a:rPr lang="en-US" sz="2800" u="sng" dirty="0"/>
              <a:t>for beginners!</a:t>
            </a:r>
            <a:r>
              <a:rPr lang="en-US" sz="2800" dirty="0"/>
              <a:t> And who knows, maybe you are a coding wizard…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8707D-2CB0-EFC9-4640-7B6115074A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0E68C-9400-7A1B-6E3A-FA3E8D961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635C1-FCA4-392B-8154-E67CEBD496CE}"/>
              </a:ext>
            </a:extLst>
          </p:cNvPr>
          <p:cNvSpPr txBox="1"/>
          <p:nvPr/>
        </p:nvSpPr>
        <p:spPr>
          <a:xfrm>
            <a:off x="11919473" y="134470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1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Finding groups?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2800" dirty="0"/>
              <a:t>A good chunk of people asked about finding study groups!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Some thoughts:</a:t>
            </a:r>
          </a:p>
          <a:p>
            <a:pPr indent="-457200">
              <a:buSzPts val="3600"/>
            </a:pPr>
            <a:r>
              <a:rPr lang="en-US" sz="2800" dirty="0"/>
              <a:t>as you’ll see today, we do lots of pair/group learning in class. </a:t>
            </a:r>
            <a:br>
              <a:rPr lang="en-US" sz="2800" dirty="0"/>
            </a:br>
            <a:r>
              <a:rPr lang="en-US" sz="2800" dirty="0"/>
              <a:t>Vibe well with someone? Ask them to study :)</a:t>
            </a:r>
          </a:p>
          <a:p>
            <a:pPr indent="-457200">
              <a:buSzPts val="3600"/>
            </a:pPr>
            <a:r>
              <a:rPr lang="en-US" dirty="0"/>
              <a:t>say hi to folks in section, office hours, and the IPL!</a:t>
            </a: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8707D-2CB0-EFC9-4640-7B6115074A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0E68C-9400-7A1B-6E3A-FA3E8D961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And some fun responses…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200" dirty="0"/>
              <a:t>“I will have so so so many questions”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br>
              <a:rPr lang="en-US" sz="3200" dirty="0"/>
            </a:br>
            <a:r>
              <a:rPr lang="en-US" sz="3200" dirty="0"/>
              <a:t>“My dad is a computer programmer and he thought I should take at least one CSE course before I graduate, so this one is for you Pops!”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lang="en-US"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200" dirty="0"/>
              <a:t>“None. Zero. Absolutely nothing. Computers are still magic and witchcraft in my world.”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lang="en-US"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200" dirty="0"/>
              <a:t>“Stream "Flyweight Love" by Vienna Teng”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8707D-2CB0-EFC9-4640-7B6115074A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0E68C-9400-7A1B-6E3A-FA3E8D961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635C1-FCA4-392B-8154-E67CEBD496CE}"/>
              </a:ext>
            </a:extLst>
          </p:cNvPr>
          <p:cNvSpPr txBox="1"/>
          <p:nvPr/>
        </p:nvSpPr>
        <p:spPr>
          <a:xfrm>
            <a:off x="11919473" y="134470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5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Escape Sequences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>
              <a:buSzPts val="3600"/>
              <a:buNone/>
            </a:pPr>
            <a:r>
              <a:rPr lang="en-US" sz="3200" b="1" dirty="0">
                <a:solidFill>
                  <a:srgbClr val="008080"/>
                </a:solidFill>
              </a:rPr>
              <a:t>escape sequence</a:t>
            </a:r>
            <a:r>
              <a:rPr lang="en-US" sz="3200" dirty="0"/>
              <a:t>: A special sequence of characters used to represent certain special characters in a string. </a:t>
            </a:r>
            <a:endParaRPr lang="en-US" sz="3200" dirty="0">
              <a:solidFill>
                <a:srgbClr val="00808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endParaRPr lang="en-US" sz="3200" dirty="0">
              <a:solidFill>
                <a:srgbClr val="00808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\"</a:t>
            </a:r>
            <a:r>
              <a:rPr lang="en-US" sz="3200" dirty="0"/>
              <a:t> to produce </a:t>
            </a:r>
            <a:r>
              <a:rPr lang="en-US" sz="3200" dirty="0">
                <a:latin typeface="Consolas" panose="020B0609020204030204" pitchFamily="49" charset="0"/>
              </a:rPr>
              <a:t>"</a:t>
            </a:r>
            <a:r>
              <a:rPr lang="en-US" sz="3200" dirty="0"/>
              <a:t> in a String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\\</a:t>
            </a:r>
            <a:r>
              <a:rPr lang="en-US" sz="3200" dirty="0"/>
              <a:t> to produce </a:t>
            </a:r>
            <a:r>
              <a:rPr lang="en-US" sz="3200" dirty="0">
                <a:latin typeface="Consolas" panose="020B0609020204030204" pitchFamily="49" charset="0"/>
              </a:rPr>
              <a:t>\</a:t>
            </a:r>
            <a:r>
              <a:rPr lang="en-US" sz="3200" dirty="0"/>
              <a:t> in a String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\n</a:t>
            </a:r>
            <a:r>
              <a:rPr lang="en-US" sz="3200" dirty="0"/>
              <a:t> to produce a new line character (or line break) in a String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/>
              <a:t>And there are more!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F5F3-8817-4A1B-AFEC-9D58BEE1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90573-2966-45F7-9BA3-3101907F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9865"/>
            <a:ext cx="5181600" cy="428508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Goal</a:t>
            </a:r>
            <a:r>
              <a:rPr lang="en-US" dirty="0"/>
              <a:t>: To get you actively participating in your learning! </a:t>
            </a:r>
          </a:p>
          <a:p>
            <a:endParaRPr lang="en-US" dirty="0"/>
          </a:p>
          <a:p>
            <a:r>
              <a:rPr lang="en-US" dirty="0"/>
              <a:t>May ask you to think and volunteer a suggestion</a:t>
            </a:r>
          </a:p>
          <a:p>
            <a:r>
              <a:rPr lang="en-US" dirty="0"/>
              <a:t>May ask you poll in with a response (via </a:t>
            </a:r>
            <a:r>
              <a:rPr lang="en-US" dirty="0" err="1"/>
              <a:t>slido</a:t>
            </a:r>
            <a:r>
              <a:rPr lang="en-US" dirty="0"/>
              <a:t>) </a:t>
            </a:r>
          </a:p>
          <a:p>
            <a:r>
              <a:rPr lang="en-US" i="1" dirty="0"/>
              <a:t>Not graded </a:t>
            </a:r>
            <a:r>
              <a:rPr lang="en-US" dirty="0"/>
              <a:t>but strongly encouraged to maximize your learning and use of class time!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B00B-E2AE-4ED3-9F58-91741F3759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459865"/>
            <a:ext cx="5181600" cy="4285089"/>
          </a:xfr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Common Format: </a:t>
            </a:r>
            <a:r>
              <a:rPr lang="en-US" b="1" dirty="0">
                <a:solidFill>
                  <a:srgbClr val="0066FF"/>
                </a:solidFill>
              </a:rPr>
              <a:t>Think, Pair, Share</a:t>
            </a:r>
          </a:p>
          <a:p>
            <a:pPr lvl="1"/>
            <a:r>
              <a:rPr lang="en-US" dirty="0"/>
              <a:t>Question is posed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Think</a:t>
            </a:r>
            <a:r>
              <a:rPr lang="en-US" dirty="0"/>
              <a:t> about the question on your own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Pair</a:t>
            </a:r>
            <a:r>
              <a:rPr lang="en-US" dirty="0"/>
              <a:t> up with your neighbor and discuss the question</a:t>
            </a:r>
          </a:p>
          <a:p>
            <a:pPr lvl="2"/>
            <a:r>
              <a:rPr lang="en-US" dirty="0"/>
              <a:t>Focus on </a:t>
            </a:r>
            <a:r>
              <a:rPr lang="en-US" i="1" dirty="0"/>
              <a:t>how </a:t>
            </a:r>
            <a:r>
              <a:rPr lang="en-US" dirty="0"/>
              <a:t>you arrived at your answers, whether they're the same or different! 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what you discussed with the rest of the class! </a:t>
            </a:r>
            <a:endParaRPr lang="en-US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AC60A0-DC69-E78C-D699-79EEFFC937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41BEB7-94A8-F2DC-9CB9-A9E6330745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0B6B7E-9D61-419A-B145-B72EBA1E48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1F9F-7F9D-4D2E-927A-C42446C080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5E445-E541-4B18-83A9-B37CB8FC52D7}"/>
              </a:ext>
            </a:extLst>
          </p:cNvPr>
          <p:cNvSpPr txBox="1"/>
          <p:nvPr/>
        </p:nvSpPr>
        <p:spPr>
          <a:xfrm>
            <a:off x="692727" y="130786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4DDC4-13D9-4342-93BD-2A39103198EF}"/>
              </a:ext>
            </a:extLst>
          </p:cNvPr>
          <p:cNvSpPr txBox="1"/>
          <p:nvPr/>
        </p:nvSpPr>
        <p:spPr>
          <a:xfrm>
            <a:off x="8068887" y="2161309"/>
            <a:ext cx="364097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D2B27E4-0259-2697-576D-1E61787E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162" y="232903"/>
            <a:ext cx="1625600" cy="1625600"/>
          </a:xfrm>
          <a:prstGeom prst="rect">
            <a:avLst/>
          </a:prstGeom>
        </p:spPr>
      </p:pic>
      <p:sp>
        <p:nvSpPr>
          <p:cNvPr id="6" name="object 14">
            <a:extLst>
              <a:ext uri="{FF2B5EF4-FFF2-40B4-BE49-F238E27FC236}">
                <a16:creationId xmlns:a16="http://schemas.microsoft.com/office/drawing/2014/main" id="{6D2A90F0-9136-DDFF-BE14-F2DEE86B4967}"/>
              </a:ext>
            </a:extLst>
          </p:cNvPr>
          <p:cNvSpPr txBox="1"/>
          <p:nvPr/>
        </p:nvSpPr>
        <p:spPr>
          <a:xfrm>
            <a:off x="9651665" y="2032364"/>
            <a:ext cx="2812159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8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1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18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18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1800" b="1" spc="-10" dirty="0">
                <a:solidFill>
                  <a:srgbClr val="9900CC"/>
                </a:solidFill>
                <a:latin typeface="Calibri"/>
                <a:cs typeface="Calibri"/>
              </a:rPr>
              <a:t>-1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93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69C172-6ABF-4F0E-9BAB-84E16A0B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38" y="3032846"/>
            <a:ext cx="3932237" cy="78278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</a:rPr>
              <a:t>🐢 </a:t>
            </a:r>
            <a:r>
              <a:rPr lang="en-US" sz="4400" dirty="0"/>
              <a:t>Turtle Time!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EB4974E-68A7-4F11-8116-CEC7DAD9DEC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51" r="2451"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C7CCA-49D3-45E4-9027-FB75FEF42F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Winter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31B7-16E2-421B-A319-098BD48022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6214C-821D-4CD2-AB32-4F85DA999E8F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Florida_Box_Turtle_Digon3a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5623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1515</Words>
  <Application>Microsoft Macintosh PowerPoint</Application>
  <PresentationFormat>Widescreen</PresentationFormat>
  <Paragraphs>232</Paragraphs>
  <Slides>20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Consolas</vt:lpstr>
      <vt:lpstr>Quattrocento Sans</vt:lpstr>
      <vt:lpstr>Calibri</vt:lpstr>
      <vt:lpstr>Office Theme</vt:lpstr>
      <vt:lpstr>CSE 121 Lesson 1: Printing &amp; Turtles</vt:lpstr>
      <vt:lpstr>Announcements, Reminders</vt:lpstr>
      <vt:lpstr>Reassuring some worries from intro survey</vt:lpstr>
      <vt:lpstr>Finding groups?</vt:lpstr>
      <vt:lpstr>And some fun responses…</vt:lpstr>
      <vt:lpstr>Escape Sequences</vt:lpstr>
      <vt:lpstr>Activities in Class</vt:lpstr>
      <vt:lpstr>PowerPoint Presentation</vt:lpstr>
      <vt:lpstr>🐢 Turtle Time!</vt:lpstr>
      <vt:lpstr>🐢 Turtles!</vt:lpstr>
      <vt:lpstr>Activities in Class</vt:lpstr>
      <vt:lpstr>PowerPoint Presentation</vt:lpstr>
      <vt:lpstr>🍓🌮☕  Food for Thought  🥑🍱🧋</vt:lpstr>
      <vt:lpstr>Accessibility: can everyone use Turtle? (1/2)</vt:lpstr>
      <vt:lpstr>Accessibility: can everyone use Turtle? (2/2)</vt:lpstr>
      <vt:lpstr>Accessibility: hidden slide</vt:lpstr>
      <vt:lpstr>Accessibility: what’s next? (1/3)</vt:lpstr>
      <vt:lpstr>Accessibility: what’s next? (2/3)</vt:lpstr>
      <vt:lpstr>Accessibility: what’s next? (3/3)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Matthew Wang</cp:lastModifiedBy>
  <cp:revision>37</cp:revision>
  <dcterms:created xsi:type="dcterms:W3CDTF">2020-09-29T18:40:50Z</dcterms:created>
  <dcterms:modified xsi:type="dcterms:W3CDTF">2024-01-05T19:48:42Z</dcterms:modified>
</cp:coreProperties>
</file>