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1" r:id="rId16"/>
    <p:sldId id="293" r:id="rId17"/>
    <p:sldId id="270" r:id="rId18"/>
    <p:sldId id="292" r:id="rId19"/>
    <p:sldId id="271" r:id="rId20"/>
    <p:sldId id="272" r:id="rId21"/>
    <p:sldId id="273" r:id="rId22"/>
    <p:sldId id="274" r:id="rId23"/>
    <p:sldId id="290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2192000" cy="6858000"/>
  <p:notesSz cx="12192000" cy="6858000"/>
  <p:embeddedFontLst>
    <p:embeddedFont>
      <p:font typeface="Quattrocento Sans" panose="020B0502050000020003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Mhc8WA0UsI7U7Kscq9ZpslOqh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D5E337-E57B-4413-9656-887C5ED2F6BD}">
  <a:tblStyle styleId="{FFD5E337-E57B-4413-9656-887C5ED2F6B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78"/>
    <p:restoredTop sz="94632"/>
  </p:normalViewPr>
  <p:slideViewPr>
    <p:cSldViewPr snapToGrid="0">
      <p:cViewPr varScale="1">
        <p:scale>
          <a:sx n="100" d="100"/>
          <a:sy n="100" d="100"/>
        </p:scale>
        <p:origin x="1816" y="8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3037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5796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087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1892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274" name="Google Shape;2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337" name="Google Shape;33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" name="Google Shape;7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769872" cy="15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6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7698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7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936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6659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181341"/>
            <a:ext cx="12191999" cy="67401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541272" cy="15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2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5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4wi/syllabus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4wi/syllabus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4wi/gen-ai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ourses.cs.washington.edu/courses/cse121/24wi/syllabus/" TargetMode="External"/><Relationship Id="rId4" Type="http://schemas.openxmlformats.org/officeDocument/2006/relationships/hyperlink" Target="https://courses.cs.washington.edu/courses/cse121/24wi/syllabus/#ah-withdrawa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feedback.cs.washington.edu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8QL5v4XirkBmXrC9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urses.cs.washington.edu/courses/cse121/24wi/syllabu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26" Type="http://schemas.openxmlformats.org/officeDocument/2006/relationships/image" Target="../media/image32.jpg"/><Relationship Id="rId3" Type="http://schemas.openxmlformats.org/officeDocument/2006/relationships/image" Target="../media/image9.jpg"/><Relationship Id="rId21" Type="http://schemas.openxmlformats.org/officeDocument/2006/relationships/image" Target="../media/image27.jpe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24" Type="http://schemas.openxmlformats.org/officeDocument/2006/relationships/image" Target="../media/image30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png"/><Relationship Id="rId10" Type="http://schemas.openxmlformats.org/officeDocument/2006/relationships/image" Target="../media/image16.jpeg"/><Relationship Id="rId19" Type="http://schemas.openxmlformats.org/officeDocument/2006/relationships/image" Target="../media/image25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Relationship Id="rId22" Type="http://schemas.openxmlformats.org/officeDocument/2006/relationships/image" Target="../media/image28.png"/><Relationship Id="rId27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cement.cs.washington.ed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.washington.edu/academics/ugrad/nonmajor-options/intro-cours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>
            <a:spLocks noGrp="1"/>
          </p:cNvSpPr>
          <p:nvPr>
            <p:ph type="title"/>
          </p:nvPr>
        </p:nvSpPr>
        <p:spPr>
          <a:xfrm>
            <a:off x="2656077" y="1279601"/>
            <a:ext cx="6677659" cy="94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000"/>
              <a:t>Welcome to CSE 121!</a:t>
            </a:r>
            <a:endParaRPr sz="6000"/>
          </a:p>
        </p:txBody>
      </p:sp>
      <p:sp>
        <p:nvSpPr>
          <p:cNvPr id="49" name="Google Shape;49;p1"/>
          <p:cNvSpPr txBox="1"/>
          <p:nvPr/>
        </p:nvSpPr>
        <p:spPr>
          <a:xfrm>
            <a:off x="3309998" y="2133600"/>
            <a:ext cx="5369815" cy="93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775" rIns="0" bIns="0" anchor="t" anchorCtr="0">
            <a:spAutoFit/>
          </a:bodyPr>
          <a:lstStyle/>
          <a:p>
            <a:pPr marL="22732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Elba Garza &amp; Matt Wang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9870" marR="0" lvl="0" indent="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Winter 2024</a:t>
            </a:r>
            <a:endParaRPr sz="28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0" name="Google Shape;50;p1"/>
          <p:cNvSpPr txBox="1"/>
          <p:nvPr/>
        </p:nvSpPr>
        <p:spPr>
          <a:xfrm>
            <a:off x="272161" y="5535201"/>
            <a:ext cx="2664676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sli.do #cse121-0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"/>
          <p:cNvSpPr txBox="1"/>
          <p:nvPr/>
        </p:nvSpPr>
        <p:spPr>
          <a:xfrm>
            <a:off x="3245686" y="4038193"/>
            <a:ext cx="5519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53" name="Google Shape;53;p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graphicFrame>
        <p:nvGraphicFramePr>
          <p:cNvPr id="54" name="Google Shape;54;p1"/>
          <p:cNvGraphicFramePr/>
          <p:nvPr/>
        </p:nvGraphicFramePr>
        <p:xfrm>
          <a:off x="3797683" y="4038193"/>
          <a:ext cx="6425475" cy="1483400"/>
        </p:xfrm>
        <a:graphic>
          <a:graphicData uri="http://schemas.openxmlformats.org/drawingml/2006/table">
            <a:tbl>
              <a:tblPr firstRow="1" bandRow="1">
                <a:noFill/>
                <a:tableStyleId>{FFD5E337-E57B-4413-9656-887C5ED2F6BD}</a:tableStyleId>
              </a:tblPr>
              <a:tblGrid>
                <a:gridCol w="91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7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7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Abby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Aishah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Anju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Annie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Archit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Ayesha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Christian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Hannah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Heather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Hibbah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Jacob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James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Janvi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Jasmine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Jonus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Julia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Lucas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Luke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Maria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Nicole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Shananda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Shayna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Trey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Vidhi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Vivian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5" name="Google Shape;55;p1" descr="Link to sli.do for this class (code: #cse121-0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077" y="3429000"/>
            <a:ext cx="2145686" cy="21456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D52772-6283-E506-42F4-7E6A220C7518}"/>
              </a:ext>
            </a:extLst>
          </p:cNvPr>
          <p:cNvSpPr txBox="1"/>
          <p:nvPr/>
        </p:nvSpPr>
        <p:spPr>
          <a:xfrm>
            <a:off x="9035404" y="5756728"/>
            <a:ext cx="299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Today’s song: Daft Punk’s Da Funk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578307" y="385962"/>
            <a:ext cx="4975860" cy="116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6850" rIns="0" bIns="0" anchor="t" anchorCtr="0">
            <a:spAutoFit/>
          </a:bodyPr>
          <a:lstStyle/>
          <a:p>
            <a:pPr marL="3511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Course Components</a:t>
            </a:r>
            <a:endParaRPr/>
          </a:p>
          <a:p>
            <a:pPr marL="127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rPr lang="en-US" sz="1200" b="1">
                <a:latin typeface="Arial"/>
                <a:ea typeface="Arial"/>
                <a:cs typeface="Arial"/>
                <a:sym typeface="Arial"/>
              </a:rPr>
              <a:t>Meetings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1731264" y="1789176"/>
            <a:ext cx="1744980" cy="426720"/>
          </a:xfrm>
          <a:custGeom>
            <a:avLst/>
            <a:gdLst/>
            <a:ahLst/>
            <a:cxnLst/>
            <a:rect l="l" t="t" r="r" b="b"/>
            <a:pathLst>
              <a:path w="1744979" h="426719" extrusionOk="0">
                <a:moveTo>
                  <a:pt x="1673860" y="0"/>
                </a:moveTo>
                <a:lnTo>
                  <a:pt x="71119" y="0"/>
                </a:lnTo>
                <a:lnTo>
                  <a:pt x="43451" y="5593"/>
                </a:lnTo>
                <a:lnTo>
                  <a:pt x="20843" y="20843"/>
                </a:lnTo>
                <a:lnTo>
                  <a:pt x="5593" y="43451"/>
                </a:lnTo>
                <a:lnTo>
                  <a:pt x="0" y="71120"/>
                </a:lnTo>
                <a:lnTo>
                  <a:pt x="0" y="355600"/>
                </a:lnTo>
                <a:lnTo>
                  <a:pt x="5593" y="383268"/>
                </a:lnTo>
                <a:lnTo>
                  <a:pt x="20843" y="405876"/>
                </a:lnTo>
                <a:lnTo>
                  <a:pt x="43451" y="421126"/>
                </a:lnTo>
                <a:lnTo>
                  <a:pt x="71119" y="426720"/>
                </a:lnTo>
                <a:lnTo>
                  <a:pt x="1673860" y="426720"/>
                </a:lnTo>
                <a:lnTo>
                  <a:pt x="1701528" y="421126"/>
                </a:lnTo>
                <a:lnTo>
                  <a:pt x="1724136" y="405876"/>
                </a:lnTo>
                <a:lnTo>
                  <a:pt x="1739386" y="383268"/>
                </a:lnTo>
                <a:lnTo>
                  <a:pt x="1744980" y="355600"/>
                </a:lnTo>
                <a:lnTo>
                  <a:pt x="1744980" y="71120"/>
                </a:lnTo>
                <a:lnTo>
                  <a:pt x="1739386" y="43451"/>
                </a:lnTo>
                <a:lnTo>
                  <a:pt x="1724136" y="20843"/>
                </a:lnTo>
                <a:lnTo>
                  <a:pt x="1701528" y="5593"/>
                </a:lnTo>
                <a:lnTo>
                  <a:pt x="1673860" y="0"/>
                </a:lnTo>
                <a:close/>
              </a:path>
            </a:pathLst>
          </a:custGeom>
          <a:solidFill>
            <a:srgbClr val="F9823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9"/>
          <p:cNvSpPr txBox="1"/>
          <p:nvPr/>
        </p:nvSpPr>
        <p:spPr>
          <a:xfrm>
            <a:off x="2282444" y="1889505"/>
            <a:ext cx="6438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LECTURES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9"/>
          <p:cNvSpPr txBox="1"/>
          <p:nvPr/>
        </p:nvSpPr>
        <p:spPr>
          <a:xfrm>
            <a:off x="3717797" y="1846275"/>
            <a:ext cx="372110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(x20)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6601968" y="1789176"/>
            <a:ext cx="1744980" cy="426720"/>
          </a:xfrm>
          <a:custGeom>
            <a:avLst/>
            <a:gdLst/>
            <a:ahLst/>
            <a:cxnLst/>
            <a:rect l="l" t="t" r="r" b="b"/>
            <a:pathLst>
              <a:path w="1744979" h="426719" extrusionOk="0">
                <a:moveTo>
                  <a:pt x="1673859" y="0"/>
                </a:moveTo>
                <a:lnTo>
                  <a:pt x="71120" y="0"/>
                </a:lnTo>
                <a:lnTo>
                  <a:pt x="43451" y="5593"/>
                </a:lnTo>
                <a:lnTo>
                  <a:pt x="20843" y="20843"/>
                </a:lnTo>
                <a:lnTo>
                  <a:pt x="5593" y="43451"/>
                </a:lnTo>
                <a:lnTo>
                  <a:pt x="0" y="71120"/>
                </a:lnTo>
                <a:lnTo>
                  <a:pt x="0" y="355600"/>
                </a:lnTo>
                <a:lnTo>
                  <a:pt x="5593" y="383268"/>
                </a:lnTo>
                <a:lnTo>
                  <a:pt x="20843" y="405876"/>
                </a:lnTo>
                <a:lnTo>
                  <a:pt x="43451" y="421126"/>
                </a:lnTo>
                <a:lnTo>
                  <a:pt x="71120" y="426720"/>
                </a:lnTo>
                <a:lnTo>
                  <a:pt x="1673859" y="426720"/>
                </a:lnTo>
                <a:lnTo>
                  <a:pt x="1701528" y="421126"/>
                </a:lnTo>
                <a:lnTo>
                  <a:pt x="1724136" y="405876"/>
                </a:lnTo>
                <a:lnTo>
                  <a:pt x="1739386" y="383268"/>
                </a:lnTo>
                <a:lnTo>
                  <a:pt x="1744979" y="355600"/>
                </a:lnTo>
                <a:lnTo>
                  <a:pt x="1744979" y="71120"/>
                </a:lnTo>
                <a:lnTo>
                  <a:pt x="1739386" y="43451"/>
                </a:lnTo>
                <a:lnTo>
                  <a:pt x="1724136" y="20843"/>
                </a:lnTo>
                <a:lnTo>
                  <a:pt x="1701528" y="5593"/>
                </a:lnTo>
                <a:lnTo>
                  <a:pt x="1673859" y="0"/>
                </a:lnTo>
                <a:close/>
              </a:path>
            </a:pathLst>
          </a:custGeom>
          <a:solidFill>
            <a:srgbClr val="F7B73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9"/>
          <p:cNvSpPr txBox="1"/>
          <p:nvPr/>
        </p:nvSpPr>
        <p:spPr>
          <a:xfrm>
            <a:off x="7157719" y="1889505"/>
            <a:ext cx="63309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SECTIONS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9"/>
          <p:cNvSpPr txBox="1"/>
          <p:nvPr/>
        </p:nvSpPr>
        <p:spPr>
          <a:xfrm>
            <a:off x="8568308" y="1875282"/>
            <a:ext cx="37211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(x16)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339852" y="4290059"/>
            <a:ext cx="1744980" cy="426720"/>
          </a:xfrm>
          <a:custGeom>
            <a:avLst/>
            <a:gdLst/>
            <a:ahLst/>
            <a:cxnLst/>
            <a:rect l="l" t="t" r="r" b="b"/>
            <a:pathLst>
              <a:path w="1744980" h="426720" extrusionOk="0">
                <a:moveTo>
                  <a:pt x="1673860" y="0"/>
                </a:moveTo>
                <a:lnTo>
                  <a:pt x="71119" y="0"/>
                </a:lnTo>
                <a:lnTo>
                  <a:pt x="43435" y="5593"/>
                </a:lnTo>
                <a:lnTo>
                  <a:pt x="20829" y="20843"/>
                </a:lnTo>
                <a:lnTo>
                  <a:pt x="5588" y="43451"/>
                </a:lnTo>
                <a:lnTo>
                  <a:pt x="0" y="71119"/>
                </a:lnTo>
                <a:lnTo>
                  <a:pt x="0" y="355600"/>
                </a:lnTo>
                <a:lnTo>
                  <a:pt x="5588" y="383268"/>
                </a:lnTo>
                <a:lnTo>
                  <a:pt x="20829" y="405876"/>
                </a:lnTo>
                <a:lnTo>
                  <a:pt x="43435" y="421126"/>
                </a:lnTo>
                <a:lnTo>
                  <a:pt x="71119" y="426719"/>
                </a:lnTo>
                <a:lnTo>
                  <a:pt x="1673860" y="426719"/>
                </a:lnTo>
                <a:lnTo>
                  <a:pt x="1701528" y="421126"/>
                </a:lnTo>
                <a:lnTo>
                  <a:pt x="1724136" y="405876"/>
                </a:lnTo>
                <a:lnTo>
                  <a:pt x="1739386" y="383268"/>
                </a:lnTo>
                <a:lnTo>
                  <a:pt x="1744980" y="355600"/>
                </a:lnTo>
                <a:lnTo>
                  <a:pt x="1744980" y="71119"/>
                </a:lnTo>
                <a:lnTo>
                  <a:pt x="1739386" y="43451"/>
                </a:lnTo>
                <a:lnTo>
                  <a:pt x="1724136" y="20843"/>
                </a:lnTo>
                <a:lnTo>
                  <a:pt x="1701528" y="5593"/>
                </a:lnTo>
                <a:lnTo>
                  <a:pt x="1673860" y="0"/>
                </a:lnTo>
                <a:close/>
              </a:path>
            </a:pathLst>
          </a:custGeom>
          <a:solidFill>
            <a:srgbClr val="539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9"/>
          <p:cNvSpPr txBox="1"/>
          <p:nvPr/>
        </p:nvSpPr>
        <p:spPr>
          <a:xfrm>
            <a:off x="687425" y="4299966"/>
            <a:ext cx="104965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68580" marR="5080" lvl="0" indent="-565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PROGRAMMING ASSIGNMENTS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3672840" y="4277867"/>
            <a:ext cx="1744980" cy="428625"/>
          </a:xfrm>
          <a:custGeom>
            <a:avLst/>
            <a:gdLst/>
            <a:ahLst/>
            <a:cxnLst/>
            <a:rect l="l" t="t" r="r" b="b"/>
            <a:pathLst>
              <a:path w="1744979" h="428625" extrusionOk="0">
                <a:moveTo>
                  <a:pt x="1673606" y="0"/>
                </a:moveTo>
                <a:lnTo>
                  <a:pt x="71374" y="0"/>
                </a:lnTo>
                <a:lnTo>
                  <a:pt x="43612" y="5615"/>
                </a:lnTo>
                <a:lnTo>
                  <a:pt x="20923" y="20923"/>
                </a:lnTo>
                <a:lnTo>
                  <a:pt x="5615" y="43612"/>
                </a:lnTo>
                <a:lnTo>
                  <a:pt x="0" y="71373"/>
                </a:lnTo>
                <a:lnTo>
                  <a:pt x="0" y="356869"/>
                </a:lnTo>
                <a:lnTo>
                  <a:pt x="5615" y="384631"/>
                </a:lnTo>
                <a:lnTo>
                  <a:pt x="20923" y="407320"/>
                </a:lnTo>
                <a:lnTo>
                  <a:pt x="43612" y="422628"/>
                </a:lnTo>
                <a:lnTo>
                  <a:pt x="71374" y="428243"/>
                </a:lnTo>
                <a:lnTo>
                  <a:pt x="1673606" y="428243"/>
                </a:lnTo>
                <a:lnTo>
                  <a:pt x="1701367" y="422628"/>
                </a:lnTo>
                <a:lnTo>
                  <a:pt x="1724056" y="407320"/>
                </a:lnTo>
                <a:lnTo>
                  <a:pt x="1739364" y="384631"/>
                </a:lnTo>
                <a:lnTo>
                  <a:pt x="1744980" y="356869"/>
                </a:lnTo>
                <a:lnTo>
                  <a:pt x="1744980" y="71373"/>
                </a:lnTo>
                <a:lnTo>
                  <a:pt x="1739364" y="43612"/>
                </a:lnTo>
                <a:lnTo>
                  <a:pt x="1724056" y="20923"/>
                </a:lnTo>
                <a:lnTo>
                  <a:pt x="1701367" y="5615"/>
                </a:lnTo>
                <a:lnTo>
                  <a:pt x="1673606" y="0"/>
                </a:lnTo>
                <a:close/>
              </a:path>
            </a:pathLst>
          </a:custGeom>
          <a:solidFill>
            <a:srgbClr val="0EB8B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9"/>
          <p:cNvSpPr txBox="1"/>
          <p:nvPr/>
        </p:nvSpPr>
        <p:spPr>
          <a:xfrm>
            <a:off x="3909821" y="4380103"/>
            <a:ext cx="127254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CREATIVE PROJECTS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9"/>
          <p:cNvSpPr txBox="1"/>
          <p:nvPr/>
        </p:nvSpPr>
        <p:spPr>
          <a:xfrm>
            <a:off x="2285238" y="4335017"/>
            <a:ext cx="2863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(x4)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9"/>
          <p:cNvSpPr txBox="1"/>
          <p:nvPr/>
        </p:nvSpPr>
        <p:spPr>
          <a:xfrm>
            <a:off x="5619369" y="4337050"/>
            <a:ext cx="2863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(x4)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9"/>
          <p:cNvSpPr/>
          <p:nvPr/>
        </p:nvSpPr>
        <p:spPr>
          <a:xfrm>
            <a:off x="6580631" y="4276344"/>
            <a:ext cx="1746885" cy="428625"/>
          </a:xfrm>
          <a:custGeom>
            <a:avLst/>
            <a:gdLst/>
            <a:ahLst/>
            <a:cxnLst/>
            <a:rect l="l" t="t" r="r" b="b"/>
            <a:pathLst>
              <a:path w="1746884" h="428625" extrusionOk="0">
                <a:moveTo>
                  <a:pt x="1675129" y="0"/>
                </a:moveTo>
                <a:lnTo>
                  <a:pt x="71374" y="0"/>
                </a:lnTo>
                <a:lnTo>
                  <a:pt x="43612" y="5615"/>
                </a:lnTo>
                <a:lnTo>
                  <a:pt x="20923" y="20923"/>
                </a:lnTo>
                <a:lnTo>
                  <a:pt x="5615" y="43612"/>
                </a:lnTo>
                <a:lnTo>
                  <a:pt x="0" y="71373"/>
                </a:lnTo>
                <a:lnTo>
                  <a:pt x="0" y="356869"/>
                </a:lnTo>
                <a:lnTo>
                  <a:pt x="5615" y="384631"/>
                </a:lnTo>
                <a:lnTo>
                  <a:pt x="20923" y="407320"/>
                </a:lnTo>
                <a:lnTo>
                  <a:pt x="43612" y="422628"/>
                </a:lnTo>
                <a:lnTo>
                  <a:pt x="71374" y="428243"/>
                </a:lnTo>
                <a:lnTo>
                  <a:pt x="1675129" y="428243"/>
                </a:lnTo>
                <a:lnTo>
                  <a:pt x="1702891" y="422628"/>
                </a:lnTo>
                <a:lnTo>
                  <a:pt x="1725580" y="407320"/>
                </a:lnTo>
                <a:lnTo>
                  <a:pt x="1740888" y="384631"/>
                </a:lnTo>
                <a:lnTo>
                  <a:pt x="1746503" y="356869"/>
                </a:lnTo>
                <a:lnTo>
                  <a:pt x="1746503" y="71373"/>
                </a:lnTo>
                <a:lnTo>
                  <a:pt x="1740888" y="43612"/>
                </a:lnTo>
                <a:lnTo>
                  <a:pt x="1725580" y="20923"/>
                </a:lnTo>
                <a:lnTo>
                  <a:pt x="1702891" y="5615"/>
                </a:lnTo>
                <a:lnTo>
                  <a:pt x="1675129" y="0"/>
                </a:lnTo>
                <a:close/>
              </a:path>
            </a:pathLst>
          </a:custGeom>
          <a:solidFill>
            <a:srgbClr val="EE567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 txBox="1"/>
          <p:nvPr/>
        </p:nvSpPr>
        <p:spPr>
          <a:xfrm>
            <a:off x="7178420" y="4377944"/>
            <a:ext cx="55118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QUIZZES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8528431" y="4335017"/>
            <a:ext cx="28702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(x3)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9"/>
          <p:cNvSpPr txBox="1"/>
          <p:nvPr/>
        </p:nvSpPr>
        <p:spPr>
          <a:xfrm>
            <a:off x="1810257" y="2323033"/>
            <a:ext cx="3007360" cy="109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We’re here!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479425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Introduce concepts, practice ideas, discuss applications.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Pre-class materials to prepare for class each day. Due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"/>
          <p:cNvSpPr txBox="1"/>
          <p:nvPr/>
        </p:nvSpPr>
        <p:spPr>
          <a:xfrm>
            <a:off x="6680961" y="2324226"/>
            <a:ext cx="3557270" cy="87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Held in person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practice, review, applications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 advice, how to be an effective student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Preparation for quizzes / exams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"/>
          <p:cNvSpPr txBox="1"/>
          <p:nvPr/>
        </p:nvSpPr>
        <p:spPr>
          <a:xfrm>
            <a:off x="6660642" y="4824729"/>
            <a:ext cx="222059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Taken in quiz section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 minutes on computer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198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9"/>
          <p:cNvSpPr txBox="1"/>
          <p:nvPr/>
        </p:nvSpPr>
        <p:spPr>
          <a:xfrm>
            <a:off x="3751579" y="4813757"/>
            <a:ext cx="2107565" cy="88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open-ended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assignments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Explore new ideas and applications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9"/>
          <p:cNvSpPr txBox="1"/>
          <p:nvPr/>
        </p:nvSpPr>
        <p:spPr>
          <a:xfrm>
            <a:off x="417982" y="4821427"/>
            <a:ext cx="2856230" cy="88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Structured assignments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Programming in Java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Applying &amp; implementing course concepts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>
            <a:off x="9343643" y="4273296"/>
            <a:ext cx="1746885" cy="426720"/>
          </a:xfrm>
          <a:custGeom>
            <a:avLst/>
            <a:gdLst/>
            <a:ahLst/>
            <a:cxnLst/>
            <a:rect l="l" t="t" r="r" b="b"/>
            <a:pathLst>
              <a:path w="1746884" h="426720" extrusionOk="0">
                <a:moveTo>
                  <a:pt x="1675383" y="0"/>
                </a:moveTo>
                <a:lnTo>
                  <a:pt x="71120" y="0"/>
                </a:lnTo>
                <a:lnTo>
                  <a:pt x="43451" y="5593"/>
                </a:lnTo>
                <a:lnTo>
                  <a:pt x="20843" y="20843"/>
                </a:lnTo>
                <a:lnTo>
                  <a:pt x="5593" y="43451"/>
                </a:lnTo>
                <a:lnTo>
                  <a:pt x="0" y="71119"/>
                </a:lnTo>
                <a:lnTo>
                  <a:pt x="0" y="355599"/>
                </a:lnTo>
                <a:lnTo>
                  <a:pt x="5593" y="383268"/>
                </a:lnTo>
                <a:lnTo>
                  <a:pt x="20843" y="405876"/>
                </a:lnTo>
                <a:lnTo>
                  <a:pt x="43451" y="421126"/>
                </a:lnTo>
                <a:lnTo>
                  <a:pt x="71120" y="426719"/>
                </a:lnTo>
                <a:lnTo>
                  <a:pt x="1675383" y="426719"/>
                </a:lnTo>
                <a:lnTo>
                  <a:pt x="1703052" y="421126"/>
                </a:lnTo>
                <a:lnTo>
                  <a:pt x="1725660" y="405876"/>
                </a:lnTo>
                <a:lnTo>
                  <a:pt x="1740910" y="383268"/>
                </a:lnTo>
                <a:lnTo>
                  <a:pt x="1746503" y="355599"/>
                </a:lnTo>
                <a:lnTo>
                  <a:pt x="1746503" y="71119"/>
                </a:lnTo>
                <a:lnTo>
                  <a:pt x="1740910" y="43451"/>
                </a:lnTo>
                <a:lnTo>
                  <a:pt x="1725660" y="20843"/>
                </a:lnTo>
                <a:lnTo>
                  <a:pt x="1703052" y="5593"/>
                </a:lnTo>
                <a:lnTo>
                  <a:pt x="1675383" y="0"/>
                </a:lnTo>
                <a:close/>
              </a:path>
            </a:pathLst>
          </a:custGeom>
          <a:solidFill>
            <a:srgbClr val="AD5B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9"/>
          <p:cNvSpPr txBox="1"/>
          <p:nvPr/>
        </p:nvSpPr>
        <p:spPr>
          <a:xfrm>
            <a:off x="10018268" y="4374642"/>
            <a:ext cx="39814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EXAM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64" name="Google Shape;164;p9"/>
          <p:cNvSpPr txBox="1"/>
          <p:nvPr/>
        </p:nvSpPr>
        <p:spPr>
          <a:xfrm>
            <a:off x="11291696" y="4331589"/>
            <a:ext cx="2863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(x1)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9"/>
          <p:cNvSpPr txBox="1"/>
          <p:nvPr/>
        </p:nvSpPr>
        <p:spPr>
          <a:xfrm>
            <a:off x="9423907" y="4821427"/>
            <a:ext cx="1769745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Culminating exam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Tue March 12</a:t>
            </a:r>
            <a:r>
              <a:rPr lang="en-US" sz="1400" b="1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12:30-2:20 PM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9"/>
          <p:cNvSpPr txBox="1"/>
          <p:nvPr/>
        </p:nvSpPr>
        <p:spPr>
          <a:xfrm>
            <a:off x="417982" y="3798189"/>
            <a:ext cx="100584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Assessments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(4/7)</a:t>
            </a:r>
            <a:endParaRPr/>
          </a:p>
        </p:txBody>
      </p:sp>
      <p:sp>
        <p:nvSpPr>
          <p:cNvPr id="172" name="Google Shape;172;p10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0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" name="Google Shape;174;p10"/>
          <p:cNvGrpSpPr/>
          <p:nvPr/>
        </p:nvGrpSpPr>
        <p:grpSpPr>
          <a:xfrm>
            <a:off x="4094987" y="4181855"/>
            <a:ext cx="581025" cy="157480"/>
            <a:chOff x="4094987" y="4181855"/>
            <a:chExt cx="581025" cy="157480"/>
          </a:xfrm>
        </p:grpSpPr>
        <p:sp>
          <p:nvSpPr>
            <p:cNvPr id="175" name="Google Shape;175;p10"/>
            <p:cNvSpPr/>
            <p:nvPr/>
          </p:nvSpPr>
          <p:spPr>
            <a:xfrm>
              <a:off x="4094987" y="4181855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79" extrusionOk="0">
                  <a:moveTo>
                    <a:pt x="160147" y="0"/>
                  </a:moveTo>
                  <a:lnTo>
                    <a:pt x="0" y="78486"/>
                  </a:lnTo>
                  <a:lnTo>
                    <a:pt x="160147" y="156972"/>
                  </a:lnTo>
                  <a:lnTo>
                    <a:pt x="160147" y="117729"/>
                  </a:lnTo>
                  <a:lnTo>
                    <a:pt x="580644" y="117729"/>
                  </a:lnTo>
                  <a:lnTo>
                    <a:pt x="580644" y="39243"/>
                  </a:lnTo>
                  <a:lnTo>
                    <a:pt x="160147" y="39243"/>
                  </a:lnTo>
                  <a:lnTo>
                    <a:pt x="160147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4094987" y="4181855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79" extrusionOk="0">
                  <a:moveTo>
                    <a:pt x="580644" y="39243"/>
                  </a:moveTo>
                  <a:lnTo>
                    <a:pt x="160147" y="39243"/>
                  </a:lnTo>
                  <a:lnTo>
                    <a:pt x="160147" y="0"/>
                  </a:lnTo>
                  <a:lnTo>
                    <a:pt x="0" y="78486"/>
                  </a:lnTo>
                  <a:lnTo>
                    <a:pt x="160147" y="156972"/>
                  </a:lnTo>
                  <a:lnTo>
                    <a:pt x="160147" y="117729"/>
                  </a:lnTo>
                  <a:lnTo>
                    <a:pt x="580644" y="117729"/>
                  </a:lnTo>
                  <a:lnTo>
                    <a:pt x="580644" y="39243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178" name="Google Shape;178;p10"/>
          <p:cNvSpPr txBox="1"/>
          <p:nvPr/>
        </p:nvSpPr>
        <p:spPr>
          <a:xfrm>
            <a:off x="11094211" y="6464985"/>
            <a:ext cx="180975" cy="1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1" descr="A photo of a bicycle. This is used as a metaphor in the presentation: when you learn a bike, does it suffice to watch a ton of youtube videos of how to ride a bike? No! You need to do it yourself, and practice consistently and regularly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2160" y="411480"/>
            <a:ext cx="8107680" cy="5405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769872" cy="15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186" name="Google Shape;186;p1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6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Learning Works</a:t>
            </a:r>
            <a:endParaRPr/>
          </a:p>
        </p:txBody>
      </p:sp>
      <p:sp>
        <p:nvSpPr>
          <p:cNvPr id="192" name="Google Shape;192;p12"/>
          <p:cNvSpPr txBox="1"/>
          <p:nvPr/>
        </p:nvSpPr>
        <p:spPr>
          <a:xfrm>
            <a:off x="916939" y="1306906"/>
            <a:ext cx="10240645" cy="333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requires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 participation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process. 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It’s not as simple as sitting and listening to someone talk at you!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Requires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deliberate practice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by doing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Benefits from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collaborative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Does not work well if you cram everything!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2" descr="A photo of a bicycle. This is used as a metaphor in the presentation: when you learn a bike, does it suffice to watch a ton of youtube videos of how to ride a bike? No! You need to do it yourself, and practice consistently and regularly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3523" y="4244340"/>
            <a:ext cx="3724655" cy="248412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2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195" name="Google Shape;195;p12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Pre-Class Materials (1/3)</a:t>
            </a:r>
            <a:endParaRPr dirty="0"/>
          </a:p>
        </p:txBody>
      </p:sp>
      <p:sp>
        <p:nvSpPr>
          <p:cNvPr id="201" name="Google Shape;201;p39"/>
          <p:cNvSpPr txBox="1"/>
          <p:nvPr/>
        </p:nvSpPr>
        <p:spPr>
          <a:xfrm>
            <a:off x="916939" y="1306906"/>
            <a:ext cx="10240645" cy="160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 element of course: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for each lecture with readings &amp; practice problems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should take ~30 minutes per lecture (why we don’t have Monday lectures!)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will start with a brief recap, then pick off where we left off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Pre-Class Materials (2/3)</a:t>
            </a:r>
            <a:endParaRPr dirty="0"/>
          </a:p>
        </p:txBody>
      </p:sp>
      <p:sp>
        <p:nvSpPr>
          <p:cNvPr id="201" name="Google Shape;201;p39"/>
          <p:cNvSpPr txBox="1"/>
          <p:nvPr/>
        </p:nvSpPr>
        <p:spPr>
          <a:xfrm>
            <a:off x="916939" y="1306906"/>
            <a:ext cx="10240645" cy="320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 element of course: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for each lecture with readings &amp; practice problems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should take ~30 minutes per lecture (why we don’t have Monday lectures!)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will start with a brief recap, then pick off where we left off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Which means…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can spend lecture diving deeper, answering questions, and think-pair-share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ask about pre-lecture material in class or quiz section!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167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Pre-Class Materials (3/3)</a:t>
            </a:r>
            <a:endParaRPr dirty="0"/>
          </a:p>
        </p:txBody>
      </p:sp>
      <p:sp>
        <p:nvSpPr>
          <p:cNvPr id="201" name="Google Shape;201;p39"/>
          <p:cNvSpPr txBox="1"/>
          <p:nvPr/>
        </p:nvSpPr>
        <p:spPr>
          <a:xfrm>
            <a:off x="916939" y="1306906"/>
            <a:ext cx="10240645" cy="479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 element of course: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for each lecture with readings &amp; practice problems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should take ~30 minutes per lecture (why we don’t have Monday lectures!)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will start with a brief recap, then pick off where we left off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Which means…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can spend lecture diving deeper, answering questions, and think-pair-share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ask about pre-lecture material in class or quiz section!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are ungraded, which means…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it’s okay if you find them challenging – that means you’re learning!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but,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should do them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will assume you’ve done them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757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Consistent and Active Participation (1/2)</a:t>
            </a:r>
            <a:endParaRPr dirty="0"/>
          </a:p>
        </p:txBody>
      </p:sp>
      <p:sp>
        <p:nvSpPr>
          <p:cNvPr id="209" name="Google Shape;209;p40"/>
          <p:cNvSpPr txBox="1"/>
          <p:nvPr/>
        </p:nvSpPr>
        <p:spPr>
          <a:xfrm>
            <a:off x="916939" y="1306906"/>
            <a:ext cx="10240645" cy="259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Attendance is not graded. But, it’s strongly encouraged!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lectures &amp; sections are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going to be just us talking at you!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ex: live in-class coding, debugging, think-pair-share, and problem-solving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spreading out ~ 1-2 hours each day over Tuesday – Friday is 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much more effective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than cramming before the assignment is due!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0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11" name="Google Shape;211;p40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Consistent and Active Participation (2/2)</a:t>
            </a:r>
            <a:endParaRPr dirty="0"/>
          </a:p>
        </p:txBody>
      </p:sp>
      <p:sp>
        <p:nvSpPr>
          <p:cNvPr id="209" name="Google Shape;209;p40"/>
          <p:cNvSpPr txBox="1"/>
          <p:nvPr/>
        </p:nvSpPr>
        <p:spPr>
          <a:xfrm>
            <a:off x="916939" y="1306906"/>
            <a:ext cx="10240645" cy="444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Attendance is not graded. But, it’s strongly encouraged!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lectures &amp; sections are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going to be just us talking at you!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ex: live in-class coding, debugging, think-pair-share, and problem-solving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spreading out ~ 1-2 hours each day over Tuesday – Friday is 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much more effective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than cramming before the assignment is due!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Catching up: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lectures (A &amp; B sections) are recorded on Panopto; slides are on our website.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section materials are on Ed, but section will not be recorded.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0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11" name="Google Shape;211;p40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387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Metacognition</a:t>
            </a:r>
            <a:endParaRPr/>
          </a:p>
        </p:txBody>
      </p:sp>
      <p:sp>
        <p:nvSpPr>
          <p:cNvPr id="217" name="Google Shape;217;p13"/>
          <p:cNvSpPr txBox="1"/>
          <p:nvPr/>
        </p:nvSpPr>
        <p:spPr>
          <a:xfrm>
            <a:off x="1075740" y="1508582"/>
            <a:ext cx="10198735" cy="418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600" b="1" i="0" u="none" strike="noStrike" cap="none">
                <a:solidFill>
                  <a:srgbClr val="9E7927"/>
                </a:solidFill>
                <a:latin typeface="Calibri"/>
                <a:ea typeface="Calibri"/>
                <a:cs typeface="Calibri"/>
                <a:sym typeface="Calibri"/>
              </a:rPr>
              <a:t>Metacognition</a:t>
            </a: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asking questions about your solution process.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4965" marR="0" lvl="0" indent="-342900" algn="l" rtl="0">
              <a:lnSpc>
                <a:spcPct val="100000"/>
              </a:lnSpc>
              <a:spcBef>
                <a:spcPts val="224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165" marR="0" lvl="1" indent="-3435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While debugging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explain to yourself why you’re trying this change.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165" marR="237490" lvl="1" indent="-342900" algn="l" rtl="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Before running your program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make an explicit prediction of what you expect.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12165" marR="237490" lvl="1" indent="-342900" algn="l" rtl="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working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be aware when you’re not making progress, so you can take a</a:t>
            </a:r>
            <a:b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break or try a different strategy.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165" marR="0" lvl="1" indent="-3435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designing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69365" marR="0" lvl="2" indent="-3435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Explain the tradeoffs with using a different data structure or algorithm.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69365" marR="0" lvl="2" indent="-3435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one or more requirements change, how would the solution change as a result?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69365" marR="0" lvl="2" indent="-3435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Reflect on how you ruled out alternative ideas along the way to a solution.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165" marR="0" lvl="1" indent="-3435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studying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what is the relationship of this topic to other ideas in the course?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3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(1/7)</a:t>
            </a:r>
            <a:endParaRPr/>
          </a:p>
        </p:txBody>
      </p:sp>
      <p:sp>
        <p:nvSpPr>
          <p:cNvPr id="61" name="Google Shape;61;p2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63" name="Google Shape;63;p2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Learning in CSE 121 (or anywhere)</a:t>
            </a:r>
            <a:endParaRPr/>
          </a:p>
        </p:txBody>
      </p:sp>
      <p:pic>
        <p:nvPicPr>
          <p:cNvPr id="225" name="Google Shape;225;p14" descr="The &quot;CSE 121 learning pyramid&quot;.&#10;&#10;At the bottom: Exposure (lessons, videos, textbook). Encounter concepts for the first time, see examples and ask questions. Nowhere near mastery!&#10;&#10;Next: Guided practice (lesson activities, sections, labs). Practice with support from course staff. Learn by doing: make mistakes and learn from them. Start to develop mastery.&#10;&#10;Next: Independent/Group practice (checkpoints, section problems, additional practice). Practice on your own or with classmates. Continue to learn by doing. Get close to mastery.&#10;&#10;Finally: Assessment (take-home assessments). Build on scaffolding from the previous items. Still learning by doing: you're note done! Demonstrate your mastery (even if it's still developing)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0493" y="1874169"/>
            <a:ext cx="8845174" cy="404952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4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7698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7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Course Culture and Support</a:t>
            </a:r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34" name="Google Shape;234;p15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35" name="Google Shape;235;p15"/>
          <p:cNvSpPr txBox="1"/>
          <p:nvPr/>
        </p:nvSpPr>
        <p:spPr>
          <a:xfrm>
            <a:off x="916939" y="1742432"/>
            <a:ext cx="8422640" cy="341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2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Currently 444 students enrolled!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Almost none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are CSE majors!</a:t>
            </a:r>
            <a:endParaRPr sz="2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Wide range of backgrounds, interests, and goals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Everyone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new to programming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 and help each other!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 study groups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you have a question, others almost certainly do too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Course Culture and Support: Getting Help</a:t>
            </a:r>
            <a:endParaRPr/>
          </a:p>
        </p:txBody>
      </p:sp>
      <p:sp>
        <p:nvSpPr>
          <p:cNvPr id="241" name="Google Shape;241;p16"/>
          <p:cNvSpPr txBox="1"/>
          <p:nvPr/>
        </p:nvSpPr>
        <p:spPr>
          <a:xfrm>
            <a:off x="1031239" y="1629002"/>
            <a:ext cx="10212600" cy="304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5600" marR="0" lvl="0" indent="-343535" algn="l" rtl="0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Discussion Board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09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Feel free to make a public or private post on Ed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encourage you to answer other peoples’ questions! A great way to learn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343535" algn="l" rtl="0">
              <a:lnSpc>
                <a:spcPct val="115625"/>
              </a:lnSpc>
              <a:spcBef>
                <a:spcPts val="1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Introductory Programming Lab (Office Hours)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TAs can help you face to face in office hours, and look at your code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14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go to the IPL with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questions, not just assignments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343535" algn="l" rtl="0">
              <a:lnSpc>
                <a:spcPct val="115416"/>
              </a:lnSpc>
              <a:spcBef>
                <a:spcPts val="14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through related problems, get to know your TA who is here to support you</a:t>
            </a:r>
          </a:p>
        </p:txBody>
      </p:sp>
      <p:sp>
        <p:nvSpPr>
          <p:cNvPr id="242" name="Google Shape;242;p16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43" name="Google Shape;243;p16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Course Culture and Support: Email</a:t>
            </a:r>
            <a:endParaRPr dirty="0"/>
          </a:p>
        </p:txBody>
      </p:sp>
      <p:sp>
        <p:nvSpPr>
          <p:cNvPr id="241" name="Google Shape;241;p16"/>
          <p:cNvSpPr txBox="1"/>
          <p:nvPr/>
        </p:nvSpPr>
        <p:spPr>
          <a:xfrm>
            <a:off x="1031239" y="1645333"/>
            <a:ext cx="10212600" cy="1819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5600" marR="0" lvl="0" indent="-343535" algn="l" rtl="0">
              <a:lnSpc>
                <a:spcPct val="115416"/>
              </a:lnSpc>
              <a:spcBef>
                <a:spcPts val="14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Email 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96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prefer that all content and logistic questions go on the Ed discussion board (even if you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0" indent="0" algn="l" rtl="0">
              <a:lnSpc>
                <a:spcPct val="96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them private). 444 of you &gt;&gt;&gt; 27 of us!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170815" lvl="1" indent="-342900" algn="l" rtl="0">
              <a:lnSpc>
                <a:spcPct val="70000"/>
              </a:lnSpc>
              <a:spcBef>
                <a:spcPts val="61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serious personal circumstances, you can email Elba &amp; Matt directly at </a:t>
            </a:r>
            <a:r>
              <a:rPr lang="en-US" sz="2100" b="0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cse121-instructors@cs.washington.edu</a:t>
            </a:r>
            <a:r>
              <a:rPr lang="en-US" sz="23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It never hurts to email us, but if it’s a common logistic question, we may politely ask you to post on the discussion board.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6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43" name="Google Shape;243;p16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498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754647" cy="69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Course Culture and Support: Reaching Out</a:t>
            </a:r>
            <a:endParaRPr/>
          </a:p>
        </p:txBody>
      </p:sp>
      <p:sp>
        <p:nvSpPr>
          <p:cNvPr id="249" name="Google Shape;249;p17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i="0"/>
              <a:t>Policies designed with flexibility in mind</a:t>
            </a:r>
            <a:endParaRPr/>
          </a:p>
          <a:p>
            <a:pPr marL="9144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Resubmissions, lecture recordings, asynchronous discussion board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i="0"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b="1" i="0"/>
              <a:t>But</a:t>
            </a:r>
            <a:r>
              <a:rPr lang="en-US" i="0"/>
              <a:t>, life and the world still happen around us…</a:t>
            </a:r>
            <a:endParaRPr/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b="1" i="0"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b="1" i="0"/>
              <a:t>Please reach out ASAP</a:t>
            </a:r>
            <a:r>
              <a:rPr lang="en-US" i="0"/>
              <a:t> if you’re struggling or have circumstances that require extra support</a:t>
            </a:r>
            <a:endParaRPr b="1"/>
          </a:p>
        </p:txBody>
      </p:sp>
      <p:sp>
        <p:nvSpPr>
          <p:cNvPr id="250" name="Google Shape;250;p17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51" name="Google Shape;251;p17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World Around CSE 121</a:t>
            </a:r>
            <a:endParaRPr/>
          </a:p>
        </p:txBody>
      </p:sp>
      <p:sp>
        <p:nvSpPr>
          <p:cNvPr id="257" name="Google Shape;257;p18"/>
          <p:cNvSpPr txBox="1"/>
          <p:nvPr/>
        </p:nvSpPr>
        <p:spPr>
          <a:xfrm>
            <a:off x="1031239" y="1886358"/>
            <a:ext cx="10122600" cy="3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975" rIns="0" bIns="0" anchor="t" anchorCtr="0">
            <a:spAutoFit/>
          </a:bodyPr>
          <a:lstStyle/>
          <a:p>
            <a:pPr marL="355600" marR="0" lvl="0" indent="-3435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goal is to give you a great CSE 121 experience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13958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 CSE 121 does not exist in a vacuum – there’s a lot going on in the world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0" indent="0" algn="l" rtl="0">
              <a:lnSpc>
                <a:spcPct val="113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right now that can impact your education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343535" algn="l" rtl="0">
              <a:lnSpc>
                <a:spcPct val="114107"/>
              </a:lnSpc>
              <a:spcBef>
                <a:spcPts val="64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We’ve designed course policies for maximum flexibility: ability to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0" algn="l" rtl="0">
              <a:lnSpc>
                <a:spcPct val="1141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resubmit assignments and “drop” some quiz/final problems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 we cannot cover every individual situation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302895" lvl="0" indent="-343535" algn="l" rtl="0">
              <a:lnSpc>
                <a:spcPct val="107857"/>
              </a:lnSpc>
              <a:spcBef>
                <a:spcPts val="21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reach out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you need accommodations of any kind to deal with these unfamiliar situations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8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59" name="Google Shape;259;p18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(5/7)</a:t>
            </a:r>
            <a:endParaRPr/>
          </a:p>
        </p:txBody>
      </p:sp>
      <p:sp>
        <p:nvSpPr>
          <p:cNvPr id="265" name="Google Shape;265;p19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9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7" name="Google Shape;267;p19"/>
          <p:cNvGrpSpPr/>
          <p:nvPr/>
        </p:nvGrpSpPr>
        <p:grpSpPr>
          <a:xfrm>
            <a:off x="9467088" y="2010156"/>
            <a:ext cx="581025" cy="157480"/>
            <a:chOff x="9467088" y="2010156"/>
            <a:chExt cx="581025" cy="157480"/>
          </a:xfrm>
        </p:grpSpPr>
        <p:sp>
          <p:nvSpPr>
            <p:cNvPr id="268" name="Google Shape;268;p19"/>
            <p:cNvSpPr/>
            <p:nvPr/>
          </p:nvSpPr>
          <p:spPr>
            <a:xfrm>
              <a:off x="9467088" y="2010156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80" extrusionOk="0">
                  <a:moveTo>
                    <a:pt x="160146" y="0"/>
                  </a:moveTo>
                  <a:lnTo>
                    <a:pt x="0" y="78486"/>
                  </a:lnTo>
                  <a:lnTo>
                    <a:pt x="160146" y="156972"/>
                  </a:lnTo>
                  <a:lnTo>
                    <a:pt x="160146" y="117729"/>
                  </a:lnTo>
                  <a:lnTo>
                    <a:pt x="580643" y="117729"/>
                  </a:lnTo>
                  <a:lnTo>
                    <a:pt x="580643" y="39243"/>
                  </a:lnTo>
                  <a:lnTo>
                    <a:pt x="160146" y="39243"/>
                  </a:lnTo>
                  <a:lnTo>
                    <a:pt x="160146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9467088" y="2010156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80" extrusionOk="0">
                  <a:moveTo>
                    <a:pt x="580643" y="39243"/>
                  </a:moveTo>
                  <a:lnTo>
                    <a:pt x="160146" y="39243"/>
                  </a:lnTo>
                  <a:lnTo>
                    <a:pt x="160146" y="0"/>
                  </a:lnTo>
                  <a:lnTo>
                    <a:pt x="0" y="78486"/>
                  </a:lnTo>
                  <a:lnTo>
                    <a:pt x="160146" y="156972"/>
                  </a:lnTo>
                  <a:lnTo>
                    <a:pt x="160146" y="117729"/>
                  </a:lnTo>
                  <a:lnTo>
                    <a:pt x="580643" y="117729"/>
                  </a:lnTo>
                  <a:lnTo>
                    <a:pt x="580643" y="39243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19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71" name="Google Shape;271;p19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Course Website</a:t>
            </a:r>
            <a:endParaRPr/>
          </a:p>
        </p:txBody>
      </p:sp>
      <p:sp>
        <p:nvSpPr>
          <p:cNvPr id="277" name="Google Shape;277;p20"/>
          <p:cNvSpPr txBox="1"/>
          <p:nvPr/>
        </p:nvSpPr>
        <p:spPr>
          <a:xfrm>
            <a:off x="1129283" y="1613916"/>
            <a:ext cx="3473450" cy="646430"/>
          </a:xfrm>
          <a:prstGeom prst="rect">
            <a:avLst/>
          </a:prstGeom>
          <a:solidFill>
            <a:srgbClr val="330064"/>
          </a:solidFill>
          <a:ln>
            <a:noFill/>
          </a:ln>
        </p:spPr>
        <p:txBody>
          <a:bodyPr spcFirstLastPara="1" wrap="square" lIns="0" tIns="19050" rIns="0" bIns="0" anchor="t" anchorCtr="0">
            <a:spAutoFit/>
          </a:bodyPr>
          <a:lstStyle/>
          <a:p>
            <a:pPr marL="36004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cs.uw.edu/121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916939" y="2391282"/>
            <a:ext cx="4015800" cy="2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75" rIns="0" bIns="0" anchor="t" anchorCtr="0">
            <a:spAutoFit/>
          </a:bodyPr>
          <a:lstStyle/>
          <a:p>
            <a:pPr marL="241300" marR="166370" lvl="0" indent="-228600" algn="l" rtl="0">
              <a:lnSpc>
                <a:spcPct val="1089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Primary source of course information (</a:t>
            </a:r>
            <a:r>
              <a:rPr lang="en-US" sz="28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Canvas)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108928"/>
              </a:lnSpc>
              <a:spcBef>
                <a:spcPts val="9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Calendar will contain links to (almost) all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0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80" name="Google Shape;280;p20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281" name="Google Shape;281;p20" descr="The CSE 121 website at cs.uw.edu/121. Important features include navigation for the syllabus, assignments, resubmissions, staff, office hours, resources, course tools and edstem. A &quot;This Week at a glance&quot; feature is shown; the first item lists Lesson 0 (this lecture)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958291"/>
            <a:ext cx="6642847" cy="398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1" descr="The CSE 121 website at cs.uw.edu/121. Important features include navigation for the syllabus, assignments, resubmissions, staff, office hours, resources, course tools and edstem. A &quot;This Week at a glance&quot; feature is shown; the first item lists Lesson 0 (this lecture)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958291"/>
            <a:ext cx="6642847" cy="398570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1"/>
          <p:cNvSpPr txBox="1">
            <a:spLocks noGrp="1"/>
          </p:cNvSpPr>
          <p:nvPr>
            <p:ph type="title"/>
          </p:nvPr>
        </p:nvSpPr>
        <p:spPr>
          <a:xfrm>
            <a:off x="457200" y="826770"/>
            <a:ext cx="5179807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Syllabus (website)</a:t>
            </a:r>
            <a:endParaRPr/>
          </a:p>
        </p:txBody>
      </p:sp>
      <p:sp>
        <p:nvSpPr>
          <p:cNvPr id="288" name="Google Shape;288;p21"/>
          <p:cNvSpPr txBox="1"/>
          <p:nvPr/>
        </p:nvSpPr>
        <p:spPr>
          <a:xfrm>
            <a:off x="457200" y="1600200"/>
            <a:ext cx="4402328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review the syllabus ASAP.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291" name="Google Shape;291;p21"/>
          <p:cNvSpPr/>
          <p:nvPr/>
        </p:nvSpPr>
        <p:spPr>
          <a:xfrm>
            <a:off x="5392928" y="1632901"/>
            <a:ext cx="533400" cy="23939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F31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1" descr="The CSE 121 syllabus. Previewed is details about the instructors (Elba Garza and Matt Wang) and the instructor email (cse121-instructors@cs.washington.edu)"/>
          <p:cNvPicPr preferRelativeResize="0"/>
          <p:nvPr/>
        </p:nvPicPr>
        <p:blipFill rotWithShape="1">
          <a:blip r:embed="rId4">
            <a:alphaModFix/>
          </a:blip>
          <a:srcRect l="6875" r="6875"/>
          <a:stretch/>
        </p:blipFill>
        <p:spPr>
          <a:xfrm>
            <a:off x="533400" y="2590800"/>
            <a:ext cx="3726595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 cmpd="sng">
            <a:solidFill>
              <a:srgbClr val="3F3151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293" name="Google Shape;293;p21"/>
          <p:cNvCxnSpPr>
            <a:stCxn id="291" idx="1"/>
          </p:cNvCxnSpPr>
          <p:nvPr/>
        </p:nvCxnSpPr>
        <p:spPr>
          <a:xfrm flipH="1">
            <a:off x="4260128" y="1752599"/>
            <a:ext cx="1132800" cy="866100"/>
          </a:xfrm>
          <a:prstGeom prst="straightConnector1">
            <a:avLst/>
          </a:prstGeom>
          <a:noFill/>
          <a:ln w="38100" cap="flat" cmpd="sng">
            <a:solidFill>
              <a:srgbClr val="3F315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4" name="Google Shape;294;p21"/>
          <p:cNvCxnSpPr>
            <a:stCxn id="291" idx="1"/>
          </p:cNvCxnSpPr>
          <p:nvPr/>
        </p:nvCxnSpPr>
        <p:spPr>
          <a:xfrm flipH="1">
            <a:off x="4260128" y="1752599"/>
            <a:ext cx="1132800" cy="3581400"/>
          </a:xfrm>
          <a:prstGeom prst="straightConnector1">
            <a:avLst/>
          </a:prstGeom>
          <a:noFill/>
          <a:ln w="38100" cap="flat" cmpd="sng">
            <a:solidFill>
              <a:srgbClr val="3F315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Ed</a:t>
            </a:r>
            <a:endParaRPr/>
          </a:p>
        </p:txBody>
      </p:sp>
      <p:sp>
        <p:nvSpPr>
          <p:cNvPr id="300" name="Google Shape;300;p22"/>
          <p:cNvSpPr txBox="1"/>
          <p:nvPr/>
        </p:nvSpPr>
        <p:spPr>
          <a:xfrm>
            <a:off x="916939" y="1793189"/>
            <a:ext cx="3493770" cy="262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325" rIns="0" bIns="0" anchor="t" anchorCtr="0">
            <a:spAutoFit/>
          </a:bodyPr>
          <a:lstStyle/>
          <a:p>
            <a:pPr marL="241300" marR="459105" lvl="0" indent="-22860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online learning platform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684530" lvl="0" indent="-228600" algn="l" rtl="0">
              <a:lnSpc>
                <a:spcPct val="107857"/>
              </a:lnSpc>
              <a:spcBef>
                <a:spcPts val="100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Lessons, sections, quizzes all here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107857"/>
              </a:lnSpc>
              <a:spcBef>
                <a:spcPts val="100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 and walkthrough in Section 0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2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302" name="Google Shape;302;p22"/>
          <p:cNvSpPr txBox="1"/>
          <p:nvPr/>
        </p:nvSpPr>
        <p:spPr>
          <a:xfrm>
            <a:off x="11094211" y="6464985"/>
            <a:ext cx="180975" cy="1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22" descr="A preview of the &quot;Welcome to CSE 121&quot; post on EdStem. Link: https://edstem.org/us/courses/49065/discussion/40908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4371" y="990600"/>
            <a:ext cx="6037157" cy="394358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2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(2/7)</a:t>
            </a:r>
            <a:endParaRPr/>
          </a:p>
        </p:txBody>
      </p:sp>
      <p:sp>
        <p:nvSpPr>
          <p:cNvPr id="70" name="Google Shape;70;p3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72;p3"/>
          <p:cNvGrpSpPr/>
          <p:nvPr/>
        </p:nvGrpSpPr>
        <p:grpSpPr>
          <a:xfrm>
            <a:off x="2706623" y="1993391"/>
            <a:ext cx="581025" cy="157480"/>
            <a:chOff x="2706623" y="1993391"/>
            <a:chExt cx="581025" cy="157480"/>
          </a:xfrm>
        </p:grpSpPr>
        <p:sp>
          <p:nvSpPr>
            <p:cNvPr id="73" name="Google Shape;73;p3"/>
            <p:cNvSpPr/>
            <p:nvPr/>
          </p:nvSpPr>
          <p:spPr>
            <a:xfrm>
              <a:off x="2706623" y="1993391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80" extrusionOk="0">
                  <a:moveTo>
                    <a:pt x="160146" y="0"/>
                  </a:moveTo>
                  <a:lnTo>
                    <a:pt x="0" y="78486"/>
                  </a:lnTo>
                  <a:lnTo>
                    <a:pt x="160146" y="156972"/>
                  </a:lnTo>
                  <a:lnTo>
                    <a:pt x="160146" y="117729"/>
                  </a:lnTo>
                  <a:lnTo>
                    <a:pt x="580643" y="117729"/>
                  </a:lnTo>
                  <a:lnTo>
                    <a:pt x="580643" y="39243"/>
                  </a:lnTo>
                  <a:lnTo>
                    <a:pt x="160146" y="39243"/>
                  </a:lnTo>
                  <a:lnTo>
                    <a:pt x="160146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2706623" y="1993391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80" extrusionOk="0">
                  <a:moveTo>
                    <a:pt x="580643" y="39243"/>
                  </a:moveTo>
                  <a:lnTo>
                    <a:pt x="160146" y="39243"/>
                  </a:lnTo>
                  <a:lnTo>
                    <a:pt x="160146" y="0"/>
                  </a:lnTo>
                  <a:lnTo>
                    <a:pt x="0" y="78486"/>
                  </a:lnTo>
                  <a:lnTo>
                    <a:pt x="160146" y="156972"/>
                  </a:lnTo>
                  <a:lnTo>
                    <a:pt x="160146" y="117729"/>
                  </a:lnTo>
                  <a:lnTo>
                    <a:pt x="580643" y="117729"/>
                  </a:lnTo>
                  <a:lnTo>
                    <a:pt x="580643" y="39243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3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Other Course Tools</a:t>
            </a:r>
            <a:endParaRPr/>
          </a:p>
        </p:txBody>
      </p:sp>
      <p:pic>
        <p:nvPicPr>
          <p:cNvPr id="310" name="Google Shape;31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7723" y="1900427"/>
            <a:ext cx="1175003" cy="117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704" y="2057400"/>
            <a:ext cx="3227832" cy="95554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3"/>
          <p:cNvSpPr txBox="1"/>
          <p:nvPr/>
        </p:nvSpPr>
        <p:spPr>
          <a:xfrm>
            <a:off x="4121277" y="2206879"/>
            <a:ext cx="3122930" cy="63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 Digital Hand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Queueing in office hours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3"/>
          <p:cNvSpPr txBox="1"/>
          <p:nvPr/>
        </p:nvSpPr>
        <p:spPr>
          <a:xfrm>
            <a:off x="4196334" y="3997578"/>
            <a:ext cx="2509266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Visual Studio Code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3"/>
          <p:cNvSpPr txBox="1"/>
          <p:nvPr/>
        </p:nvSpPr>
        <p:spPr>
          <a:xfrm>
            <a:off x="4196334" y="4302378"/>
            <a:ext cx="28713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marR="0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strictly necessary!</a:t>
            </a:r>
            <a:endParaRPr sz="20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offline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265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Debugger Tool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3"/>
          <p:cNvSpPr txBox="1"/>
          <p:nvPr/>
        </p:nvSpPr>
        <p:spPr>
          <a:xfrm>
            <a:off x="9143238" y="1980133"/>
            <a:ext cx="929005" cy="33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Canvas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3"/>
          <p:cNvSpPr txBox="1"/>
          <p:nvPr/>
        </p:nvSpPr>
        <p:spPr>
          <a:xfrm>
            <a:off x="9143251" y="2285500"/>
            <a:ext cx="26688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54965" marR="0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Lecture recordings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3"/>
          <p:cNvSpPr txBox="1"/>
          <p:nvPr/>
        </p:nvSpPr>
        <p:spPr>
          <a:xfrm>
            <a:off x="9184640" y="3864686"/>
            <a:ext cx="716280" cy="33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Sli.do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3"/>
          <p:cNvSpPr txBox="1"/>
          <p:nvPr/>
        </p:nvSpPr>
        <p:spPr>
          <a:xfrm>
            <a:off x="9184640" y="4170045"/>
            <a:ext cx="2572385" cy="94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marR="290195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In-class activities (ungraded)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account needed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2588" y="3838955"/>
            <a:ext cx="1103376" cy="11033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321" name="Google Shape;321;p23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322" name="Google Shape;32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5000" y="3733800"/>
            <a:ext cx="1676400" cy="16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(6/7)</a:t>
            </a:r>
            <a:endParaRPr/>
          </a:p>
        </p:txBody>
      </p:sp>
      <p:sp>
        <p:nvSpPr>
          <p:cNvPr id="328" name="Google Shape;328;p24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4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0" name="Google Shape;330;p24"/>
          <p:cNvGrpSpPr/>
          <p:nvPr/>
        </p:nvGrpSpPr>
        <p:grpSpPr>
          <a:xfrm>
            <a:off x="10062972" y="3305555"/>
            <a:ext cx="581025" cy="157480"/>
            <a:chOff x="10062972" y="3305555"/>
            <a:chExt cx="581025" cy="157480"/>
          </a:xfrm>
        </p:grpSpPr>
        <p:sp>
          <p:nvSpPr>
            <p:cNvPr id="331" name="Google Shape;331;p24"/>
            <p:cNvSpPr/>
            <p:nvPr/>
          </p:nvSpPr>
          <p:spPr>
            <a:xfrm>
              <a:off x="10062972" y="3305555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79" extrusionOk="0">
                  <a:moveTo>
                    <a:pt x="160147" y="0"/>
                  </a:moveTo>
                  <a:lnTo>
                    <a:pt x="0" y="78486"/>
                  </a:lnTo>
                  <a:lnTo>
                    <a:pt x="160147" y="156972"/>
                  </a:lnTo>
                  <a:lnTo>
                    <a:pt x="160147" y="117729"/>
                  </a:lnTo>
                  <a:lnTo>
                    <a:pt x="580644" y="117729"/>
                  </a:lnTo>
                  <a:lnTo>
                    <a:pt x="580644" y="39243"/>
                  </a:lnTo>
                  <a:lnTo>
                    <a:pt x="160147" y="39243"/>
                  </a:lnTo>
                  <a:lnTo>
                    <a:pt x="160147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10062972" y="3305555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79" extrusionOk="0">
                  <a:moveTo>
                    <a:pt x="580644" y="39243"/>
                  </a:moveTo>
                  <a:lnTo>
                    <a:pt x="160147" y="39243"/>
                  </a:lnTo>
                  <a:lnTo>
                    <a:pt x="160147" y="0"/>
                  </a:lnTo>
                  <a:lnTo>
                    <a:pt x="0" y="78486"/>
                  </a:lnTo>
                  <a:lnTo>
                    <a:pt x="160147" y="156972"/>
                  </a:lnTo>
                  <a:lnTo>
                    <a:pt x="160147" y="117729"/>
                  </a:lnTo>
                  <a:lnTo>
                    <a:pt x="580644" y="117729"/>
                  </a:lnTo>
                  <a:lnTo>
                    <a:pt x="580644" y="39243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3" name="Google Shape;333;p24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Assessment and Grading</a:t>
            </a:r>
            <a:endParaRPr/>
          </a:p>
        </p:txBody>
      </p:sp>
      <p:sp>
        <p:nvSpPr>
          <p:cNvPr id="340" name="Google Shape;340;p25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341" name="Google Shape;341;p25"/>
          <p:cNvSpPr txBox="1"/>
          <p:nvPr/>
        </p:nvSpPr>
        <p:spPr>
          <a:xfrm>
            <a:off x="11094211" y="6464985"/>
            <a:ext cx="180975" cy="1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5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6400" rIns="0" bIns="0" anchor="t" anchorCtr="0">
            <a:spAutoFit/>
          </a:bodyPr>
          <a:lstStyle/>
          <a:p>
            <a:pPr marL="241300" marR="5080" lvl="0" indent="-22860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>
                <a:latin typeface="Calibri"/>
                <a:ea typeface="Calibri"/>
                <a:cs typeface="Calibri"/>
                <a:sym typeface="Calibri"/>
              </a:rPr>
              <a:t>Our goal in the course is for you to </a:t>
            </a:r>
            <a:r>
              <a:rPr lang="en-US" sz="2800" b="1" i="0">
                <a:latin typeface="Calibri"/>
                <a:ea typeface="Calibri"/>
                <a:cs typeface="Calibri"/>
                <a:sym typeface="Calibri"/>
              </a:rPr>
              <a:t>gain proficiency of the concepts and skills </a:t>
            </a:r>
            <a:r>
              <a:rPr lang="en-US" sz="2800" i="0">
                <a:latin typeface="Calibri"/>
                <a:ea typeface="Calibri"/>
                <a:cs typeface="Calibri"/>
                <a:sym typeface="Calibri"/>
              </a:rPr>
              <a:t>we teach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241300" marR="8890" lvl="0" indent="-228600" algn="l" rtl="0">
              <a:lnSpc>
                <a:spcPct val="107857"/>
              </a:lnSpc>
              <a:spcBef>
                <a:spcPts val="100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>
                <a:latin typeface="Calibri"/>
                <a:ea typeface="Calibri"/>
                <a:cs typeface="Calibri"/>
                <a:sym typeface="Calibri"/>
              </a:rPr>
              <a:t>We assess your proficiency by asking you to apply the concepts and skills on tasks or problems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241300" marR="1111250" lvl="0" indent="-228600" algn="l" rtl="0">
              <a:lnSpc>
                <a:spcPct val="107857"/>
              </a:lnSpc>
              <a:spcBef>
                <a:spcPts val="100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>
                <a:latin typeface="Calibri"/>
                <a:ea typeface="Calibri"/>
                <a:cs typeface="Calibri"/>
                <a:sym typeface="Calibri"/>
              </a:rPr>
              <a:t>By necessity, we are assessing your </a:t>
            </a:r>
            <a:r>
              <a:rPr lang="en-US" sz="2800" i="0" u="sng"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en-US" sz="2800" i="0">
                <a:latin typeface="Calibri"/>
                <a:ea typeface="Calibri"/>
                <a:cs typeface="Calibri"/>
                <a:sym typeface="Calibri"/>
              </a:rPr>
              <a:t> as a proxy for your proficiency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5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6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Resubmission</a:t>
            </a:r>
            <a:endParaRPr/>
          </a:p>
        </p:txBody>
      </p:sp>
      <p:sp>
        <p:nvSpPr>
          <p:cNvPr id="349" name="Google Shape;349;p26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350" name="Google Shape;350;p26"/>
          <p:cNvSpPr txBox="1"/>
          <p:nvPr/>
        </p:nvSpPr>
        <p:spPr>
          <a:xfrm>
            <a:off x="11094211" y="6464985"/>
            <a:ext cx="180975" cy="1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6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4337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Learning takes time, and doesn’t always happen on the first try!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SzPts val="1400"/>
              <a:buNone/>
            </a:pPr>
            <a:endParaRPr sz="3400"/>
          </a:p>
          <a:p>
            <a:pPr marL="469900" marR="102235" lvl="0" indent="-34353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Char char="•"/>
            </a:pPr>
            <a:r>
              <a:rPr lang="en-US" sz="3200" i="0">
                <a:latin typeface="Calibri"/>
                <a:ea typeface="Calibri"/>
                <a:cs typeface="Calibri"/>
                <a:sym typeface="Calibri"/>
              </a:rPr>
              <a:t>Each week, one previous Programming Assignment or Creative Project can be resubmitted</a:t>
            </a:r>
            <a:endParaRPr/>
          </a:p>
          <a:p>
            <a:pPr marL="927100" lvl="1" indent="-343535" algn="l" rtl="0">
              <a:lnSpc>
                <a:spcPct val="100681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Must be accompanied by write up explaining changes.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27100" lvl="1" indent="-343535" algn="l" rtl="0">
              <a:lnSpc>
                <a:spcPct val="10659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Grade on resubmission replaces original grade.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27100" marR="5080" lvl="1" indent="-342900" algn="l" rtl="0">
              <a:lnSpc>
                <a:spcPct val="70000"/>
              </a:lnSpc>
              <a:spcBef>
                <a:spcPts val="645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An assignment is only eligible for resubmission within the 3 resubmission cycles following its grades being released.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69900" lvl="0" indent="-343535" algn="l" rtl="0">
              <a:lnSpc>
                <a:spcPct val="83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5"/>
              <a:buFont typeface="Arial"/>
              <a:buChar char="•"/>
            </a:pPr>
            <a:r>
              <a:rPr lang="en-US" sz="3000" i="0">
                <a:latin typeface="Calibri"/>
                <a:ea typeface="Calibri"/>
                <a:cs typeface="Calibri"/>
                <a:sym typeface="Calibri"/>
              </a:rPr>
              <a:t>Your lowest 2 quiz problem grades will be dropped from your gradebook (not considered when calculating course grades)</a:t>
            </a:r>
            <a:endParaRPr sz="3000" i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SzPts val="14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0">
                <a:latin typeface="Calibri"/>
                <a:ea typeface="Calibri"/>
                <a:cs typeface="Calibri"/>
                <a:sym typeface="Calibri"/>
              </a:rPr>
              <a:t>See </a:t>
            </a:r>
            <a:r>
              <a:rPr lang="en-US" i="0" u="sng">
                <a:solidFill>
                  <a:srgbClr val="330064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syllabus</a:t>
            </a:r>
            <a:r>
              <a:rPr lang="en-US" i="0">
                <a:solidFill>
                  <a:srgbClr val="3300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0">
                <a:latin typeface="Calibri"/>
                <a:ea typeface="Calibri"/>
                <a:cs typeface="Calibri"/>
                <a:sym typeface="Calibri"/>
              </a:rPr>
              <a:t>for more details</a:t>
            </a:r>
            <a:endParaRPr/>
          </a:p>
        </p:txBody>
      </p:sp>
      <p:sp>
        <p:nvSpPr>
          <p:cNvPr id="352" name="Google Shape;352;p26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Grading</a:t>
            </a:r>
            <a:endParaRPr/>
          </a:p>
        </p:txBody>
      </p:sp>
      <p:sp>
        <p:nvSpPr>
          <p:cNvPr id="358" name="Google Shape;358;p27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359" name="Google Shape;359;p27"/>
          <p:cNvSpPr txBox="1"/>
          <p:nvPr/>
        </p:nvSpPr>
        <p:spPr>
          <a:xfrm>
            <a:off x="11094211" y="6464985"/>
            <a:ext cx="180975" cy="1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27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7"/>
          <p:cNvSpPr txBox="1"/>
          <p:nvPr/>
        </p:nvSpPr>
        <p:spPr>
          <a:xfrm>
            <a:off x="916938" y="1746250"/>
            <a:ext cx="9478645" cy="393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Grades should reflect your proficiency in the course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endParaRPr sz="2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assignments will be graded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(Excellent),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 (Satisfactory),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 N (Not yet)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 certain circumstances, a grade of U (Unassessable) may be assigned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99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 grades will be assigned based on the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amount of work at each level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4640" marR="0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 the </a:t>
            </a:r>
            <a:r>
              <a:rPr lang="en-US" sz="2400" b="0" i="0" u="sng" strike="noStrike" cap="none">
                <a:solidFill>
                  <a:srgbClr val="330064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syllabus</a:t>
            </a:r>
            <a:r>
              <a:rPr lang="en-US" sz="2400" b="0" i="0" u="none" strike="noStrike" cap="none">
                <a:solidFill>
                  <a:srgbClr val="3300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more details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7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(7/7)</a:t>
            </a:r>
            <a:endParaRPr/>
          </a:p>
        </p:txBody>
      </p:sp>
      <p:sp>
        <p:nvSpPr>
          <p:cNvPr id="367" name="Google Shape;367;p28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8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9" name="Google Shape;369;p28"/>
          <p:cNvGrpSpPr/>
          <p:nvPr/>
        </p:nvGrpSpPr>
        <p:grpSpPr>
          <a:xfrm>
            <a:off x="8473439" y="3809999"/>
            <a:ext cx="579120" cy="158750"/>
            <a:chOff x="8473439" y="3809999"/>
            <a:chExt cx="579120" cy="158750"/>
          </a:xfrm>
        </p:grpSpPr>
        <p:sp>
          <p:nvSpPr>
            <p:cNvPr id="370" name="Google Shape;370;p28"/>
            <p:cNvSpPr/>
            <p:nvPr/>
          </p:nvSpPr>
          <p:spPr>
            <a:xfrm>
              <a:off x="8473439" y="380999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161670" y="0"/>
                  </a:moveTo>
                  <a:lnTo>
                    <a:pt x="0" y="79248"/>
                  </a:lnTo>
                  <a:lnTo>
                    <a:pt x="161670" y="158495"/>
                  </a:lnTo>
                  <a:lnTo>
                    <a:pt x="161670" y="118872"/>
                  </a:lnTo>
                  <a:lnTo>
                    <a:pt x="579119" y="118872"/>
                  </a:lnTo>
                  <a:lnTo>
                    <a:pt x="579119" y="39624"/>
                  </a:lnTo>
                  <a:lnTo>
                    <a:pt x="161670" y="39624"/>
                  </a:lnTo>
                  <a:lnTo>
                    <a:pt x="161670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8473439" y="380999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579119" y="39624"/>
                  </a:moveTo>
                  <a:lnTo>
                    <a:pt x="161670" y="39624"/>
                  </a:lnTo>
                  <a:lnTo>
                    <a:pt x="161670" y="0"/>
                  </a:lnTo>
                  <a:lnTo>
                    <a:pt x="0" y="79248"/>
                  </a:lnTo>
                  <a:lnTo>
                    <a:pt x="161670" y="158495"/>
                  </a:lnTo>
                  <a:lnTo>
                    <a:pt x="161670" y="118872"/>
                  </a:lnTo>
                  <a:lnTo>
                    <a:pt x="579119" y="118872"/>
                  </a:lnTo>
                  <a:lnTo>
                    <a:pt x="579119" y="39624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" name="Google Shape;372;p28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373" name="Google Shape;373;p28"/>
          <p:cNvSpPr txBox="1">
            <a:spLocks noGrp="1"/>
          </p:cNvSpPr>
          <p:nvPr>
            <p:ph type="sldNum" idx="12"/>
          </p:nvPr>
        </p:nvSpPr>
        <p:spPr>
          <a:xfrm>
            <a:off x="11125200" y="6400800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Collaboration Policy</a:t>
            </a:r>
            <a:endParaRPr/>
          </a:p>
        </p:txBody>
      </p:sp>
      <p:sp>
        <p:nvSpPr>
          <p:cNvPr id="379" name="Google Shape;379;p2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380" name="Google Shape;380;p29"/>
          <p:cNvSpPr txBox="1"/>
          <p:nvPr/>
        </p:nvSpPr>
        <p:spPr>
          <a:xfrm>
            <a:off x="916939" y="1524000"/>
            <a:ext cx="10295400" cy="46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is hard, but it’s easier when you learn from each other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endParaRPr sz="32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are encouraged to form study groups, work together on practice and review, and discuss your ideas and approaches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a high level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195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general, share ideas and work together, but don’t copy work. Never send someone else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0" indent="0" algn="l" rtl="0">
              <a:lnSpc>
                <a:spcPct val="10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code or solution write up.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you discuss your ideas with others, you must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cite them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252095" lvl="0" indent="-228600" algn="l" rtl="0">
              <a:lnSpc>
                <a:spcPct val="70000"/>
              </a:lnSpc>
              <a:spcBef>
                <a:spcPts val="100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work you submit for grading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must be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predominantly</a:t>
            </a:r>
            <a:r>
              <a:rPr lang="en-US" sz="24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substantially</a:t>
            </a:r>
            <a:r>
              <a:rPr lang="en-US" sz="24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own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195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There is a dedicated </a:t>
            </a:r>
            <a:r>
              <a:rPr lang="en-US" sz="2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page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explaining the policy around use of generative AI tools 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1465" marR="0" lvl="0" indent="-2794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sng" strike="noStrike" cap="none">
                <a:solidFill>
                  <a:srgbClr val="330064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Withdrawal policy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endParaRPr sz="2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 the </a:t>
            </a:r>
            <a:r>
              <a:rPr lang="en-US" sz="2400" b="0" i="0" u="sng" strike="noStrike" cap="none">
                <a:solidFill>
                  <a:srgbClr val="330064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syllabus</a:t>
            </a:r>
            <a:r>
              <a:rPr lang="en-US" sz="2400" b="0" i="0" u="none" strike="noStrike" cap="none">
                <a:solidFill>
                  <a:srgbClr val="3300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more details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9"/>
          <p:cNvSpPr txBox="1">
            <a:spLocks noGrp="1"/>
          </p:cNvSpPr>
          <p:nvPr>
            <p:ph type="sldNum" idx="12"/>
          </p:nvPr>
        </p:nvSpPr>
        <p:spPr>
          <a:xfrm>
            <a:off x="11353800" y="6375768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Help Us Improve!</a:t>
            </a:r>
            <a:endParaRPr/>
          </a:p>
        </p:txBody>
      </p:sp>
      <p:sp>
        <p:nvSpPr>
          <p:cNvPr id="387" name="Google Shape;387;p30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388" name="Google Shape;388;p30"/>
          <p:cNvSpPr txBox="1"/>
          <p:nvPr/>
        </p:nvSpPr>
        <p:spPr>
          <a:xfrm>
            <a:off x="916939" y="1758701"/>
            <a:ext cx="10108565" cy="428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9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121 is </a:t>
            </a:r>
            <a:r>
              <a:rPr lang="en-US" sz="28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super new!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628650" lvl="0" indent="-228600" algn="l" rtl="0">
              <a:lnSpc>
                <a:spcPct val="107857"/>
              </a:lnSpc>
              <a:spcBef>
                <a:spcPts val="6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worked hard to build a course we think will be effective and supportive and help you succeed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probably didn’t get it all right!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10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appreciate your patience and understanding if we need to make adjustments during the quarter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give us lots of feedback!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 on Ed and/or use the </a:t>
            </a:r>
            <a:r>
              <a:rPr lang="en-US" sz="24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Anonymous Feedback Tool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0"/>
          <p:cNvSpPr txBox="1">
            <a:spLocks noGrp="1"/>
          </p:cNvSpPr>
          <p:nvPr>
            <p:ph type="sldNum" idx="12"/>
          </p:nvPr>
        </p:nvSpPr>
        <p:spPr>
          <a:xfrm>
            <a:off x="11201400" y="6497324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“Homework” for Next Time</a:t>
            </a:r>
            <a:endParaRPr/>
          </a:p>
        </p:txBody>
      </p:sp>
      <p:sp>
        <p:nvSpPr>
          <p:cNvPr id="395" name="Google Shape;395;p31"/>
          <p:cNvSpPr txBox="1"/>
          <p:nvPr/>
        </p:nvSpPr>
        <p:spPr>
          <a:xfrm>
            <a:off x="1031239" y="1921205"/>
            <a:ext cx="99315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325" rIns="0" bIns="0" anchor="t" anchorCtr="0">
            <a:spAutoFit/>
          </a:bodyPr>
          <a:lstStyle/>
          <a:p>
            <a:pPr marL="355600" marR="5080" lvl="0" indent="-343535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assignment will be released Friday, but there are some things to do in the meantime.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Arial"/>
              <a:buNone/>
            </a:pPr>
            <a:endParaRPr sz="37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3435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TODOs this week: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Fill out the introductory survey</a:t>
            </a:r>
            <a:endParaRPr sz="2400" b="0" i="0" u="sng" strike="noStrike" cap="none">
              <a:solidFill>
                <a:srgbClr val="3300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 meet your TA and classmates in Thursday’s quiz section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⭐Complete the pre-class material for Friday (see calendar)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sng" strike="noStrike" cap="none">
                <a:solidFill>
                  <a:srgbClr val="330064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over syllabus details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397" name="Google Shape;397;p3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8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Hi, I’m Elba! (she/her)</a:t>
            </a:r>
            <a:endParaRPr/>
          </a:p>
        </p:txBody>
      </p:sp>
      <p:sp>
        <p:nvSpPr>
          <p:cNvPr id="82" name="Google Shape;82;p38"/>
          <p:cNvSpPr txBox="1"/>
          <p:nvPr/>
        </p:nvSpPr>
        <p:spPr>
          <a:xfrm>
            <a:off x="916939" y="1608836"/>
            <a:ext cx="5510400" cy="3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38125" marR="0" lvl="0" indent="-200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Assistant Teaching Professor in the Allen School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125" marR="0" lvl="0" indent="-187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Originally from Guadalajara, Mexico and </a:t>
            </a:r>
            <a:b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raised in San Antonio, Texas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125" marR="0" lvl="0" indent="-187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Education: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○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BS Columbia University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○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MSc Princeton University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○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PhD Texas A&amp;M University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125" marR="0" lvl="0" indent="-187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 of Specialization: Computer Architecture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125" marR="0" lvl="0" indent="-187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 of school: Metal detecting, F1, coin collecting, movies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8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85" name="Google Shape;85;p38"/>
          <p:cNvPicPr preferRelativeResize="0"/>
          <p:nvPr/>
        </p:nvPicPr>
        <p:blipFill rotWithShape="1">
          <a:blip r:embed="rId3">
            <a:alphaModFix/>
          </a:blip>
          <a:srcRect t="1999" r="7062" b="4994"/>
          <a:stretch/>
        </p:blipFill>
        <p:spPr>
          <a:xfrm rot="-5400000">
            <a:off x="6008437" y="3459761"/>
            <a:ext cx="3063127" cy="22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8"/>
          <p:cNvPicPr preferRelativeResize="0"/>
          <p:nvPr/>
        </p:nvPicPr>
        <p:blipFill rotWithShape="1">
          <a:blip r:embed="rId4">
            <a:alphaModFix/>
          </a:blip>
          <a:srcRect t="4968" r="9942" b="5488"/>
          <a:stretch/>
        </p:blipFill>
        <p:spPr>
          <a:xfrm>
            <a:off x="6411063" y="22725"/>
            <a:ext cx="2257875" cy="297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8"/>
          <p:cNvPicPr preferRelativeResize="0"/>
          <p:nvPr/>
        </p:nvPicPr>
        <p:blipFill rotWithShape="1">
          <a:blip r:embed="rId5">
            <a:alphaModFix/>
          </a:blip>
          <a:srcRect l="5315" t="9107" r="8950" b="16541"/>
          <a:stretch/>
        </p:blipFill>
        <p:spPr>
          <a:xfrm>
            <a:off x="8822138" y="41200"/>
            <a:ext cx="3129876" cy="203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8"/>
          <p:cNvPicPr preferRelativeResize="0"/>
          <p:nvPr/>
        </p:nvPicPr>
        <p:blipFill rotWithShape="1">
          <a:blip r:embed="rId6">
            <a:alphaModFix/>
          </a:blip>
          <a:srcRect l="6683" t="11886" r="4435" b="19446"/>
          <a:stretch/>
        </p:blipFill>
        <p:spPr>
          <a:xfrm>
            <a:off x="8786325" y="4261500"/>
            <a:ext cx="3243566" cy="187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8"/>
          <p:cNvPicPr preferRelativeResize="0"/>
          <p:nvPr/>
        </p:nvPicPr>
        <p:blipFill rotWithShape="1">
          <a:blip r:embed="rId7">
            <a:alphaModFix/>
          </a:blip>
          <a:srcRect l="9879" t="16421" r="8407" b="13161"/>
          <a:stretch/>
        </p:blipFill>
        <p:spPr>
          <a:xfrm>
            <a:off x="8786325" y="2134725"/>
            <a:ext cx="3201500" cy="20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 I’m Matt! (he/him)</a:t>
            </a:r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916939" y="1608836"/>
            <a:ext cx="6957660" cy="453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556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(new) Assistant Teaching Professor in the Allen School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grew up mostly in Toronto and sometimes Tokyo!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went to UCLA!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12166" marR="0" lvl="1" indent="-342900" algn="l" rtl="0">
              <a:lnSpc>
                <a:spcPct val="100000"/>
              </a:lnSpc>
              <a:spcBef>
                <a:spcPts val="7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BS &amp; MS in Computer Science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12166" marR="0" lvl="1" indent="-342900" algn="l" rtl="0">
              <a:lnSpc>
                <a:spcPct val="100000"/>
              </a:lnSpc>
              <a:spcBef>
                <a:spcPts val="7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BS in Math-Economics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50000"/>
              </a:lnSpc>
              <a:spcBef>
                <a:spcPts val="6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computer science interests: CS education, “open-source”, programming languages, accessibility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50000"/>
              </a:lnSpc>
              <a:spcBef>
                <a:spcPts val="6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non-CS interests: reading, music (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Laufey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was my #1 this wrapped), video games, skiing &amp; ice skating!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97" name="Google Shape;97;p4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98" name="Google Shape;98;p4" descr="matt smiling in front of a polka-dotted wall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802" y="1491325"/>
            <a:ext cx="3387798" cy="3387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424427" y="137204"/>
            <a:ext cx="4227830" cy="69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Meet your 25 TAs!</a:t>
            </a:r>
            <a:endParaRPr dirty="0"/>
          </a:p>
        </p:txBody>
      </p:sp>
      <p:sp>
        <p:nvSpPr>
          <p:cNvPr id="104" name="Google Shape;104;p5"/>
          <p:cNvSpPr txBox="1">
            <a:spLocks noGrp="1"/>
          </p:cNvSpPr>
          <p:nvPr>
            <p:ph type="ftr" idx="11"/>
          </p:nvPr>
        </p:nvSpPr>
        <p:spPr>
          <a:xfrm>
            <a:off x="5016144" y="6464985"/>
            <a:ext cx="1765655" cy="8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ldNum" idx="12"/>
          </p:nvPr>
        </p:nvSpPr>
        <p:spPr>
          <a:xfrm flipH="1">
            <a:off x="10914751" y="6464985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3" name="Picture 2" descr="A person sitting outside a building&#10;&#10;Description automatically generated">
            <a:extLst>
              <a:ext uri="{FF2B5EF4-FFF2-40B4-BE49-F238E27FC236}">
                <a16:creationId xmlns:a16="http://schemas.microsoft.com/office/drawing/2014/main" id="{6788475D-9760-7BE9-5909-E0F4D7573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20" y="4034280"/>
            <a:ext cx="1371600" cy="1371600"/>
          </a:xfrm>
          <a:prstGeom prst="rect">
            <a:avLst/>
          </a:prstGeom>
        </p:spPr>
      </p:pic>
      <p:pic>
        <p:nvPicPr>
          <p:cNvPr id="5" name="Picture 4" descr="A person wearing a brown scarf sitting on the floor&#10;&#10;Description automatically generated">
            <a:extLst>
              <a:ext uri="{FF2B5EF4-FFF2-40B4-BE49-F238E27FC236}">
                <a16:creationId xmlns:a16="http://schemas.microsoft.com/office/drawing/2014/main" id="{3F2CD904-6A57-6FCA-DEC1-4E5965D8B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069" y="2570222"/>
            <a:ext cx="1371600" cy="1371600"/>
          </a:xfrm>
          <a:prstGeom prst="rect">
            <a:avLst/>
          </a:prstGeom>
        </p:spPr>
      </p:pic>
      <p:pic>
        <p:nvPicPr>
          <p:cNvPr id="7" name="Picture 6" descr="A person smiling with arms out&#10;&#10;Description automatically generated">
            <a:extLst>
              <a:ext uri="{FF2B5EF4-FFF2-40B4-BE49-F238E27FC236}">
                <a16:creationId xmlns:a16="http://schemas.microsoft.com/office/drawing/2014/main" id="{0444B0B8-6C0C-3696-AC0D-3FC45EC6D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324" y="2570222"/>
            <a:ext cx="1371600" cy="1371600"/>
          </a:xfrm>
          <a:prstGeom prst="rect">
            <a:avLst/>
          </a:prstGeom>
        </p:spPr>
      </p:pic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165DFDCA-BCD2-D3EC-F8A6-7674EC6D0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616" y="1106164"/>
            <a:ext cx="1371600" cy="1371600"/>
          </a:xfrm>
          <a:prstGeom prst="rect">
            <a:avLst/>
          </a:prstGeom>
        </p:spPr>
      </p:pic>
      <p:pic>
        <p:nvPicPr>
          <p:cNvPr id="11" name="Picture 10" descr="A person sitting on a bench with a black face covering&#10;&#10;Description automatically generated">
            <a:extLst>
              <a:ext uri="{FF2B5EF4-FFF2-40B4-BE49-F238E27FC236}">
                <a16:creationId xmlns:a16="http://schemas.microsoft.com/office/drawing/2014/main" id="{B5A0832E-A9F7-7975-7EE1-952E4A798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069" y="1106164"/>
            <a:ext cx="1371600" cy="1371600"/>
          </a:xfrm>
          <a:prstGeom prst="rect">
            <a:avLst/>
          </a:prstGeom>
        </p:spPr>
      </p:pic>
      <p:pic>
        <p:nvPicPr>
          <p:cNvPr id="13" name="Picture 12" descr="A person leaning against a tree&#10;&#10;Description automatically generated">
            <a:extLst>
              <a:ext uri="{FF2B5EF4-FFF2-40B4-BE49-F238E27FC236}">
                <a16:creationId xmlns:a16="http://schemas.microsoft.com/office/drawing/2014/main" id="{968E10AC-C6BB-DE85-DB03-CDF8C3EC2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89" y="4034280"/>
            <a:ext cx="1371600" cy="1371600"/>
          </a:xfrm>
          <a:prstGeom prst="rect">
            <a:avLst/>
          </a:prstGeom>
        </p:spPr>
      </p:pic>
      <p:pic>
        <p:nvPicPr>
          <p:cNvPr id="15" name="Picture 14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1E250665-0FC0-71B0-63C3-F818E45E13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989" y="2570222"/>
            <a:ext cx="1371600" cy="1371600"/>
          </a:xfrm>
          <a:prstGeom prst="rect">
            <a:avLst/>
          </a:prstGeom>
        </p:spPr>
      </p:pic>
      <p:pic>
        <p:nvPicPr>
          <p:cNvPr id="17" name="Picture 16" descr="A person with a stuffed animal&#10;&#10;Description automatically generated">
            <a:extLst>
              <a:ext uri="{FF2B5EF4-FFF2-40B4-BE49-F238E27FC236}">
                <a16:creationId xmlns:a16="http://schemas.microsoft.com/office/drawing/2014/main" id="{001D0B30-E6A6-1FFC-F75C-04C346A431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071" y="1106164"/>
            <a:ext cx="1371600" cy="1371600"/>
          </a:xfrm>
          <a:prstGeom prst="rect">
            <a:avLst/>
          </a:prstGeom>
        </p:spPr>
      </p:pic>
      <p:pic>
        <p:nvPicPr>
          <p:cNvPr id="19" name="Picture 18" descr="A person wearing a scarf in a field&#10;&#10;Description automatically generated">
            <a:extLst>
              <a:ext uri="{FF2B5EF4-FFF2-40B4-BE49-F238E27FC236}">
                <a16:creationId xmlns:a16="http://schemas.microsoft.com/office/drawing/2014/main" id="{77FC4F8E-E66D-16A3-2DB6-5A53D984B9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6151" y="4034280"/>
            <a:ext cx="1371600" cy="1371600"/>
          </a:xfrm>
          <a:prstGeom prst="rect">
            <a:avLst/>
          </a:prstGeom>
        </p:spPr>
      </p:pic>
      <p:pic>
        <p:nvPicPr>
          <p:cNvPr id="21" name="Picture 2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7E57038-B36A-FEDA-7F6A-B5720B4AA2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9579" y="4027063"/>
            <a:ext cx="1371600" cy="1371600"/>
          </a:xfrm>
          <a:prstGeom prst="rect">
            <a:avLst/>
          </a:prstGeom>
        </p:spPr>
      </p:pic>
      <p:pic>
        <p:nvPicPr>
          <p:cNvPr id="23" name="Picture 22" descr="A close-up of a person&#10;&#10;Description automatically generated">
            <a:extLst>
              <a:ext uri="{FF2B5EF4-FFF2-40B4-BE49-F238E27FC236}">
                <a16:creationId xmlns:a16="http://schemas.microsoft.com/office/drawing/2014/main" id="{2F33E08F-31E7-77C8-DCF2-B0BD8D76DE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3374" y="1106164"/>
            <a:ext cx="1371600" cy="1371600"/>
          </a:xfrm>
          <a:prstGeom prst="rect">
            <a:avLst/>
          </a:prstGeom>
        </p:spPr>
      </p:pic>
      <p:pic>
        <p:nvPicPr>
          <p:cNvPr id="25" name="Picture 24" descr="A person standing on a brick road&#10;&#10;Description automatically generated">
            <a:extLst>
              <a:ext uri="{FF2B5EF4-FFF2-40B4-BE49-F238E27FC236}">
                <a16:creationId xmlns:a16="http://schemas.microsoft.com/office/drawing/2014/main" id="{F1C51663-978F-0ACE-E495-1E9777EC18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9579" y="2570222"/>
            <a:ext cx="1371600" cy="1371600"/>
          </a:xfrm>
          <a:prstGeom prst="rect">
            <a:avLst/>
          </a:prstGeom>
        </p:spPr>
      </p:pic>
      <p:pic>
        <p:nvPicPr>
          <p:cNvPr id="27" name="Picture 26" descr="A person standing in a parking lot with buildings in the background&#10;&#10;Description automatically generated">
            <a:extLst>
              <a:ext uri="{FF2B5EF4-FFF2-40B4-BE49-F238E27FC236}">
                <a16:creationId xmlns:a16="http://schemas.microsoft.com/office/drawing/2014/main" id="{FBB85E04-0964-45A2-76DF-9A13093DBC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9579" y="1106164"/>
            <a:ext cx="1371600" cy="1371600"/>
          </a:xfrm>
          <a:prstGeom prst="rect">
            <a:avLst/>
          </a:prstGeom>
        </p:spPr>
      </p:pic>
      <p:pic>
        <p:nvPicPr>
          <p:cNvPr id="29" name="Picture 28" descr="A person standing in a grassy area with water in the background&#10;&#10;Description automatically generated">
            <a:extLst>
              <a:ext uri="{FF2B5EF4-FFF2-40B4-BE49-F238E27FC236}">
                <a16:creationId xmlns:a16="http://schemas.microsoft.com/office/drawing/2014/main" id="{EE4D3F0D-2EE8-8A40-1D41-02F128C9FE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1261" y="4027063"/>
            <a:ext cx="1371600" cy="1371600"/>
          </a:xfrm>
          <a:prstGeom prst="rect">
            <a:avLst/>
          </a:prstGeom>
        </p:spPr>
      </p:pic>
      <p:pic>
        <p:nvPicPr>
          <p:cNvPr id="31" name="Picture 30" descr="A person standing on a railing by water and buildings&#10;&#10;Description automatically generated">
            <a:extLst>
              <a:ext uri="{FF2B5EF4-FFF2-40B4-BE49-F238E27FC236}">
                <a16:creationId xmlns:a16="http://schemas.microsoft.com/office/drawing/2014/main" id="{B4D734F7-4D7D-00A2-B65C-2D94410988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32464" y="2570222"/>
            <a:ext cx="1371600" cy="1371600"/>
          </a:xfrm>
          <a:prstGeom prst="rect">
            <a:avLst/>
          </a:prstGeom>
        </p:spPr>
      </p:pic>
      <p:pic>
        <p:nvPicPr>
          <p:cNvPr id="33" name="Picture 3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03DD83B-0248-4229-DF83-E29AC46CFD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37169" y="1099553"/>
            <a:ext cx="1371600" cy="1371600"/>
          </a:xfrm>
          <a:prstGeom prst="rect">
            <a:avLst/>
          </a:prstGeom>
        </p:spPr>
      </p:pic>
      <p:pic>
        <p:nvPicPr>
          <p:cNvPr id="35" name="Picture 34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9E3F6B1-FDCB-DCD8-0AC9-426715309B7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83374" y="2570222"/>
            <a:ext cx="1371600" cy="1371600"/>
          </a:xfrm>
          <a:prstGeom prst="rect">
            <a:avLst/>
          </a:prstGeom>
        </p:spPr>
      </p:pic>
      <p:pic>
        <p:nvPicPr>
          <p:cNvPr id="37" name="Picture 36" descr="A person holding a cat&#10;&#10;Description automatically generated">
            <a:extLst>
              <a:ext uri="{FF2B5EF4-FFF2-40B4-BE49-F238E27FC236}">
                <a16:creationId xmlns:a16="http://schemas.microsoft.com/office/drawing/2014/main" id="{B01A75CA-20FC-8764-0D84-55FC3D596F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79148" y="3256022"/>
            <a:ext cx="1371600" cy="1371600"/>
          </a:xfrm>
          <a:prstGeom prst="rect">
            <a:avLst/>
          </a:prstGeom>
        </p:spPr>
      </p:pic>
      <p:pic>
        <p:nvPicPr>
          <p:cNvPr id="39" name="Picture 38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D978814A-E4E2-813B-67A1-1D38D79863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79148" y="4708142"/>
            <a:ext cx="1371600" cy="1371600"/>
          </a:xfrm>
          <a:prstGeom prst="rect">
            <a:avLst/>
          </a:prstGeom>
        </p:spPr>
      </p:pic>
      <p:pic>
        <p:nvPicPr>
          <p:cNvPr id="41" name="Picture 40" descr="A person with long black hair&#10;&#10;Description automatically generated">
            <a:extLst>
              <a:ext uri="{FF2B5EF4-FFF2-40B4-BE49-F238E27FC236}">
                <a16:creationId xmlns:a16="http://schemas.microsoft.com/office/drawing/2014/main" id="{1E6FD68B-6E60-50A7-7211-23CEE5FAF7B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79148" y="1791964"/>
            <a:ext cx="1371600" cy="1371600"/>
          </a:xfrm>
          <a:prstGeom prst="rect">
            <a:avLst/>
          </a:prstGeom>
        </p:spPr>
      </p:pic>
      <p:pic>
        <p:nvPicPr>
          <p:cNvPr id="43" name="Picture 42" descr="A person in a dress with flowers in her hair&#10;&#10;Description automatically generated">
            <a:extLst>
              <a:ext uri="{FF2B5EF4-FFF2-40B4-BE49-F238E27FC236}">
                <a16:creationId xmlns:a16="http://schemas.microsoft.com/office/drawing/2014/main" id="{935DC7FD-41E1-BE40-253D-B2EE4583EC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83374" y="4034280"/>
            <a:ext cx="1371600" cy="1371600"/>
          </a:xfrm>
          <a:prstGeom prst="rect">
            <a:avLst/>
          </a:prstGeom>
        </p:spPr>
      </p:pic>
      <p:pic>
        <p:nvPicPr>
          <p:cNvPr id="45" name="Picture 4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F9ABE40-91D7-F466-20AB-8EA99DE605C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79148" y="327906"/>
            <a:ext cx="1371600" cy="1371600"/>
          </a:xfrm>
          <a:prstGeom prst="rect">
            <a:avLst/>
          </a:prstGeom>
        </p:spPr>
      </p:pic>
      <p:pic>
        <p:nvPicPr>
          <p:cNvPr id="47" name="Picture 46" descr="A person standing on a road by a body of water&#10;&#10;Description automatically generated">
            <a:extLst>
              <a:ext uri="{FF2B5EF4-FFF2-40B4-BE49-F238E27FC236}">
                <a16:creationId xmlns:a16="http://schemas.microsoft.com/office/drawing/2014/main" id="{80638F28-42D2-86D1-B5D4-D29B321638E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43063" y="2570222"/>
            <a:ext cx="1371600" cy="1371600"/>
          </a:xfrm>
          <a:prstGeom prst="rect">
            <a:avLst/>
          </a:prstGeom>
        </p:spPr>
      </p:pic>
      <p:pic>
        <p:nvPicPr>
          <p:cNvPr id="49" name="Picture 48" descr="A person standing on a railing with water in the background&#10;&#10;Description automatically generated">
            <a:extLst>
              <a:ext uri="{FF2B5EF4-FFF2-40B4-BE49-F238E27FC236}">
                <a16:creationId xmlns:a16="http://schemas.microsoft.com/office/drawing/2014/main" id="{4A7B7579-C8D3-2A8E-FFEC-D25AB24563E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644760" y="1101337"/>
            <a:ext cx="1371600" cy="1371600"/>
          </a:xfrm>
          <a:prstGeom prst="rect">
            <a:avLst/>
          </a:prstGeom>
        </p:spPr>
      </p:pic>
      <p:pic>
        <p:nvPicPr>
          <p:cNvPr id="51" name="Picture 50" descr="A person with long black hair smiling&#10;&#10;Description automatically generated">
            <a:extLst>
              <a:ext uri="{FF2B5EF4-FFF2-40B4-BE49-F238E27FC236}">
                <a16:creationId xmlns:a16="http://schemas.microsoft.com/office/drawing/2014/main" id="{50A495BD-3E0D-9DBB-1D1C-BEE4926DA21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50669" y="4027063"/>
            <a:ext cx="13716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1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3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9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1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7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3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9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1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7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3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(3/7)</a:t>
            </a:r>
            <a:endParaRPr/>
          </a:p>
        </p:txBody>
      </p:sp>
      <p:sp>
        <p:nvSpPr>
          <p:cNvPr id="111" name="Google Shape;111;p6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6"/>
          <p:cNvGrpSpPr/>
          <p:nvPr/>
        </p:nvGrpSpPr>
        <p:grpSpPr>
          <a:xfrm>
            <a:off x="3828287" y="2522219"/>
            <a:ext cx="579120" cy="158750"/>
            <a:chOff x="3828287" y="2522219"/>
            <a:chExt cx="579120" cy="158750"/>
          </a:xfrm>
        </p:grpSpPr>
        <p:sp>
          <p:nvSpPr>
            <p:cNvPr id="114" name="Google Shape;114;p6"/>
            <p:cNvSpPr/>
            <p:nvPr/>
          </p:nvSpPr>
          <p:spPr>
            <a:xfrm>
              <a:off x="3828287" y="252221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161671" y="0"/>
                  </a:moveTo>
                  <a:lnTo>
                    <a:pt x="0" y="79247"/>
                  </a:lnTo>
                  <a:lnTo>
                    <a:pt x="161671" y="158495"/>
                  </a:lnTo>
                  <a:lnTo>
                    <a:pt x="161671" y="118871"/>
                  </a:lnTo>
                  <a:lnTo>
                    <a:pt x="579120" y="118871"/>
                  </a:lnTo>
                  <a:lnTo>
                    <a:pt x="579120" y="39624"/>
                  </a:lnTo>
                  <a:lnTo>
                    <a:pt x="161671" y="39624"/>
                  </a:lnTo>
                  <a:lnTo>
                    <a:pt x="161671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828287" y="252221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579120" y="39624"/>
                  </a:moveTo>
                  <a:lnTo>
                    <a:pt x="161671" y="39624"/>
                  </a:lnTo>
                  <a:lnTo>
                    <a:pt x="161671" y="0"/>
                  </a:lnTo>
                  <a:lnTo>
                    <a:pt x="0" y="79247"/>
                  </a:lnTo>
                  <a:lnTo>
                    <a:pt x="161671" y="158495"/>
                  </a:lnTo>
                  <a:lnTo>
                    <a:pt x="161671" y="118871"/>
                  </a:lnTo>
                  <a:lnTo>
                    <a:pt x="579120" y="118871"/>
                  </a:lnTo>
                  <a:lnTo>
                    <a:pt x="579120" y="39624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6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25" name="Google Shape;125;p7"/>
          <p:cNvSpPr txBox="1"/>
          <p:nvPr/>
        </p:nvSpPr>
        <p:spPr>
          <a:xfrm>
            <a:off x="916939" y="1626997"/>
            <a:ext cx="9859010" cy="394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20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or, “What will I learn in this class?”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Computational Thinking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Code Comprehension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Code Writing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Debugging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Ethics &amp; Societal Impact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Other Similar Courses</a:t>
            </a:r>
            <a:endParaRPr/>
          </a:p>
        </p:txBody>
      </p:sp>
      <p:sp>
        <p:nvSpPr>
          <p:cNvPr id="131" name="Google Shape;131;p8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sp>
        <p:nvSpPr>
          <p:cNvPr id="132" name="Google Shape;132;p8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aphicFrame>
        <p:nvGraphicFramePr>
          <p:cNvPr id="133" name="Google Shape;133;p8"/>
          <p:cNvGraphicFramePr/>
          <p:nvPr/>
        </p:nvGraphicFramePr>
        <p:xfrm>
          <a:off x="831850" y="1497457"/>
          <a:ext cx="10515600" cy="3416925"/>
        </p:xfrm>
        <a:graphic>
          <a:graphicData uri="http://schemas.openxmlformats.org/drawingml/2006/table">
            <a:tbl>
              <a:tblPr firstRow="1" bandRow="1">
                <a:noFill/>
                <a:tableStyleId>{FFD5E337-E57B-4413-9656-887C5ED2F6BD}</a:tableStyleId>
              </a:tblPr>
              <a:tblGrid>
                <a:gridCol w="164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2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Course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3006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Good choice if…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300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47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121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never programmed before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CS, CE, ECE, Info, etc. that requires Java programming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122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done some programming (roughly one course worth) in any programming language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CS, CE, ECE, Info, etc. that requires Java programming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47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123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taken CSE 122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CS, CE, ECE, Info, etc. that requires Java programming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065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160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never programmed before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You’re interested in data science and analysis OR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You’d rather learn Python than Java* OR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Physics, Bio, Stat, etc. where analyzing data through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0" algn="l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programming is useful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4" name="Google Shape;134;p8"/>
          <p:cNvSpPr txBox="1"/>
          <p:nvPr/>
        </p:nvSpPr>
        <p:spPr>
          <a:xfrm>
            <a:off x="1001064" y="5208777"/>
            <a:ext cx="6071235" cy="7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courses of interest: CSE 154, CSE 163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endParaRPr sz="1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lang="en-US" sz="1600" b="0" i="1" u="sng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Guided Self-Placement</a:t>
            </a:r>
            <a:r>
              <a:rPr lang="en-US" sz="1600" b="0" i="1" u="none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1600" b="0" i="1" u="sng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 Courses</a:t>
            </a:r>
            <a:r>
              <a:rPr lang="en-US" sz="1600" b="0" i="1" u="none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more info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2466</Words>
  <Application>Microsoft Macintosh PowerPoint</Application>
  <PresentationFormat>Widescreen</PresentationFormat>
  <Paragraphs>474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Quattrocento Sans</vt:lpstr>
      <vt:lpstr>Calibri</vt:lpstr>
      <vt:lpstr>Office Theme</vt:lpstr>
      <vt:lpstr>Welcome to CSE 121!</vt:lpstr>
      <vt:lpstr>Agenda (1/7)</vt:lpstr>
      <vt:lpstr>Agenda (2/7)</vt:lpstr>
      <vt:lpstr>Hi, I’m Elba! (she/her)</vt:lpstr>
      <vt:lpstr>and I’m Matt! (he/him)</vt:lpstr>
      <vt:lpstr>Meet your 25 TAs!</vt:lpstr>
      <vt:lpstr>Agenda (3/7)</vt:lpstr>
      <vt:lpstr>Learning Objectives</vt:lpstr>
      <vt:lpstr>Other Similar Courses</vt:lpstr>
      <vt:lpstr>Course Components Meetings</vt:lpstr>
      <vt:lpstr>Agenda (4/7)</vt:lpstr>
      <vt:lpstr>PowerPoint Presentation</vt:lpstr>
      <vt:lpstr>How Learning Works</vt:lpstr>
      <vt:lpstr>Pre-Class Materials (1/3)</vt:lpstr>
      <vt:lpstr>Pre-Class Materials (2/3)</vt:lpstr>
      <vt:lpstr>Pre-Class Materials (3/3)</vt:lpstr>
      <vt:lpstr>Consistent and Active Participation (1/2)</vt:lpstr>
      <vt:lpstr>Consistent and Active Participation (2/2)</vt:lpstr>
      <vt:lpstr>Metacognition</vt:lpstr>
      <vt:lpstr>Learning in CSE 121 (or anywhere)</vt:lpstr>
      <vt:lpstr>Course Culture and Support</vt:lpstr>
      <vt:lpstr>Course Culture and Support: Getting Help</vt:lpstr>
      <vt:lpstr>Course Culture and Support: Email</vt:lpstr>
      <vt:lpstr>Course Culture and Support: Reaching Out</vt:lpstr>
      <vt:lpstr>The World Around CSE 121</vt:lpstr>
      <vt:lpstr>Agenda (5/7)</vt:lpstr>
      <vt:lpstr>Course Website</vt:lpstr>
      <vt:lpstr>Syllabus (website)</vt:lpstr>
      <vt:lpstr>Ed</vt:lpstr>
      <vt:lpstr>Other Course Tools</vt:lpstr>
      <vt:lpstr>Agenda (6/7)</vt:lpstr>
      <vt:lpstr>Assessment and Grading</vt:lpstr>
      <vt:lpstr>Resubmission</vt:lpstr>
      <vt:lpstr>Grading</vt:lpstr>
      <vt:lpstr>Agenda (7/7)</vt:lpstr>
      <vt:lpstr>Collaboration Policy</vt:lpstr>
      <vt:lpstr>Help Us Improve!</vt:lpstr>
      <vt:lpstr>“Homework” for 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CSE 121!</dc:title>
  <dc:creator>Brett Wortzman</dc:creator>
  <cp:lastModifiedBy>Matthew Wang</cp:lastModifiedBy>
  <cp:revision>16</cp:revision>
  <dcterms:created xsi:type="dcterms:W3CDTF">2023-04-21T19:54:48Z</dcterms:created>
  <dcterms:modified xsi:type="dcterms:W3CDTF">2024-01-03T22:27:31Z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2023-04-21T00:00:00Z</vt:filetime>
  </property>
  <property fmtid="{D5CDD505-2E9C-101B-9397-08002B2CF9AE}" pid="5" name="Producer">
    <vt:lpwstr>Microsoft® PowerPoint® 2019</vt:lpwstr>
  </property>
</Properties>
</file>