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handoutMasterIdLst>
    <p:handoutMasterId r:id="rId23"/>
  </p:handoutMasterIdLst>
  <p:sldIdLst>
    <p:sldId id="302" r:id="rId2"/>
    <p:sldId id="292" r:id="rId3"/>
    <p:sldId id="286" r:id="rId4"/>
    <p:sldId id="288" r:id="rId5"/>
    <p:sldId id="289" r:id="rId6"/>
    <p:sldId id="290" r:id="rId7"/>
    <p:sldId id="303" r:id="rId8"/>
    <p:sldId id="287" r:id="rId9"/>
    <p:sldId id="304" r:id="rId10"/>
    <p:sldId id="306" r:id="rId11"/>
    <p:sldId id="307" r:id="rId12"/>
    <p:sldId id="285" r:id="rId13"/>
    <p:sldId id="294" r:id="rId14"/>
    <p:sldId id="295" r:id="rId15"/>
    <p:sldId id="296" r:id="rId16"/>
    <p:sldId id="297" r:id="rId17"/>
    <p:sldId id="308" r:id="rId18"/>
    <p:sldId id="310" r:id="rId19"/>
    <p:sldId id="311" r:id="rId20"/>
    <p:sldId id="309" r:id="rId21"/>
  </p:sldIdLst>
  <p:sldSz cx="12192000" cy="6858000"/>
  <p:notesSz cx="6858000" cy="9144000"/>
  <p:embeddedFontLst>
    <p:embeddedFont>
      <p:font typeface="Consolas" panose="020B0609020204030204" pitchFamily="49"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oJJQ/Bx54phgIwE+RMXi9NrKu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ECFF"/>
    <a:srgbClr val="FFFFCC"/>
    <a:srgbClr val="FF9BDE"/>
    <a:srgbClr val="990033"/>
    <a:srgbClr val="D883FF"/>
    <a:srgbClr val="008080"/>
    <a:srgbClr val="993366"/>
    <a:srgbClr val="3399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4" autoAdjust="0"/>
    <p:restoredTop sz="90045" autoAdjust="0"/>
  </p:normalViewPr>
  <p:slideViewPr>
    <p:cSldViewPr snapToGrid="0">
      <p:cViewPr varScale="1">
        <p:scale>
          <a:sx n="82" d="100"/>
          <a:sy n="82" d="100"/>
        </p:scale>
        <p:origin x="39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233D88-8018-4E9F-AB4A-98A7BBAF2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7834B6-5C07-4317-936A-D39B3D436F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DF552-0698-4B73-9CF8-11036753CEB6}" type="datetimeFigureOut">
              <a:rPr lang="en-US" smtClean="0"/>
              <a:t>7/19/2024</a:t>
            </a:fld>
            <a:endParaRPr lang="en-US"/>
          </a:p>
        </p:txBody>
      </p:sp>
      <p:sp>
        <p:nvSpPr>
          <p:cNvPr id="4" name="Footer Placeholder 3">
            <a:extLst>
              <a:ext uri="{FF2B5EF4-FFF2-40B4-BE49-F238E27FC236}">
                <a16:creationId xmlns:a16="http://schemas.microsoft.com/office/drawing/2014/main" id="{E0D1CA0C-7DF0-4795-8351-9A39722C22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18879-4BC0-4CD3-9BD4-EA40A1FBC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84190-D873-4EA6-8530-DA7A931EF15D}" type="slidenum">
              <a:rPr lang="en-US" smtClean="0"/>
              <a:t>‹#›</a:t>
            </a:fld>
            <a:endParaRPr lang="en-US"/>
          </a:p>
        </p:txBody>
      </p:sp>
    </p:spTree>
    <p:extLst>
      <p:ext uri="{BB962C8B-B14F-4D97-AF65-F5344CB8AC3E}">
        <p14:creationId xmlns:p14="http://schemas.microsoft.com/office/powerpoint/2010/main" val="242413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027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398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Tx/>
              <a:buChar char="-"/>
            </a:pPr>
            <a:endParaRPr sz="1800" dirty="0"/>
          </a:p>
        </p:txBody>
      </p:sp>
      <p:sp>
        <p:nvSpPr>
          <p:cNvPr id="65" name="Google Shape;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72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970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114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239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100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553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924119E0-E146-45BF-709D-F8E03A5101EF}"/>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1601214A-E8F9-526D-058C-A663C0347CC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93C5B82E-6CFC-7D9E-8E53-2F80C2FF5E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253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60A4566-7953-BB82-5E9A-9A61B1FC6044}"/>
            </a:ext>
          </a:extLst>
        </p:cNvPr>
        <p:cNvGrpSpPr/>
        <p:nvPr/>
      </p:nvGrpSpPr>
      <p:grpSpPr>
        <a:xfrm>
          <a:off x="0" y="0"/>
          <a:ext cx="0" cy="0"/>
          <a:chOff x="0" y="0"/>
          <a:chExt cx="0" cy="0"/>
        </a:xfrm>
      </p:grpSpPr>
      <p:sp>
        <p:nvSpPr>
          <p:cNvPr id="64" name="Google Shape;64;p19:notes">
            <a:extLst>
              <a:ext uri="{FF2B5EF4-FFF2-40B4-BE49-F238E27FC236}">
                <a16:creationId xmlns:a16="http://schemas.microsoft.com/office/drawing/2014/main" id="{3E5BED98-4667-BE0E-DE9A-226F50657BD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0"/>
          </a:p>
        </p:txBody>
      </p:sp>
      <p:sp>
        <p:nvSpPr>
          <p:cNvPr id="65" name="Google Shape;65;p19:notes">
            <a:extLst>
              <a:ext uri="{FF2B5EF4-FFF2-40B4-BE49-F238E27FC236}">
                <a16:creationId xmlns:a16="http://schemas.microsoft.com/office/drawing/2014/main" id="{A6ECB059-3B5A-D62F-B2C0-D585E2A76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025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Lesson 9 - Summer 2024</a:t>
            </a:r>
          </a:p>
        </p:txBody>
      </p:sp>
      <p:sp>
        <p:nvSpPr>
          <p:cNvPr id="21" name="Google Shape;2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body" idx="2"/>
          </p:nvPr>
        </p:nvSpPr>
        <p:spPr>
          <a:xfrm>
            <a:off x="6172200" y="1825625"/>
            <a:ext cx="5181600" cy="42850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Lesson 9 - Summer 2024</a:t>
            </a:r>
            <a:endParaRPr dirty="0"/>
          </a:p>
        </p:txBody>
      </p:sp>
      <p:sp>
        <p:nvSpPr>
          <p:cNvPr id="28" name="Google Shape;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 name="Google Shape;3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Lesson 9 - Summer 2024</a:t>
            </a:r>
            <a:endParaRPr dirty="0"/>
          </a:p>
        </p:txBody>
      </p:sp>
      <p:sp>
        <p:nvSpPr>
          <p:cNvPr id="35" name="Google Shape;3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1" y="1889032"/>
            <a:ext cx="10515600" cy="39532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Lesson 9 - Summer 2024</a:t>
            </a:r>
            <a:endParaRPr dirty="0"/>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Lesson 9 - Summer 2024</a:t>
            </a:r>
            <a:endParaRPr dirty="0"/>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Activity">
    <p:spTree>
      <p:nvGrpSpPr>
        <p:cNvPr id="1" name="Shape 49"/>
        <p:cNvGrpSpPr/>
        <p:nvPr/>
      </p:nvGrpSpPr>
      <p:grpSpPr>
        <a:xfrm>
          <a:off x="0" y="0"/>
          <a:ext cx="0" cy="0"/>
          <a:chOff x="0" y="0"/>
          <a:chExt cx="0" cy="0"/>
        </a:xfrm>
      </p:grpSpPr>
      <p:sp>
        <p:nvSpPr>
          <p:cNvPr id="52" name="Google Shape;5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Lesson 9 - Summer 2024</a:t>
            </a:r>
          </a:p>
        </p:txBody>
      </p:sp>
      <p:sp>
        <p:nvSpPr>
          <p:cNvPr id="54" name="Google Shape;5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bg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Rectangle: Rounded Corners 1">
            <a:extLst>
              <a:ext uri="{FF2B5EF4-FFF2-40B4-BE49-F238E27FC236}">
                <a16:creationId xmlns:a16="http://schemas.microsoft.com/office/drawing/2014/main" id="{2CD06408-CBE8-49C8-BF99-8A874C03FAC6}"/>
              </a:ext>
            </a:extLst>
          </p:cNvPr>
          <p:cNvSpPr/>
          <p:nvPr userDrawn="1"/>
        </p:nvSpPr>
        <p:spPr>
          <a:xfrm>
            <a:off x="10132840" y="136525"/>
            <a:ext cx="1828800" cy="1828800"/>
          </a:xfrm>
          <a:prstGeom prst="roundRect">
            <a:avLst>
              <a:gd name="adj" fmla="val 4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13942D-824F-4D58-BD74-D47D2D03BFE9}"/>
              </a:ext>
            </a:extLst>
          </p:cNvPr>
          <p:cNvSpPr/>
          <p:nvPr userDrawn="1"/>
        </p:nvSpPr>
        <p:spPr>
          <a:xfrm>
            <a:off x="1456148" y="300788"/>
            <a:ext cx="834074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Poll in with your answer!</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Google Shape;50;p1">
            <a:extLst>
              <a:ext uri="{FF2B5EF4-FFF2-40B4-BE49-F238E27FC236}">
                <a16:creationId xmlns:a16="http://schemas.microsoft.com/office/drawing/2014/main" id="{77F2E205-1A82-6C38-3CE4-6C8CECBED4EC}"/>
              </a:ext>
            </a:extLst>
          </p:cNvPr>
          <p:cNvSpPr txBox="1"/>
          <p:nvPr userDrawn="1"/>
        </p:nvSpPr>
        <p:spPr>
          <a:xfrm>
            <a:off x="9923871" y="1965325"/>
            <a:ext cx="2246738" cy="319944"/>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Clr>
                <a:srgbClr val="000000"/>
              </a:buClr>
              <a:buSzPts val="2800"/>
              <a:buFont typeface="Arial"/>
              <a:buNone/>
            </a:pPr>
            <a:r>
              <a:rPr lang="en-US" sz="2000" b="1" i="0" u="none" strike="noStrike" cap="none" dirty="0" err="1">
                <a:solidFill>
                  <a:srgbClr val="9900CC"/>
                </a:solidFill>
                <a:latin typeface="Calibri"/>
                <a:ea typeface="Calibri"/>
                <a:cs typeface="Calibri"/>
                <a:sym typeface="Calibri"/>
              </a:rPr>
              <a:t>sli.do</a:t>
            </a:r>
            <a:r>
              <a:rPr lang="en-US" sz="2000" b="1" i="0" u="none" strike="noStrike" cap="none" dirty="0">
                <a:solidFill>
                  <a:srgbClr val="9900CC"/>
                </a:solidFill>
                <a:latin typeface="Calibri"/>
                <a:ea typeface="Calibri"/>
                <a:cs typeface="Calibri"/>
                <a:sym typeface="Calibri"/>
              </a:rPr>
              <a:t> #cse121-10</a:t>
            </a:r>
            <a:endParaRPr sz="2000" b="0" i="0" u="none" strike="noStrike" cap="none" dirty="0">
              <a:solidFill>
                <a:srgbClr val="000000"/>
              </a:solidFill>
              <a:latin typeface="Calibri"/>
              <a:ea typeface="Calibri"/>
              <a:cs typeface="Calibri"/>
              <a:sym typeface="Calibri"/>
            </a:endParaRPr>
          </a:p>
        </p:txBody>
      </p:sp>
      <p:pic>
        <p:nvPicPr>
          <p:cNvPr id="5" name="Picture 4" descr="QR code for sli.do with code #cse121-10">
            <a:extLst>
              <a:ext uri="{FF2B5EF4-FFF2-40B4-BE49-F238E27FC236}">
                <a16:creationId xmlns:a16="http://schemas.microsoft.com/office/drawing/2014/main" id="{D6093C64-585D-AAA7-2BB5-8E2D7293D4FD}"/>
              </a:ext>
            </a:extLst>
          </p:cNvPr>
          <p:cNvPicPr>
            <a:picLocks noChangeAspect="1"/>
          </p:cNvPicPr>
          <p:nvPr userDrawn="1"/>
        </p:nvPicPr>
        <p:blipFill>
          <a:blip r:embed="rId2"/>
          <a:stretch>
            <a:fillRect/>
          </a:stretch>
        </p:blipFill>
        <p:spPr>
          <a:xfrm>
            <a:off x="10221362" y="225047"/>
            <a:ext cx="1651756" cy="1651756"/>
          </a:xfrm>
          <a:prstGeom prst="rect">
            <a:avLst/>
          </a:prstGeom>
        </p:spPr>
      </p:pic>
    </p:spTree>
    <p:extLst>
      <p:ext uri="{BB962C8B-B14F-4D97-AF65-F5344CB8AC3E}">
        <p14:creationId xmlns:p14="http://schemas.microsoft.com/office/powerpoint/2010/main" val="341887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Lesson 9 - Summer 2024</a:t>
            </a:r>
            <a:endParaRPr dirty="0"/>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p:cNvPicPr preferRelativeResize="0"/>
          <p:nvPr/>
        </p:nvPicPr>
        <p:blipFill rotWithShape="1">
          <a:blip r:embed="rId8">
            <a:alphaModFix/>
          </a:blip>
          <a:srcRect/>
          <a:stretch/>
        </p:blipFill>
        <p:spPr>
          <a:xfrm>
            <a:off x="0" y="6180666"/>
            <a:ext cx="12192000" cy="6773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45/3517428.355036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make4all.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drianroselli.com/2023/06/no-ai-will-not-fix-accessibility.html" TargetMode="External"/><Relationship Id="rId5" Type="http://schemas.openxmlformats.org/officeDocument/2006/relationships/hyperlink" Target="https://www.nature.com/articles/d41586-024-01003-w" TargetMode="External"/><Relationship Id="rId4" Type="http://schemas.openxmlformats.org/officeDocument/2006/relationships/hyperlink" Target="https://faculty.washington.edu/wobbroc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0" name="object 2">
            <a:extLst>
              <a:ext uri="{FF2B5EF4-FFF2-40B4-BE49-F238E27FC236}">
                <a16:creationId xmlns:a16="http://schemas.microsoft.com/office/drawing/2014/main" id="{27877025-E849-E347-5AB6-44B30EE3BD87}"/>
              </a:ext>
            </a:extLst>
          </p:cNvPr>
          <p:cNvSpPr txBox="1">
            <a:spLocks/>
          </p:cNvSpPr>
          <p:nvPr/>
        </p:nvSpPr>
        <p:spPr>
          <a:xfrm>
            <a:off x="890546" y="420381"/>
            <a:ext cx="10410908" cy="1687641"/>
          </a:xfrm>
          <a:prstGeom prst="rect">
            <a:avLst/>
          </a:prstGeom>
          <a:noFill/>
          <a:ln>
            <a:noFill/>
          </a:ln>
        </p:spPr>
        <p:txBody>
          <a:bodyPr spcFirstLastPara="1" vert="horz" wrap="square" lIns="0" tIns="12700" rIns="0" bIns="0" rtlCol="0" anchor="b"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700">
              <a:lnSpc>
                <a:spcPct val="100000"/>
              </a:lnSpc>
              <a:spcBef>
                <a:spcPts val="100"/>
              </a:spcBef>
            </a:pPr>
            <a:r>
              <a:rPr lang="en-US" dirty="0"/>
              <a:t>CSE 121 Lesson 9: </a:t>
            </a:r>
            <a:br>
              <a:rPr lang="en-US" dirty="0"/>
            </a:br>
            <a:r>
              <a:rPr lang="en-US" sz="4800" dirty="0"/>
              <a:t>While Loops</a:t>
            </a:r>
            <a:endParaRPr lang="en-US" sz="4800" dirty="0">
              <a:latin typeface="Consolas" panose="020B0609020204030204" pitchFamily="49" charset="0"/>
              <a:cs typeface="Consolas" panose="020B0609020204030204" pitchFamily="49" charset="0"/>
            </a:endParaRPr>
          </a:p>
        </p:txBody>
      </p:sp>
      <p:sp>
        <p:nvSpPr>
          <p:cNvPr id="11" name="Google Shape;49;p1">
            <a:extLst>
              <a:ext uri="{FF2B5EF4-FFF2-40B4-BE49-F238E27FC236}">
                <a16:creationId xmlns:a16="http://schemas.microsoft.com/office/drawing/2014/main" id="{64C89FC5-D3D0-CAC9-828E-2B44BF8C9A28}"/>
              </a:ext>
            </a:extLst>
          </p:cNvPr>
          <p:cNvSpPr txBox="1"/>
          <p:nvPr/>
        </p:nvSpPr>
        <p:spPr>
          <a:xfrm>
            <a:off x="3309996" y="2307891"/>
            <a:ext cx="5369815" cy="934230"/>
          </a:xfrm>
          <a:prstGeom prst="rect">
            <a:avLst/>
          </a:prstGeom>
          <a:noFill/>
          <a:ln>
            <a:noFill/>
          </a:ln>
        </p:spPr>
        <p:txBody>
          <a:bodyPr spcFirstLastPara="1" wrap="square" lIns="0" tIns="104775" rIns="0" bIns="0" anchor="t" anchorCtr="0">
            <a:spAutoFit/>
          </a:bodyPr>
          <a:lstStyle/>
          <a:p>
            <a:pPr marL="227329"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Simon Wu</a:t>
            </a:r>
            <a:endParaRPr sz="2400" b="0" i="0" u="none" strike="noStrike" cap="none" dirty="0">
              <a:solidFill>
                <a:srgbClr val="000000"/>
              </a:solidFill>
              <a:latin typeface="Calibri"/>
              <a:ea typeface="Calibri"/>
              <a:cs typeface="Calibri"/>
              <a:sym typeface="Calibri"/>
            </a:endParaRPr>
          </a:p>
          <a:p>
            <a:pPr marL="229870" marR="0" lvl="0" indent="0" algn="ctr" rtl="0">
              <a:lnSpc>
                <a:spcPct val="100000"/>
              </a:lnSpc>
              <a:spcBef>
                <a:spcPts val="72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Summer 2024</a:t>
            </a:r>
            <a:endParaRPr sz="2800" b="0" i="0" u="none" strike="noStrike" cap="none" dirty="0">
              <a:solidFill>
                <a:srgbClr val="000000"/>
              </a:solidFill>
              <a:latin typeface="Quattrocento Sans"/>
              <a:ea typeface="Quattrocento Sans"/>
              <a:cs typeface="Quattrocento Sans"/>
              <a:sym typeface="Quattrocento Sans"/>
            </a:endParaRPr>
          </a:p>
        </p:txBody>
      </p:sp>
      <p:sp>
        <p:nvSpPr>
          <p:cNvPr id="12" name="Google Shape;50;p1">
            <a:extLst>
              <a:ext uri="{FF2B5EF4-FFF2-40B4-BE49-F238E27FC236}">
                <a16:creationId xmlns:a16="http://schemas.microsoft.com/office/drawing/2014/main" id="{A9DF10CC-F1EB-46E2-5751-F58C654D14B1}"/>
              </a:ext>
            </a:extLst>
          </p:cNvPr>
          <p:cNvSpPr txBox="1"/>
          <p:nvPr/>
        </p:nvSpPr>
        <p:spPr>
          <a:xfrm>
            <a:off x="272161" y="5535201"/>
            <a:ext cx="2664676" cy="443055"/>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9900CC"/>
                </a:solidFill>
                <a:latin typeface="Calibri"/>
                <a:ea typeface="Calibri"/>
                <a:cs typeface="Calibri"/>
                <a:sym typeface="Calibri"/>
              </a:rPr>
              <a:t>sli.do #cse121</a:t>
            </a:r>
          </a:p>
        </p:txBody>
      </p:sp>
      <p:sp>
        <p:nvSpPr>
          <p:cNvPr id="2" name="Google Shape;62;p1">
            <a:extLst>
              <a:ext uri="{FF2B5EF4-FFF2-40B4-BE49-F238E27FC236}">
                <a16:creationId xmlns:a16="http://schemas.microsoft.com/office/drawing/2014/main" id="{AEE57F5B-49E0-9020-B511-C5057506933D}"/>
              </a:ext>
            </a:extLst>
          </p:cNvPr>
          <p:cNvSpPr txBox="1"/>
          <p:nvPr/>
        </p:nvSpPr>
        <p:spPr>
          <a:xfrm>
            <a:off x="2960437" y="3615880"/>
            <a:ext cx="5519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TAs: </a:t>
            </a:r>
            <a:endParaRPr sz="1400" b="0" i="0" u="none" strike="noStrike" cap="none" dirty="0">
              <a:solidFill>
                <a:srgbClr val="000000"/>
              </a:solidFill>
              <a:latin typeface="Arial"/>
              <a:ea typeface="Arial"/>
              <a:cs typeface="Arial"/>
              <a:sym typeface="Arial"/>
            </a:endParaRPr>
          </a:p>
        </p:txBody>
      </p:sp>
      <p:graphicFrame>
        <p:nvGraphicFramePr>
          <p:cNvPr id="3" name="Google Shape;65;p1">
            <a:extLst>
              <a:ext uri="{FF2B5EF4-FFF2-40B4-BE49-F238E27FC236}">
                <a16:creationId xmlns:a16="http://schemas.microsoft.com/office/drawing/2014/main" id="{8850BD32-A8C3-683E-C379-B0190F6795B1}"/>
              </a:ext>
            </a:extLst>
          </p:cNvPr>
          <p:cNvGraphicFramePr/>
          <p:nvPr/>
        </p:nvGraphicFramePr>
        <p:xfrm>
          <a:off x="3512434" y="3615880"/>
          <a:ext cx="8183000" cy="370850"/>
        </p:xfrm>
        <a:graphic>
          <a:graphicData uri="http://schemas.openxmlformats.org/drawingml/2006/table">
            <a:tbl>
              <a:tblPr>
                <a:noFill/>
              </a:tblPr>
              <a:tblGrid>
                <a:gridCol w="870250">
                  <a:extLst>
                    <a:ext uri="{9D8B030D-6E8A-4147-A177-3AD203B41FA5}">
                      <a16:colId xmlns:a16="http://schemas.microsoft.com/office/drawing/2014/main" val="20000"/>
                    </a:ext>
                  </a:extLst>
                </a:gridCol>
                <a:gridCol w="1259925">
                  <a:extLst>
                    <a:ext uri="{9D8B030D-6E8A-4147-A177-3AD203B41FA5}">
                      <a16:colId xmlns:a16="http://schemas.microsoft.com/office/drawing/2014/main" val="20001"/>
                    </a:ext>
                  </a:extLst>
                </a:gridCol>
                <a:gridCol w="1376825">
                  <a:extLst>
                    <a:ext uri="{9D8B030D-6E8A-4147-A177-3AD203B41FA5}">
                      <a16:colId xmlns:a16="http://schemas.microsoft.com/office/drawing/2014/main" val="20002"/>
                    </a:ext>
                  </a:extLst>
                </a:gridCol>
                <a:gridCol w="1169000">
                  <a:extLst>
                    <a:ext uri="{9D8B030D-6E8A-4147-A177-3AD203B41FA5}">
                      <a16:colId xmlns:a16="http://schemas.microsoft.com/office/drawing/2014/main" val="20003"/>
                    </a:ext>
                  </a:extLst>
                </a:gridCol>
                <a:gridCol w="1169000">
                  <a:extLst>
                    <a:ext uri="{9D8B030D-6E8A-4147-A177-3AD203B41FA5}">
                      <a16:colId xmlns:a16="http://schemas.microsoft.com/office/drawing/2014/main" val="20004"/>
                    </a:ext>
                  </a:extLst>
                </a:gridCol>
                <a:gridCol w="1169000">
                  <a:extLst>
                    <a:ext uri="{9D8B030D-6E8A-4147-A177-3AD203B41FA5}">
                      <a16:colId xmlns:a16="http://schemas.microsoft.com/office/drawing/2014/main" val="20005"/>
                    </a:ext>
                  </a:extLst>
                </a:gridCol>
                <a:gridCol w="1169000">
                  <a:extLst>
                    <a:ext uri="{9D8B030D-6E8A-4147-A177-3AD203B41FA5}">
                      <a16:colId xmlns:a16="http://schemas.microsoft.com/office/drawing/2014/main" val="20006"/>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Trey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Hannah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a:t>  </a:t>
                      </a:r>
                      <a:r>
                        <a:rPr lang="en-US" sz="1400" u="none" strike="noStrike" cap="none"/>
                        <a:t>Mia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Vivian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Jolie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Colton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Ziao</a:t>
                      </a: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pic>
        <p:nvPicPr>
          <p:cNvPr id="4" name="Google Shape;68;p1">
            <a:extLst>
              <a:ext uri="{FF2B5EF4-FFF2-40B4-BE49-F238E27FC236}">
                <a16:creationId xmlns:a16="http://schemas.microsoft.com/office/drawing/2014/main" id="{87A2EE17-AF02-F2A4-2F22-451374674590}"/>
              </a:ext>
            </a:extLst>
          </p:cNvPr>
          <p:cNvPicPr preferRelativeResize="0"/>
          <p:nvPr/>
        </p:nvPicPr>
        <p:blipFill>
          <a:blip r:embed="rId3">
            <a:alphaModFix/>
          </a:blip>
          <a:stretch>
            <a:fillRect/>
          </a:stretch>
        </p:blipFill>
        <p:spPr>
          <a:xfrm>
            <a:off x="9342333" y="4144366"/>
            <a:ext cx="1355371" cy="1271082"/>
          </a:xfrm>
          <a:prstGeom prst="rect">
            <a:avLst/>
          </a:prstGeom>
          <a:noFill/>
          <a:ln>
            <a:noFill/>
          </a:ln>
        </p:spPr>
      </p:pic>
      <p:pic>
        <p:nvPicPr>
          <p:cNvPr id="5" name="Google Shape;69;p1">
            <a:extLst>
              <a:ext uri="{FF2B5EF4-FFF2-40B4-BE49-F238E27FC236}">
                <a16:creationId xmlns:a16="http://schemas.microsoft.com/office/drawing/2014/main" id="{A9246122-8597-BFF3-DB59-4253118A970B}"/>
              </a:ext>
            </a:extLst>
          </p:cNvPr>
          <p:cNvPicPr preferRelativeResize="0"/>
          <p:nvPr/>
        </p:nvPicPr>
        <p:blipFill>
          <a:blip r:embed="rId4">
            <a:alphaModFix/>
          </a:blip>
          <a:stretch>
            <a:fillRect/>
          </a:stretch>
        </p:blipFill>
        <p:spPr>
          <a:xfrm>
            <a:off x="7986962" y="4144366"/>
            <a:ext cx="1355372" cy="1278195"/>
          </a:xfrm>
          <a:prstGeom prst="rect">
            <a:avLst/>
          </a:prstGeom>
          <a:noFill/>
          <a:ln>
            <a:noFill/>
          </a:ln>
        </p:spPr>
      </p:pic>
      <p:pic>
        <p:nvPicPr>
          <p:cNvPr id="6" name="Google Shape;70;p1">
            <a:extLst>
              <a:ext uri="{FF2B5EF4-FFF2-40B4-BE49-F238E27FC236}">
                <a16:creationId xmlns:a16="http://schemas.microsoft.com/office/drawing/2014/main" id="{FC092540-30E8-F3BA-8108-C3B1DB343BD6}"/>
              </a:ext>
            </a:extLst>
          </p:cNvPr>
          <p:cNvPicPr preferRelativeResize="0"/>
          <p:nvPr/>
        </p:nvPicPr>
        <p:blipFill>
          <a:blip r:embed="rId5">
            <a:alphaModFix/>
          </a:blip>
          <a:stretch>
            <a:fillRect/>
          </a:stretch>
        </p:blipFill>
        <p:spPr>
          <a:xfrm>
            <a:off x="6670630" y="4144366"/>
            <a:ext cx="1355372" cy="1278195"/>
          </a:xfrm>
          <a:prstGeom prst="rect">
            <a:avLst/>
          </a:prstGeom>
          <a:noFill/>
          <a:ln>
            <a:noFill/>
          </a:ln>
        </p:spPr>
      </p:pic>
      <p:pic>
        <p:nvPicPr>
          <p:cNvPr id="7" name="Google Shape;71;p1">
            <a:extLst>
              <a:ext uri="{FF2B5EF4-FFF2-40B4-BE49-F238E27FC236}">
                <a16:creationId xmlns:a16="http://schemas.microsoft.com/office/drawing/2014/main" id="{2ED8E538-2788-E50A-9F24-0DEE8731BC8C}"/>
              </a:ext>
            </a:extLst>
          </p:cNvPr>
          <p:cNvPicPr preferRelativeResize="0"/>
          <p:nvPr/>
        </p:nvPicPr>
        <p:blipFill>
          <a:blip r:embed="rId6">
            <a:alphaModFix/>
          </a:blip>
          <a:stretch>
            <a:fillRect/>
          </a:stretch>
        </p:blipFill>
        <p:spPr>
          <a:xfrm>
            <a:off x="5354298" y="4144366"/>
            <a:ext cx="1355371" cy="1274639"/>
          </a:xfrm>
          <a:prstGeom prst="rect">
            <a:avLst/>
          </a:prstGeom>
          <a:noFill/>
          <a:ln>
            <a:noFill/>
          </a:ln>
        </p:spPr>
      </p:pic>
      <p:pic>
        <p:nvPicPr>
          <p:cNvPr id="8" name="Google Shape;72;p1">
            <a:extLst>
              <a:ext uri="{FF2B5EF4-FFF2-40B4-BE49-F238E27FC236}">
                <a16:creationId xmlns:a16="http://schemas.microsoft.com/office/drawing/2014/main" id="{3E78F341-C733-0E91-9473-3E4CF49B7FB6}"/>
              </a:ext>
            </a:extLst>
          </p:cNvPr>
          <p:cNvPicPr preferRelativeResize="0"/>
          <p:nvPr/>
        </p:nvPicPr>
        <p:blipFill>
          <a:blip r:embed="rId7">
            <a:alphaModFix/>
          </a:blip>
          <a:stretch>
            <a:fillRect/>
          </a:stretch>
        </p:blipFill>
        <p:spPr>
          <a:xfrm>
            <a:off x="3998926" y="4144366"/>
            <a:ext cx="1355371" cy="1274638"/>
          </a:xfrm>
          <a:prstGeom prst="rect">
            <a:avLst/>
          </a:prstGeom>
          <a:noFill/>
          <a:ln>
            <a:noFill/>
          </a:ln>
        </p:spPr>
      </p:pic>
      <p:pic>
        <p:nvPicPr>
          <p:cNvPr id="9" name="Google Shape;73;p1">
            <a:extLst>
              <a:ext uri="{FF2B5EF4-FFF2-40B4-BE49-F238E27FC236}">
                <a16:creationId xmlns:a16="http://schemas.microsoft.com/office/drawing/2014/main" id="{1CDBE778-D211-FF4E-2C04-2D98CCB73C34}"/>
              </a:ext>
            </a:extLst>
          </p:cNvPr>
          <p:cNvPicPr preferRelativeResize="0"/>
          <p:nvPr/>
        </p:nvPicPr>
        <p:blipFill>
          <a:blip r:embed="rId8">
            <a:alphaModFix/>
          </a:blip>
          <a:stretch>
            <a:fillRect/>
          </a:stretch>
        </p:blipFill>
        <p:spPr>
          <a:xfrm>
            <a:off x="10697701" y="4144362"/>
            <a:ext cx="1374462" cy="1278200"/>
          </a:xfrm>
          <a:prstGeom prst="rect">
            <a:avLst/>
          </a:prstGeom>
          <a:noFill/>
          <a:ln>
            <a:noFill/>
          </a:ln>
        </p:spPr>
      </p:pic>
      <p:pic>
        <p:nvPicPr>
          <p:cNvPr id="16" name="Google Shape;74;p1">
            <a:extLst>
              <a:ext uri="{FF2B5EF4-FFF2-40B4-BE49-F238E27FC236}">
                <a16:creationId xmlns:a16="http://schemas.microsoft.com/office/drawing/2014/main" id="{CFD7C3A8-FC56-C9DD-D9E6-15CFFC7B2590}"/>
              </a:ext>
            </a:extLst>
          </p:cNvPr>
          <p:cNvPicPr preferRelativeResize="0"/>
          <p:nvPr/>
        </p:nvPicPr>
        <p:blipFill>
          <a:blip r:embed="rId9">
            <a:alphaModFix/>
          </a:blip>
          <a:stretch>
            <a:fillRect/>
          </a:stretch>
        </p:blipFill>
        <p:spPr>
          <a:xfrm>
            <a:off x="2720726" y="4144362"/>
            <a:ext cx="1278200" cy="1278200"/>
          </a:xfrm>
          <a:prstGeom prst="rect">
            <a:avLst/>
          </a:prstGeom>
          <a:noFill/>
          <a:ln>
            <a:noFill/>
          </a:ln>
        </p:spPr>
      </p:pic>
      <p:pic>
        <p:nvPicPr>
          <p:cNvPr id="14" name="Picture 13">
            <a:extLst>
              <a:ext uri="{FF2B5EF4-FFF2-40B4-BE49-F238E27FC236}">
                <a16:creationId xmlns:a16="http://schemas.microsoft.com/office/drawing/2014/main" id="{826B921F-63A0-C2E0-26FA-ABD8B7F8D071}"/>
              </a:ext>
            </a:extLst>
          </p:cNvPr>
          <p:cNvPicPr>
            <a:picLocks noChangeAspect="1"/>
          </p:cNvPicPr>
          <p:nvPr/>
        </p:nvPicPr>
        <p:blipFill>
          <a:blip r:embed="rId10"/>
          <a:stretch>
            <a:fillRect/>
          </a:stretch>
        </p:blipFill>
        <p:spPr>
          <a:xfrm>
            <a:off x="682069" y="3615880"/>
            <a:ext cx="1702911" cy="1683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B733-93F1-0DDD-F2D0-5956862AA06C}"/>
              </a:ext>
            </a:extLst>
          </p:cNvPr>
          <p:cNvSpPr>
            <a:spLocks noGrp="1"/>
          </p:cNvSpPr>
          <p:nvPr>
            <p:ph type="title"/>
          </p:nvPr>
        </p:nvSpPr>
        <p:spPr/>
        <p:txBody>
          <a:bodyPr/>
          <a:lstStyle/>
          <a:p>
            <a:r>
              <a:rPr lang="en-US" dirty="0"/>
              <a:t>Reflection Recap</a:t>
            </a:r>
          </a:p>
        </p:txBody>
      </p:sp>
      <p:sp>
        <p:nvSpPr>
          <p:cNvPr id="3" name="Text Placeholder 2">
            <a:extLst>
              <a:ext uri="{FF2B5EF4-FFF2-40B4-BE49-F238E27FC236}">
                <a16:creationId xmlns:a16="http://schemas.microsoft.com/office/drawing/2014/main" id="{46BE013D-75ED-0A0C-4D07-70070A9058FD}"/>
              </a:ext>
            </a:extLst>
          </p:cNvPr>
          <p:cNvSpPr>
            <a:spLocks noGrp="1"/>
          </p:cNvSpPr>
          <p:nvPr>
            <p:ph type="body" idx="1"/>
          </p:nvPr>
        </p:nvSpPr>
        <p:spPr>
          <a:xfrm>
            <a:off x="838200" y="1825625"/>
            <a:ext cx="10877550" cy="4285089"/>
          </a:xfrm>
        </p:spPr>
        <p:txBody>
          <a:bodyPr>
            <a:normAutofit lnSpcReduction="10000"/>
          </a:bodyPr>
          <a:lstStyle/>
          <a:p>
            <a:r>
              <a:rPr lang="en-US" b="1" dirty="0"/>
              <a:t>C0: Hello Bugs</a:t>
            </a:r>
          </a:p>
          <a:p>
            <a:pPr lvl="1"/>
            <a:r>
              <a:rPr lang="en-US" dirty="0"/>
              <a:t>Intro to reflection: why is it important to think critically about technology?</a:t>
            </a:r>
          </a:p>
          <a:p>
            <a:r>
              <a:rPr lang="en-US" b="1" dirty="0"/>
              <a:t>P0: </a:t>
            </a:r>
            <a:r>
              <a:rPr lang="en-US" b="1" dirty="0" err="1"/>
              <a:t>Cornbear</a:t>
            </a:r>
            <a:r>
              <a:rPr lang="en-US" b="1" dirty="0"/>
              <a:t> Café</a:t>
            </a:r>
          </a:p>
          <a:p>
            <a:pPr lvl="1"/>
            <a:r>
              <a:rPr lang="en-US" dirty="0"/>
              <a:t>The history of English-centric programming languages</a:t>
            </a:r>
          </a:p>
          <a:p>
            <a:pPr lvl="1"/>
            <a:r>
              <a:rPr lang="en-US" dirty="0"/>
              <a:t>Which communities are invited to participate in programming?</a:t>
            </a:r>
          </a:p>
          <a:p>
            <a:r>
              <a:rPr lang="en-US" b="1" dirty="0"/>
              <a:t>C1: Turtle Drawings</a:t>
            </a:r>
          </a:p>
          <a:p>
            <a:pPr lvl="1"/>
            <a:r>
              <a:rPr lang="en-US" dirty="0"/>
              <a:t>Accessibility issues in coding</a:t>
            </a:r>
          </a:p>
          <a:p>
            <a:r>
              <a:rPr lang="en-US" b="1" dirty="0"/>
              <a:t>P1: Election Simulator</a:t>
            </a:r>
          </a:p>
          <a:p>
            <a:pPr lvl="1"/>
            <a:r>
              <a:rPr lang="en-US" dirty="0"/>
              <a:t>The use and impact of technology on non-technical industries and systems</a:t>
            </a:r>
          </a:p>
          <a:p>
            <a:pPr lvl="1"/>
            <a:r>
              <a:rPr lang="en-US" dirty="0"/>
              <a:t>Should technology be used in every situation?</a:t>
            </a:r>
          </a:p>
        </p:txBody>
      </p:sp>
      <p:sp>
        <p:nvSpPr>
          <p:cNvPr id="5" name="Footer Placeholder 4">
            <a:extLst>
              <a:ext uri="{FF2B5EF4-FFF2-40B4-BE49-F238E27FC236}">
                <a16:creationId xmlns:a16="http://schemas.microsoft.com/office/drawing/2014/main" id="{5765A1D1-BC2D-716E-97E3-763617A385DD}"/>
              </a:ext>
            </a:extLst>
          </p:cNvPr>
          <p:cNvSpPr>
            <a:spLocks noGrp="1"/>
          </p:cNvSpPr>
          <p:nvPr>
            <p:ph type="ftr" idx="11"/>
          </p:nvPr>
        </p:nvSpPr>
        <p:spPr/>
        <p:txBody>
          <a:bodyPr/>
          <a:lstStyle/>
          <a:p>
            <a:endParaRPr lang="en-US" dirty="0"/>
          </a:p>
        </p:txBody>
      </p:sp>
      <p:sp>
        <p:nvSpPr>
          <p:cNvPr id="6" name="Slide Number Placeholder 5">
            <a:extLst>
              <a:ext uri="{FF2B5EF4-FFF2-40B4-BE49-F238E27FC236}">
                <a16:creationId xmlns:a16="http://schemas.microsoft.com/office/drawing/2014/main" id="{E8C38FCF-98E8-9E96-2423-B7ACAF0CC2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43754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B733-93F1-0DDD-F2D0-5956862AA06C}"/>
              </a:ext>
            </a:extLst>
          </p:cNvPr>
          <p:cNvSpPr>
            <a:spLocks noGrp="1"/>
          </p:cNvSpPr>
          <p:nvPr>
            <p:ph type="title"/>
          </p:nvPr>
        </p:nvSpPr>
        <p:spPr/>
        <p:txBody>
          <a:bodyPr/>
          <a:lstStyle/>
          <a:p>
            <a:r>
              <a:rPr lang="en-US" dirty="0"/>
              <a:t>Reflection Learning Objectives</a:t>
            </a:r>
          </a:p>
        </p:txBody>
      </p:sp>
      <p:sp>
        <p:nvSpPr>
          <p:cNvPr id="3" name="Text Placeholder 2">
            <a:extLst>
              <a:ext uri="{FF2B5EF4-FFF2-40B4-BE49-F238E27FC236}">
                <a16:creationId xmlns:a16="http://schemas.microsoft.com/office/drawing/2014/main" id="{46BE013D-75ED-0A0C-4D07-70070A9058FD}"/>
              </a:ext>
            </a:extLst>
          </p:cNvPr>
          <p:cNvSpPr>
            <a:spLocks noGrp="1"/>
          </p:cNvSpPr>
          <p:nvPr>
            <p:ph type="body" idx="1"/>
          </p:nvPr>
        </p:nvSpPr>
        <p:spPr>
          <a:xfrm>
            <a:off x="838200" y="1825625"/>
            <a:ext cx="10877550" cy="4285089"/>
          </a:xfrm>
        </p:spPr>
        <p:txBody>
          <a:bodyPr>
            <a:normAutofit lnSpcReduction="10000"/>
          </a:bodyPr>
          <a:lstStyle/>
          <a:p>
            <a:pPr algn="l">
              <a:buFont typeface="Arial" panose="020B0604020202020204" pitchFamily="34" charset="0"/>
              <a:buChar char="•"/>
            </a:pPr>
            <a:r>
              <a:rPr lang="en-US" b="0" i="0" dirty="0">
                <a:solidFill>
                  <a:srgbClr val="212529"/>
                </a:solidFill>
                <a:effectLst/>
                <a:highlight>
                  <a:srgbClr val="FEFEFE"/>
                </a:highlight>
                <a:latin typeface="Calibri" panose="020F0502020204030204" pitchFamily="34" charset="0"/>
                <a:ea typeface="Calibri" panose="020F0502020204030204" pitchFamily="34" charset="0"/>
                <a:cs typeface="Calibri" panose="020F0502020204030204" pitchFamily="34" charset="0"/>
              </a:rPr>
              <a:t>Describe the ethical and social impacts of technology and explain how our choices as programmers can influence these impacts</a:t>
            </a:r>
          </a:p>
          <a:p>
            <a:pPr algn="l">
              <a:buFont typeface="Arial" panose="020B0604020202020204" pitchFamily="34" charset="0"/>
              <a:buChar char="•"/>
            </a:pPr>
            <a:r>
              <a:rPr lang="en-US" b="0" i="0" dirty="0">
                <a:solidFill>
                  <a:srgbClr val="212529"/>
                </a:solidFill>
                <a:effectLst/>
                <a:highlight>
                  <a:srgbClr val="FEFEFE"/>
                </a:highlight>
                <a:latin typeface="Calibri" panose="020F0502020204030204" pitchFamily="34" charset="0"/>
                <a:ea typeface="Calibri" panose="020F0502020204030204" pitchFamily="34" charset="0"/>
                <a:cs typeface="Calibri" panose="020F0502020204030204" pitchFamily="34" charset="0"/>
              </a:rPr>
              <a:t>Challenge dominant assumptions, values, and goals reflected in computing and technology</a:t>
            </a:r>
          </a:p>
          <a:p>
            <a:pPr algn="l">
              <a:buFont typeface="Arial" panose="020B0604020202020204" pitchFamily="34" charset="0"/>
              <a:buChar char="•"/>
            </a:pPr>
            <a:r>
              <a:rPr lang="en-US" b="0" i="0" dirty="0">
                <a:solidFill>
                  <a:srgbClr val="212529"/>
                </a:solidFill>
                <a:effectLst/>
                <a:highlight>
                  <a:srgbClr val="FEFEFE"/>
                </a:highlight>
                <a:latin typeface="Calibri" panose="020F0502020204030204" pitchFamily="34" charset="0"/>
                <a:ea typeface="Calibri" panose="020F0502020204030204" pitchFamily="34" charset="0"/>
                <a:cs typeface="Calibri" panose="020F0502020204030204" pitchFamily="34" charset="0"/>
              </a:rPr>
              <a:t>Analyze the strengths and limitations of using computing and technology to solve various problems</a:t>
            </a:r>
          </a:p>
          <a:p>
            <a:pPr algn="l">
              <a:buFont typeface="Arial" panose="020B0604020202020204" pitchFamily="34" charset="0"/>
              <a:buChar char="•"/>
            </a:pPr>
            <a:r>
              <a:rPr lang="en-US" b="0" i="0" dirty="0">
                <a:solidFill>
                  <a:srgbClr val="212529"/>
                </a:solidFill>
                <a:effectLst/>
                <a:highlight>
                  <a:srgbClr val="FEFEFE"/>
                </a:highlight>
                <a:latin typeface="Calibri" panose="020F0502020204030204" pitchFamily="34" charset="0"/>
                <a:ea typeface="Calibri" panose="020F0502020204030204" pitchFamily="34" charset="0"/>
                <a:cs typeface="Calibri" panose="020F0502020204030204" pitchFamily="34" charset="0"/>
              </a:rPr>
              <a:t>Identify interdisciplinary applications of computing that can be deployed in service of different communities</a:t>
            </a:r>
          </a:p>
          <a:p>
            <a:pPr algn="l">
              <a:buFont typeface="Arial" panose="020B0604020202020204" pitchFamily="34" charset="0"/>
              <a:buChar char="•"/>
            </a:pPr>
            <a:r>
              <a:rPr lang="en-US" b="0" i="0" dirty="0">
                <a:solidFill>
                  <a:srgbClr val="212529"/>
                </a:solidFill>
                <a:effectLst/>
                <a:highlight>
                  <a:srgbClr val="FEFEFE"/>
                </a:highlight>
                <a:latin typeface="Calibri" panose="020F0502020204030204" pitchFamily="34" charset="0"/>
                <a:ea typeface="Calibri" panose="020F0502020204030204" pitchFamily="34" charset="0"/>
                <a:cs typeface="Calibri" panose="020F0502020204030204" pitchFamily="34" charset="0"/>
              </a:rPr>
              <a:t>Understand disparities in access to computing, and explain the consequences of such disparities in technologies we build</a:t>
            </a:r>
          </a:p>
          <a:p>
            <a:pPr lvl="1"/>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5765A1D1-BC2D-716E-97E3-763617A385DD}"/>
              </a:ext>
            </a:extLst>
          </p:cNvPr>
          <p:cNvSpPr>
            <a:spLocks noGrp="1"/>
          </p:cNvSpPr>
          <p:nvPr>
            <p:ph type="ftr" idx="11"/>
          </p:nvPr>
        </p:nvSpPr>
        <p:spPr/>
        <p:txBody>
          <a:bodyPr/>
          <a:lstStyle/>
          <a:p>
            <a:endParaRPr lang="en-US" dirty="0"/>
          </a:p>
        </p:txBody>
      </p:sp>
      <p:sp>
        <p:nvSpPr>
          <p:cNvPr id="6" name="Slide Number Placeholder 5">
            <a:extLst>
              <a:ext uri="{FF2B5EF4-FFF2-40B4-BE49-F238E27FC236}">
                <a16:creationId xmlns:a16="http://schemas.microsoft.com/office/drawing/2014/main" id="{E8C38FCF-98E8-9E96-2423-B7ACAF0CC2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68400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We loved your C1 reflections!</a:t>
            </a:r>
          </a:p>
        </p:txBody>
      </p:sp>
      <p:sp>
        <p:nvSpPr>
          <p:cNvPr id="68" name="Google Shape;68;p19">
            <a:extLst>
              <a:ext uri="{FF2B5EF4-FFF2-40B4-BE49-F238E27FC236}">
                <a16:creationId xmlns:a16="http://schemas.microsoft.com/office/drawing/2014/main" id="{8324CA90-FFB1-BD1E-0B46-D83F97BE9705}"/>
              </a:ext>
            </a:extLst>
          </p:cNvPr>
          <p:cNvSpPr txBox="1">
            <a:spLocks noGrp="1"/>
          </p:cNvSpPr>
          <p:nvPr>
            <p:ph type="body" idx="1"/>
          </p:nvPr>
        </p:nvSpPr>
        <p:spPr>
          <a:xfrm>
            <a:off x="838200" y="1542992"/>
            <a:ext cx="10415954" cy="4285089"/>
          </a:xfrm>
          <a:prstGeom prst="rect">
            <a:avLst/>
          </a:prstGeom>
          <a:noFill/>
          <a:ln>
            <a:noFill/>
          </a:ln>
        </p:spPr>
        <p:txBody>
          <a:bodyPr spcFirstLastPara="1" wrap="square" lIns="91425" tIns="45700" rIns="91425" bIns="45700" anchor="t" anchorCtr="0">
            <a:normAutofit/>
          </a:bodyPr>
          <a:lstStyle/>
          <a:p>
            <a:pPr marL="0" lvl="0" indent="0">
              <a:lnSpc>
                <a:spcPct val="120000"/>
              </a:lnSpc>
              <a:buSzPts val="3600"/>
              <a:buNone/>
            </a:pPr>
            <a:r>
              <a:rPr lang="en-US" sz="3200" dirty="0"/>
              <a:t>I read (skimmed?) all 62 of your responses! Some themes:</a:t>
            </a:r>
          </a:p>
          <a:p>
            <a:pPr indent="-457200">
              <a:lnSpc>
                <a:spcPct val="120000"/>
              </a:lnSpc>
              <a:buSzPts val="3600"/>
            </a:pPr>
            <a:r>
              <a:rPr lang="en-US" dirty="0"/>
              <a:t>generally, learning about how blind people program</a:t>
            </a:r>
          </a:p>
          <a:p>
            <a:pPr indent="-457200">
              <a:lnSpc>
                <a:spcPct val="120000"/>
              </a:lnSpc>
              <a:buSzPts val="3600"/>
            </a:pPr>
            <a:r>
              <a:rPr lang="en-US" dirty="0"/>
              <a:t>“one minor addition and effort into making a program accessible can greatly impact the daily experience of those who need it”</a:t>
            </a:r>
          </a:p>
          <a:p>
            <a:pPr indent="-457200">
              <a:lnSpc>
                <a:spcPct val="120000"/>
              </a:lnSpc>
              <a:buSzPts val="3600"/>
            </a:pPr>
            <a:r>
              <a:rPr lang="en-US" dirty="0"/>
              <a:t>debugging is already hard – debugging without accessible error messages sounds even harder!</a:t>
            </a:r>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37292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199" y="365125"/>
            <a:ext cx="10969487"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 with great points on “</a:t>
            </a:r>
            <a:r>
              <a:rPr lang="en-US" sz="3600" dirty="0" err="1">
                <a:latin typeface="Consolas" panose="020B0609020204030204" pitchFamily="49" charset="0"/>
                <a:cs typeface="Consolas" panose="020B0609020204030204" pitchFamily="49" charset="0"/>
              </a:rPr>
              <a:t>accessiblePrinting</a:t>
            </a:r>
            <a:r>
              <a:rPr lang="en-US" dirty="0"/>
              <a:t>”</a:t>
            </a:r>
          </a:p>
        </p:txBody>
      </p:sp>
      <p:sp>
        <p:nvSpPr>
          <p:cNvPr id="68" name="Google Shape;68;p19">
            <a:extLst>
              <a:ext uri="{FF2B5EF4-FFF2-40B4-BE49-F238E27FC236}">
                <a16:creationId xmlns:a16="http://schemas.microsoft.com/office/drawing/2014/main" id="{8324CA90-FFB1-BD1E-0B46-D83F97BE9705}"/>
              </a:ext>
            </a:extLst>
          </p:cNvPr>
          <p:cNvSpPr txBox="1">
            <a:spLocks noGrp="1"/>
          </p:cNvSpPr>
          <p:nvPr>
            <p:ph type="body" idx="1"/>
          </p:nvPr>
        </p:nvSpPr>
        <p:spPr>
          <a:xfrm>
            <a:off x="838200" y="1542992"/>
            <a:ext cx="10415954" cy="4285089"/>
          </a:xfrm>
          <a:prstGeom prst="rect">
            <a:avLst/>
          </a:prstGeom>
          <a:noFill/>
          <a:ln>
            <a:noFill/>
          </a:ln>
        </p:spPr>
        <p:txBody>
          <a:bodyPr spcFirstLastPara="1" wrap="square" lIns="91425" tIns="45700" rIns="91425" bIns="45700" anchor="t" anchorCtr="0">
            <a:normAutofit/>
          </a:bodyPr>
          <a:lstStyle/>
          <a:p>
            <a:pPr marL="0" lvl="0" indent="0">
              <a:lnSpc>
                <a:spcPct val="120000"/>
              </a:lnSpc>
              <a:buSzPts val="3600"/>
              <a:buNone/>
            </a:pPr>
            <a:r>
              <a:rPr lang="en-US" dirty="0"/>
              <a:t>Printing out what the Turtle does is better than nothing.</a:t>
            </a:r>
          </a:p>
          <a:p>
            <a:pPr marL="0" lvl="0" indent="0">
              <a:lnSpc>
                <a:spcPct val="120000"/>
              </a:lnSpc>
              <a:buSzPts val="3600"/>
              <a:buNone/>
            </a:pPr>
            <a:r>
              <a:rPr lang="en-US" dirty="0"/>
              <a:t>But, y’all said:</a:t>
            </a:r>
          </a:p>
          <a:p>
            <a:pPr indent="-457200">
              <a:lnSpc>
                <a:spcPct val="120000"/>
              </a:lnSpc>
              <a:buSzPts val="3600"/>
            </a:pPr>
            <a:r>
              <a:rPr lang="en-US" dirty="0"/>
              <a:t>it is a </a:t>
            </a:r>
            <a:r>
              <a:rPr lang="en-US" u="sng" dirty="0"/>
              <a:t>ton</a:t>
            </a:r>
            <a:r>
              <a:rPr lang="en-US" dirty="0"/>
              <a:t> of information – especially for complicated drawings</a:t>
            </a:r>
          </a:p>
          <a:p>
            <a:pPr indent="-457200">
              <a:lnSpc>
                <a:spcPct val="120000"/>
              </a:lnSpc>
              <a:buSzPts val="3600"/>
            </a:pPr>
            <a:r>
              <a:rPr lang="en-US" dirty="0"/>
              <a:t>the information provided might not be the “right” type</a:t>
            </a:r>
            <a:br>
              <a:rPr lang="en-US" dirty="0"/>
            </a:br>
            <a:r>
              <a:rPr lang="en-US" dirty="0"/>
              <a:t>(not precise, not high-level enough, not aware of shapes)</a:t>
            </a:r>
          </a:p>
          <a:p>
            <a:pPr indent="-457200">
              <a:lnSpc>
                <a:spcPct val="120000"/>
              </a:lnSpc>
              <a:buSzPts val="3600"/>
            </a:pPr>
            <a:r>
              <a:rPr lang="en-US" b="1" dirty="0"/>
              <a:t>does not describe what the drawing actually is</a:t>
            </a:r>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29792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Describing images…</a:t>
            </a:r>
          </a:p>
        </p:txBody>
      </p:sp>
      <p:sp>
        <p:nvSpPr>
          <p:cNvPr id="68" name="Google Shape;68;p19">
            <a:extLst>
              <a:ext uri="{FF2B5EF4-FFF2-40B4-BE49-F238E27FC236}">
                <a16:creationId xmlns:a16="http://schemas.microsoft.com/office/drawing/2014/main" id="{8324CA90-FFB1-BD1E-0B46-D83F97BE9705}"/>
              </a:ext>
            </a:extLst>
          </p:cNvPr>
          <p:cNvSpPr txBox="1">
            <a:spLocks noGrp="1"/>
          </p:cNvSpPr>
          <p:nvPr>
            <p:ph type="body" idx="1"/>
          </p:nvPr>
        </p:nvSpPr>
        <p:spPr>
          <a:xfrm>
            <a:off x="838200" y="1542991"/>
            <a:ext cx="10296939" cy="4285089"/>
          </a:xfrm>
          <a:prstGeom prst="rect">
            <a:avLst/>
          </a:prstGeom>
          <a:noFill/>
          <a:ln>
            <a:noFill/>
          </a:ln>
        </p:spPr>
        <p:txBody>
          <a:bodyPr spcFirstLastPara="1" wrap="square" lIns="91425" tIns="45700" rIns="91425" bIns="45700" anchor="t" anchorCtr="0">
            <a:noAutofit/>
          </a:bodyPr>
          <a:lstStyle/>
          <a:p>
            <a:pPr marL="0" lvl="0" indent="0">
              <a:lnSpc>
                <a:spcPct val="120000"/>
              </a:lnSpc>
              <a:buSzPts val="3600"/>
              <a:buNone/>
            </a:pPr>
            <a:r>
              <a:rPr lang="en-US" dirty="0"/>
              <a:t>Which of these best describes this image?</a:t>
            </a:r>
            <a:br>
              <a:rPr lang="en-US" dirty="0"/>
            </a:br>
            <a:endParaRPr lang="en-US" dirty="0"/>
          </a:p>
          <a:p>
            <a:pPr marL="514350" lvl="0" indent="-514350">
              <a:lnSpc>
                <a:spcPct val="120000"/>
              </a:lnSpc>
              <a:buSzPts val="3600"/>
              <a:buFont typeface="+mj-lt"/>
              <a:buAutoNum type="arabicPeriod"/>
            </a:pPr>
            <a:r>
              <a:rPr lang="en-US" sz="2400" dirty="0"/>
              <a:t>A black square drawn by a Turtle</a:t>
            </a:r>
          </a:p>
          <a:p>
            <a:pPr marL="514350" lvl="0" indent="-514350">
              <a:lnSpc>
                <a:spcPct val="120000"/>
              </a:lnSpc>
              <a:buSzPts val="3600"/>
              <a:buFont typeface="+mj-lt"/>
              <a:buAutoNum type="arabicPeriod"/>
            </a:pPr>
            <a:r>
              <a:rPr lang="en-US" sz="2400" dirty="0"/>
              <a:t>An image with a green cartoon turtle overlapping with a square</a:t>
            </a:r>
          </a:p>
          <a:p>
            <a:pPr marL="514350" lvl="0" indent="-514350">
              <a:lnSpc>
                <a:spcPct val="120000"/>
              </a:lnSpc>
              <a:buSzPts val="3600"/>
              <a:buFont typeface="+mj-lt"/>
              <a:buAutoNum type="arabicPeriod"/>
            </a:pPr>
            <a:r>
              <a:rPr lang="en-US" sz="2400" dirty="0"/>
              <a:t>A screenshot of the Turtle library; the toolbar says “Turtle” and has a minimize, full-screen, and close buttons. The main canvas has a 200 by 200 square, drawn by a Turtle.</a:t>
            </a:r>
          </a:p>
          <a:p>
            <a:pPr marL="514350" lvl="0" indent="-514350">
              <a:lnSpc>
                <a:spcPct val="120000"/>
              </a:lnSpc>
              <a:buSzPts val="3600"/>
              <a:buFont typeface="+mj-lt"/>
              <a:buAutoNum type="arabicPeriod"/>
            </a:pPr>
            <a:r>
              <a:rPr lang="en-US" sz="2400" dirty="0"/>
              <a:t>Instruction: MOVE FORWARD 200.0 Current Pos: (200.000, 0.000) …</a:t>
            </a:r>
          </a:p>
          <a:p>
            <a:pPr marL="0" lvl="0" indent="0">
              <a:lnSpc>
                <a:spcPct val="120000"/>
              </a:lnSpc>
              <a:buSzPts val="3600"/>
              <a:buNone/>
            </a:pPr>
            <a:endParaRPr lang="en-US" dirty="0"/>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Picture 4" descr="A screenshot of the &quot;Turtle&quot; interface students see when doing Creative Project 1. The canvas features a Turtle which has drawn a large black square.">
            <a:extLst>
              <a:ext uri="{FF2B5EF4-FFF2-40B4-BE49-F238E27FC236}">
                <a16:creationId xmlns:a16="http://schemas.microsoft.com/office/drawing/2014/main" id="{A2BDD3A8-2BCA-B601-3D8B-CBC97C590224}"/>
              </a:ext>
            </a:extLst>
          </p:cNvPr>
          <p:cNvPicPr>
            <a:picLocks noChangeAspect="1"/>
          </p:cNvPicPr>
          <p:nvPr/>
        </p:nvPicPr>
        <p:blipFill rotWithShape="1">
          <a:blip r:embed="rId3"/>
          <a:srcRect b="29621"/>
          <a:stretch/>
        </p:blipFill>
        <p:spPr>
          <a:xfrm>
            <a:off x="8153400" y="245424"/>
            <a:ext cx="3748668" cy="2890527"/>
          </a:xfrm>
          <a:prstGeom prst="rect">
            <a:avLst/>
          </a:prstGeom>
        </p:spPr>
      </p:pic>
    </p:spTree>
    <p:extLst>
      <p:ext uri="{BB962C8B-B14F-4D97-AF65-F5344CB8AC3E}">
        <p14:creationId xmlns:p14="http://schemas.microsoft.com/office/powerpoint/2010/main" val="2688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Describing images </a:t>
            </a:r>
            <a:r>
              <a:rPr lang="en-US" u="sng" dirty="0"/>
              <a:t>requires context</a:t>
            </a:r>
            <a:endParaRPr lang="en-US" dirty="0"/>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TextBox 3">
            <a:extLst>
              <a:ext uri="{FF2B5EF4-FFF2-40B4-BE49-F238E27FC236}">
                <a16:creationId xmlns:a16="http://schemas.microsoft.com/office/drawing/2014/main" id="{56D3489B-3812-35B6-9B7C-D680024C1500}"/>
              </a:ext>
            </a:extLst>
          </p:cNvPr>
          <p:cNvSpPr txBox="1"/>
          <p:nvPr/>
        </p:nvSpPr>
        <p:spPr>
          <a:xfrm>
            <a:off x="838200" y="1597924"/>
            <a:ext cx="11168270" cy="4154984"/>
          </a:xfrm>
          <a:prstGeom prst="rect">
            <a:avLst/>
          </a:prstGeom>
          <a:noFill/>
        </p:spPr>
        <p:txBody>
          <a:bodyPr wrap="square" rtlCol="0">
            <a:spAutoFit/>
          </a:bodyPr>
          <a:lstStyle/>
          <a:p>
            <a:pPr lvl="3"/>
            <a:r>
              <a:rPr lang="en-US" sz="2400" dirty="0">
                <a:latin typeface="Calibri" panose="020F0502020204030204" pitchFamily="34" charset="0"/>
                <a:cs typeface="Calibri" panose="020F0502020204030204" pitchFamily="34" charset="0"/>
              </a:rPr>
              <a:t>“A black square drawn by a Turtle”</a:t>
            </a:r>
          </a:p>
          <a:p>
            <a:pPr marL="3429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brief overview for someone who knows Turtle, doesn’t care about the art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“An image with a green cartoon turtle overlapping with a square”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short description focused on the core image – no Java-Turtle context assumed</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 screenshot of the Turtle library; the toolbar says “Turtle” and has a minimize, full-screen, and close buttons. The main canvas has a 200 by 200 square, drawn by a Turtle.”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longer caption, perhaps useful in a user design textbook or case study</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And, many other reasonable alternative texts &amp; captions!</a:t>
            </a:r>
          </a:p>
        </p:txBody>
      </p:sp>
    </p:spTree>
    <p:extLst>
      <p:ext uri="{BB962C8B-B14F-4D97-AF65-F5344CB8AC3E}">
        <p14:creationId xmlns:p14="http://schemas.microsoft.com/office/powerpoint/2010/main" val="400894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Active research – at UW!</a:t>
            </a:r>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TextBox 3">
            <a:extLst>
              <a:ext uri="{FF2B5EF4-FFF2-40B4-BE49-F238E27FC236}">
                <a16:creationId xmlns:a16="http://schemas.microsoft.com/office/drawing/2014/main" id="{56D3489B-3812-35B6-9B7C-D680024C1500}"/>
              </a:ext>
            </a:extLst>
          </p:cNvPr>
          <p:cNvSpPr txBox="1"/>
          <p:nvPr/>
        </p:nvSpPr>
        <p:spPr>
          <a:xfrm>
            <a:off x="838200" y="1597924"/>
            <a:ext cx="6370983" cy="4062651"/>
          </a:xfrm>
          <a:prstGeom prst="rect">
            <a:avLst/>
          </a:prstGeom>
          <a:noFill/>
        </p:spPr>
        <p:txBody>
          <a:bodyPr wrap="square" rtlCol="0">
            <a:spAutoFit/>
          </a:bodyPr>
          <a:lstStyle/>
          <a:p>
            <a:pPr lvl="3"/>
            <a:r>
              <a:rPr lang="en-US" sz="2400" dirty="0">
                <a:latin typeface="Calibri" panose="020F0502020204030204" pitchFamily="34" charset="0"/>
                <a:cs typeface="Calibri" panose="020F0502020204030204" pitchFamily="34" charset="0"/>
              </a:rPr>
              <a:t>Describing visualizations can be even harder!</a:t>
            </a:r>
          </a:p>
          <a:p>
            <a:pPr lvl="3"/>
            <a:endParaRPr lang="en-US" sz="2400" dirty="0">
              <a:latin typeface="Calibri" panose="020F0502020204030204" pitchFamily="34" charset="0"/>
              <a:cs typeface="Calibri" panose="020F0502020204030204" pitchFamily="34" charset="0"/>
            </a:endParaRPr>
          </a:p>
          <a:p>
            <a:pPr lvl="3"/>
            <a:r>
              <a:rPr lang="en-US" sz="2400" dirty="0">
                <a:latin typeface="Calibri" panose="020F0502020204030204" pitchFamily="34" charset="0"/>
                <a:cs typeface="Calibri" panose="020F0502020204030204" pitchFamily="34" charset="0"/>
              </a:rPr>
              <a:t>How would you describe the visualization shown on the right?</a:t>
            </a:r>
          </a:p>
          <a:p>
            <a:pPr marL="3429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could read out the data as a table – 50 rows!!</a:t>
            </a:r>
          </a:p>
          <a:p>
            <a:pPr marL="3429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could summarize key points – loses data!</a:t>
            </a:r>
          </a:p>
          <a:p>
            <a:pPr marL="342900" lvl="3"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from UW CSE + </a:t>
            </a:r>
            <a:r>
              <a:rPr lang="en-US" sz="2400" dirty="0" err="1">
                <a:latin typeface="Calibri" panose="020F0502020204030204" pitchFamily="34" charset="0"/>
                <a:cs typeface="Calibri" panose="020F0502020204030204" pitchFamily="34" charset="0"/>
              </a:rPr>
              <a:t>iSchool</a:t>
            </a:r>
            <a:r>
              <a:rPr lang="en-US" sz="2400" dirty="0">
                <a:latin typeface="Calibri" panose="020F0502020204030204" pitchFamily="34" charset="0"/>
                <a:cs typeface="Calibri" panose="020F0502020204030204" pitchFamily="34" charset="0"/>
              </a:rPr>
              <a:t>: let users decide – and ask questions about data (min, max, average)</a:t>
            </a:r>
          </a:p>
          <a:p>
            <a:pPr lvl="3"/>
            <a:endParaRPr lang="en-US" sz="2400" dirty="0">
              <a:latin typeface="Calibri" panose="020F0502020204030204" pitchFamily="34" charset="0"/>
              <a:cs typeface="Calibri" panose="020F0502020204030204" pitchFamily="34" charset="0"/>
            </a:endParaRPr>
          </a:p>
          <a:p>
            <a:pPr lvl="3"/>
            <a:r>
              <a:rPr lang="en-US" dirty="0">
                <a:latin typeface="Calibri" panose="020F0502020204030204" pitchFamily="34" charset="0"/>
                <a:cs typeface="Calibri" panose="020F0502020204030204" pitchFamily="34" charset="0"/>
              </a:rPr>
              <a:t>Paper: </a:t>
            </a:r>
            <a:r>
              <a:rPr lang="en-US" dirty="0">
                <a:latin typeface="Calibri" panose="020F0502020204030204" pitchFamily="34" charset="0"/>
                <a:cs typeface="Calibri" panose="020F0502020204030204" pitchFamily="34" charset="0"/>
                <a:hlinkClick r:id="rId3"/>
              </a:rPr>
              <a:t>VoxLens: Making Online Data Visualizations Accessible with an Interactive JavaScript Plug-In.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Ather</a:t>
            </a:r>
            <a:r>
              <a:rPr lang="en-US" dirty="0">
                <a:latin typeface="Calibri" panose="020F0502020204030204" pitchFamily="34" charset="0"/>
                <a:cs typeface="Calibri" panose="020F0502020204030204" pitchFamily="34" charset="0"/>
              </a:rPr>
              <a:t> Sharif, Olivia H. Wang, </a:t>
            </a:r>
            <a:r>
              <a:rPr lang="en-US" dirty="0" err="1">
                <a:latin typeface="Calibri" panose="020F0502020204030204" pitchFamily="34" charset="0"/>
                <a:cs typeface="Calibri" panose="020F0502020204030204" pitchFamily="34" charset="0"/>
              </a:rPr>
              <a:t>Alida</a:t>
            </a:r>
            <a:r>
              <a:rPr lang="en-US" dirty="0">
                <a:latin typeface="Calibri" panose="020F0502020204030204" pitchFamily="34" charset="0"/>
                <a:cs typeface="Calibri" panose="020F0502020204030204" pitchFamily="34" charset="0"/>
              </a:rPr>
              <a:t> T. </a:t>
            </a:r>
            <a:r>
              <a:rPr lang="en-US" dirty="0" err="1">
                <a:latin typeface="Calibri" panose="020F0502020204030204" pitchFamily="34" charset="0"/>
                <a:cs typeface="Calibri" panose="020F0502020204030204" pitchFamily="34" charset="0"/>
              </a:rPr>
              <a:t>Muongchan</a:t>
            </a:r>
            <a:r>
              <a:rPr lang="en-US" dirty="0">
                <a:latin typeface="Calibri" panose="020F0502020204030204" pitchFamily="34" charset="0"/>
                <a:cs typeface="Calibri" panose="020F0502020204030204" pitchFamily="34" charset="0"/>
              </a:rPr>
              <a:t>, Katharina Reinecke, and Jacob O. </a:t>
            </a:r>
            <a:r>
              <a:rPr lang="en-US" dirty="0" err="1">
                <a:latin typeface="Calibri" panose="020F0502020204030204" pitchFamily="34" charset="0"/>
                <a:cs typeface="Calibri" panose="020F0502020204030204" pitchFamily="34" charset="0"/>
              </a:rPr>
              <a:t>Wobbrock</a:t>
            </a:r>
            <a:r>
              <a:rPr lang="en-US" dirty="0">
                <a:latin typeface="Calibri" panose="020F0502020204030204" pitchFamily="34" charset="0"/>
                <a:cs typeface="Calibri" panose="020F0502020204030204" pitchFamily="34" charset="0"/>
              </a:rPr>
              <a:t>. CHI ‘22.</a:t>
            </a:r>
          </a:p>
        </p:txBody>
      </p:sp>
      <p:pic>
        <p:nvPicPr>
          <p:cNvPr id="6" name="Picture 5" descr="Screenshot of an interactive geospatial map of the United States, split into states; the title reads &quot;COVID-19 Cases per US State&quot;. ">
            <a:extLst>
              <a:ext uri="{FF2B5EF4-FFF2-40B4-BE49-F238E27FC236}">
                <a16:creationId xmlns:a16="http://schemas.microsoft.com/office/drawing/2014/main" id="{90E52AC5-1BEC-DE59-A803-9C9F9B8E1E9D}"/>
              </a:ext>
            </a:extLst>
          </p:cNvPr>
          <p:cNvPicPr>
            <a:picLocks noChangeAspect="1"/>
          </p:cNvPicPr>
          <p:nvPr/>
        </p:nvPicPr>
        <p:blipFill>
          <a:blip r:embed="rId4"/>
          <a:stretch>
            <a:fillRect/>
          </a:stretch>
        </p:blipFill>
        <p:spPr>
          <a:xfrm>
            <a:off x="7209183" y="1897993"/>
            <a:ext cx="4982817" cy="3062014"/>
          </a:xfrm>
          <a:prstGeom prst="rect">
            <a:avLst/>
          </a:prstGeom>
        </p:spPr>
      </p:pic>
      <p:pic>
        <p:nvPicPr>
          <p:cNvPr id="7" name="Picture 6" descr="Screenshot of an interactive geospatial map of the United States, split into states; the title reads &quot;COVID-19 Cases per US State&quot;. From: https://athersharif.github.io/voxlens/playground/#/d3/map ">
            <a:extLst>
              <a:ext uri="{FF2B5EF4-FFF2-40B4-BE49-F238E27FC236}">
                <a16:creationId xmlns:a16="http://schemas.microsoft.com/office/drawing/2014/main" id="{B77AF022-9C3D-A38E-5B25-FDF572683C8B}"/>
              </a:ext>
            </a:extLst>
          </p:cNvPr>
          <p:cNvPicPr>
            <a:picLocks noChangeAspect="1"/>
          </p:cNvPicPr>
          <p:nvPr/>
        </p:nvPicPr>
        <p:blipFill>
          <a:blip r:embed="rId4"/>
          <a:stretch>
            <a:fillRect/>
          </a:stretch>
        </p:blipFill>
        <p:spPr>
          <a:xfrm>
            <a:off x="7076661" y="1897993"/>
            <a:ext cx="4982817" cy="3062014"/>
          </a:xfrm>
          <a:prstGeom prst="rect">
            <a:avLst/>
          </a:prstGeom>
        </p:spPr>
      </p:pic>
    </p:spTree>
    <p:extLst>
      <p:ext uri="{BB962C8B-B14F-4D97-AF65-F5344CB8AC3E}">
        <p14:creationId xmlns:p14="http://schemas.microsoft.com/office/powerpoint/2010/main" val="232146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CCD005CC-EAA6-42F8-1F11-4A484D09983C}"/>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76729825-6D7C-8DC0-C480-1E51EC834F3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 🍫 🍪 Food for Thought</a:t>
            </a:r>
          </a:p>
        </p:txBody>
      </p:sp>
      <p:sp>
        <p:nvSpPr>
          <p:cNvPr id="68" name="Google Shape;68;p19">
            <a:extLst>
              <a:ext uri="{FF2B5EF4-FFF2-40B4-BE49-F238E27FC236}">
                <a16:creationId xmlns:a16="http://schemas.microsoft.com/office/drawing/2014/main" id="{F771008A-9E41-F750-B487-5A8193C0E2EB}"/>
              </a:ext>
            </a:extLst>
          </p:cNvPr>
          <p:cNvSpPr txBox="1">
            <a:spLocks noGrp="1"/>
          </p:cNvSpPr>
          <p:nvPr>
            <p:ph type="body" idx="1"/>
          </p:nvPr>
        </p:nvSpPr>
        <p:spPr>
          <a:xfrm>
            <a:off x="838200" y="1542992"/>
            <a:ext cx="11036968" cy="4566260"/>
          </a:xfrm>
          <a:prstGeom prst="rect">
            <a:avLst/>
          </a:prstGeom>
          <a:noFill/>
          <a:ln>
            <a:noFill/>
          </a:ln>
        </p:spPr>
        <p:txBody>
          <a:bodyPr spcFirstLastPara="1" wrap="square" lIns="91425" tIns="45700" rIns="91425" bIns="45700" anchor="t" anchorCtr="0">
            <a:normAutofit fontScale="92500" lnSpcReduction="10000"/>
          </a:bodyPr>
          <a:lstStyle/>
          <a:p>
            <a:pPr marL="0" lvl="0" indent="0">
              <a:lnSpc>
                <a:spcPct val="120000"/>
              </a:lnSpc>
              <a:buSzPts val="3600"/>
              <a:buNone/>
            </a:pPr>
            <a:r>
              <a:rPr lang="en-US" dirty="0"/>
              <a:t>Interested in accessibility? UW is an </a:t>
            </a:r>
            <a:r>
              <a:rPr lang="en-US" u="sng" dirty="0"/>
              <a:t>amazing</a:t>
            </a:r>
            <a:r>
              <a:rPr lang="en-US" dirty="0"/>
              <a:t> place to be!</a:t>
            </a:r>
          </a:p>
          <a:p>
            <a:pPr marL="514350" indent="-514350">
              <a:lnSpc>
                <a:spcPct val="120000"/>
              </a:lnSpc>
              <a:buSzPts val="3600"/>
            </a:pPr>
            <a:r>
              <a:rPr lang="en-US" sz="2400" dirty="0"/>
              <a:t>stellar professors in CSE – e.g. </a:t>
            </a:r>
            <a:r>
              <a:rPr lang="en-US" sz="2400" dirty="0">
                <a:hlinkClick r:id="rId3"/>
              </a:rPr>
              <a:t>Jen </a:t>
            </a:r>
            <a:r>
              <a:rPr lang="en-US" sz="2400" dirty="0" err="1">
                <a:hlinkClick r:id="rId3"/>
              </a:rPr>
              <a:t>Mankoff</a:t>
            </a:r>
            <a:r>
              <a:rPr lang="en-US" sz="2400" dirty="0"/>
              <a:t>, who teaches CSE 493E: Accessibility</a:t>
            </a:r>
          </a:p>
          <a:p>
            <a:pPr marL="514350" indent="-514350">
              <a:lnSpc>
                <a:spcPct val="120000"/>
              </a:lnSpc>
              <a:buSzPts val="3600"/>
            </a:pPr>
            <a:r>
              <a:rPr lang="en-US" sz="2400" dirty="0"/>
              <a:t>amazing folks across campus – e.g. </a:t>
            </a:r>
            <a:r>
              <a:rPr lang="en-US" sz="2400" dirty="0">
                <a:hlinkClick r:id="rId4"/>
              </a:rPr>
              <a:t>Jacob Wobbrock</a:t>
            </a:r>
            <a:r>
              <a:rPr lang="en-US" sz="2400" dirty="0"/>
              <a:t> (</a:t>
            </a:r>
            <a:r>
              <a:rPr lang="en-US" sz="2400" dirty="0" err="1"/>
              <a:t>iSchool</a:t>
            </a:r>
            <a:r>
              <a:rPr lang="en-US" sz="2400" dirty="0"/>
              <a:t>) from the paper!</a:t>
            </a:r>
          </a:p>
          <a:p>
            <a:pPr marL="514350" indent="-514350">
              <a:lnSpc>
                <a:spcPct val="120000"/>
              </a:lnSpc>
              <a:buSzPts val="3600"/>
            </a:pPr>
            <a:r>
              <a:rPr lang="en-US" sz="2400" dirty="0"/>
              <a:t>people here do research, build tools, advocate for policy, and create community!</a:t>
            </a:r>
          </a:p>
          <a:p>
            <a:pPr marL="514350" indent="-514350">
              <a:lnSpc>
                <a:spcPct val="120000"/>
              </a:lnSpc>
              <a:buSzPts val="3600"/>
            </a:pPr>
            <a:endParaRPr lang="en-US" sz="2400" dirty="0"/>
          </a:p>
          <a:p>
            <a:pPr marL="0" indent="0">
              <a:lnSpc>
                <a:spcPct val="120000"/>
              </a:lnSpc>
              <a:buSzPts val="3600"/>
              <a:buNone/>
            </a:pPr>
            <a:r>
              <a:rPr lang="en-US" dirty="0"/>
              <a:t>Many students mentioned that AI could be helpful. It’s … complicated.</a:t>
            </a:r>
          </a:p>
          <a:p>
            <a:pPr indent="-457200">
              <a:lnSpc>
                <a:spcPct val="120000"/>
              </a:lnSpc>
              <a:buSzPts val="3600"/>
            </a:pPr>
            <a:r>
              <a:rPr lang="en-US" dirty="0"/>
              <a:t>“</a:t>
            </a:r>
            <a:r>
              <a:rPr lang="en-US" dirty="0">
                <a:hlinkClick r:id="rId5"/>
              </a:rPr>
              <a:t>‘Without these tools, I’d be lost’: how generative AI aids in accessibility</a:t>
            </a:r>
            <a:r>
              <a:rPr lang="en-US" dirty="0"/>
              <a:t>”</a:t>
            </a:r>
          </a:p>
          <a:p>
            <a:pPr indent="-457200">
              <a:lnSpc>
                <a:spcPct val="120000"/>
              </a:lnSpc>
              <a:buSzPts val="3600"/>
            </a:pPr>
            <a:r>
              <a:rPr lang="en-US" dirty="0"/>
              <a:t>“</a:t>
            </a:r>
            <a:r>
              <a:rPr lang="en-US" dirty="0">
                <a:hlinkClick r:id="rId6"/>
              </a:rPr>
              <a:t>No, ‘AI’ Will Not Fix Accessibility</a:t>
            </a:r>
            <a:r>
              <a:rPr lang="en-US" dirty="0"/>
              <a:t>”</a:t>
            </a:r>
          </a:p>
        </p:txBody>
      </p:sp>
      <p:sp>
        <p:nvSpPr>
          <p:cNvPr id="2" name="Footer Placeholder 1">
            <a:extLst>
              <a:ext uri="{FF2B5EF4-FFF2-40B4-BE49-F238E27FC236}">
                <a16:creationId xmlns:a16="http://schemas.microsoft.com/office/drawing/2014/main" id="{D8614971-3C31-CE78-2A8E-E505859CE0E9}"/>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DBED08E-7AD7-6E76-1262-825B3AAE9F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243014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Challenge Question (1/3)</a:t>
            </a:r>
          </a:p>
        </p:txBody>
      </p:sp>
      <p:sp>
        <p:nvSpPr>
          <p:cNvPr id="68" name="Google Shape;68;p19">
            <a:extLst>
              <a:ext uri="{FF2B5EF4-FFF2-40B4-BE49-F238E27FC236}">
                <a16:creationId xmlns:a16="http://schemas.microsoft.com/office/drawing/2014/main" id="{8324CA90-FFB1-BD1E-0B46-D83F97BE9705}"/>
              </a:ext>
            </a:extLst>
          </p:cNvPr>
          <p:cNvSpPr txBox="1">
            <a:spLocks noGrp="1"/>
          </p:cNvSpPr>
          <p:nvPr>
            <p:ph type="body" idx="1"/>
          </p:nvPr>
        </p:nvSpPr>
        <p:spPr>
          <a:xfrm>
            <a:off x="838200" y="1542992"/>
            <a:ext cx="10415954" cy="4285089"/>
          </a:xfrm>
          <a:prstGeom prst="rect">
            <a:avLst/>
          </a:prstGeom>
          <a:noFill/>
          <a:ln>
            <a:noFill/>
          </a:ln>
        </p:spPr>
        <p:txBody>
          <a:bodyPr spcFirstLastPara="1" wrap="square" lIns="91425" tIns="45700" rIns="91425" bIns="45700" anchor="t" anchorCtr="0">
            <a:normAutofit/>
          </a:bodyPr>
          <a:lstStyle/>
          <a:p>
            <a:pPr marL="0" lvl="0" indent="0">
              <a:lnSpc>
                <a:spcPct val="120000"/>
              </a:lnSpc>
              <a:buSzPts val="3600"/>
              <a:buNone/>
            </a:pPr>
            <a:r>
              <a:rPr lang="en-US" dirty="0"/>
              <a:t>We </a:t>
            </a:r>
            <a:r>
              <a:rPr lang="en-US" i="1" dirty="0"/>
              <a:t>could</a:t>
            </a:r>
            <a:r>
              <a:rPr lang="en-US" dirty="0"/>
              <a:t> attempt to improve the Turtle accessibility feature in various ways, such as using Artificial Intelligence.</a:t>
            </a:r>
          </a:p>
          <a:p>
            <a:pPr marL="0" lvl="0" indent="0">
              <a:lnSpc>
                <a:spcPct val="120000"/>
              </a:lnSpc>
              <a:buSzPts val="3600"/>
              <a:buNone/>
            </a:pPr>
            <a:r>
              <a:rPr lang="en-US" dirty="0"/>
              <a:t>However, this will come with </a:t>
            </a:r>
            <a:r>
              <a:rPr lang="en-US" b="1" i="1" dirty="0"/>
              <a:t>tradeoffs</a:t>
            </a:r>
            <a:r>
              <a:rPr lang="en-US" i="1" dirty="0"/>
              <a:t>:</a:t>
            </a:r>
            <a:endParaRPr lang="en-US" dirty="0"/>
          </a:p>
          <a:p>
            <a:pPr indent="-457200">
              <a:lnSpc>
                <a:spcPct val="120000"/>
              </a:lnSpc>
              <a:buSzPts val="3600"/>
            </a:pPr>
            <a:r>
              <a:rPr lang="en-US" dirty="0"/>
              <a:t>might make the Turtle library even slower to run</a:t>
            </a:r>
          </a:p>
          <a:p>
            <a:pPr indent="-457200">
              <a:lnSpc>
                <a:spcPct val="120000"/>
              </a:lnSpc>
              <a:buSzPts val="3600"/>
            </a:pPr>
            <a:r>
              <a:rPr lang="en-US" dirty="0"/>
              <a:t>might require more resources on our computer</a:t>
            </a:r>
          </a:p>
          <a:p>
            <a:pPr indent="-457200">
              <a:lnSpc>
                <a:spcPct val="120000"/>
              </a:lnSpc>
              <a:buSzPts val="3600"/>
            </a:pPr>
            <a:r>
              <a:rPr lang="en-US" dirty="0"/>
              <a:t>might require more software developer hours (expensive)!</a:t>
            </a:r>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83645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Challenge Question (2/3)</a:t>
            </a:r>
          </a:p>
        </p:txBody>
      </p:sp>
      <p:sp>
        <p:nvSpPr>
          <p:cNvPr id="68" name="Google Shape;68;p19">
            <a:extLst>
              <a:ext uri="{FF2B5EF4-FFF2-40B4-BE49-F238E27FC236}">
                <a16:creationId xmlns:a16="http://schemas.microsoft.com/office/drawing/2014/main" id="{8324CA90-FFB1-BD1E-0B46-D83F97BE9705}"/>
              </a:ext>
            </a:extLst>
          </p:cNvPr>
          <p:cNvSpPr txBox="1">
            <a:spLocks noGrp="1"/>
          </p:cNvSpPr>
          <p:nvPr>
            <p:ph type="body" idx="1"/>
          </p:nvPr>
        </p:nvSpPr>
        <p:spPr>
          <a:xfrm>
            <a:off x="838200" y="1542992"/>
            <a:ext cx="10415954" cy="4285089"/>
          </a:xfrm>
          <a:prstGeom prst="rect">
            <a:avLst/>
          </a:prstGeom>
          <a:noFill/>
          <a:ln>
            <a:noFill/>
          </a:ln>
        </p:spPr>
        <p:txBody>
          <a:bodyPr spcFirstLastPara="1" wrap="square" lIns="91425" tIns="45700" rIns="91425" bIns="45700" anchor="t" anchorCtr="0">
            <a:normAutofit lnSpcReduction="10000"/>
          </a:bodyPr>
          <a:lstStyle/>
          <a:p>
            <a:pPr marL="0" lvl="0" indent="0">
              <a:lnSpc>
                <a:spcPct val="120000"/>
              </a:lnSpc>
              <a:buSzPts val="3600"/>
              <a:buNone/>
            </a:pPr>
            <a:r>
              <a:rPr lang="en-US" b="1" dirty="0"/>
              <a:t>“Design Decisions”</a:t>
            </a:r>
            <a:r>
              <a:rPr lang="en-US" dirty="0"/>
              <a:t> are decisions that programmers make when writing their code. These decisions often take tradeoffs such as runtime, resource use (such as memory), and developer time into consideration.</a:t>
            </a:r>
          </a:p>
          <a:p>
            <a:pPr marL="0" lvl="0" indent="0">
              <a:lnSpc>
                <a:spcPct val="120000"/>
              </a:lnSpc>
              <a:buSzPts val="3600"/>
              <a:buNone/>
            </a:pPr>
            <a:r>
              <a:rPr lang="en-US" dirty="0"/>
              <a:t>Design decisions also determine what features and functionality are added to a program. For example, including the </a:t>
            </a:r>
            <a:r>
              <a:rPr lang="en-US" i="1" dirty="0"/>
              <a:t>option</a:t>
            </a:r>
            <a:r>
              <a:rPr lang="en-US" dirty="0"/>
              <a:t> for accessible printing was a design decision made by someone working on the Turtle library.</a:t>
            </a:r>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12675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B733-93F1-0DDD-F2D0-5956862AA06C}"/>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46BE013D-75ED-0A0C-4D07-70070A9058FD}"/>
              </a:ext>
            </a:extLst>
          </p:cNvPr>
          <p:cNvSpPr>
            <a:spLocks noGrp="1"/>
          </p:cNvSpPr>
          <p:nvPr>
            <p:ph type="body" idx="1"/>
          </p:nvPr>
        </p:nvSpPr>
        <p:spPr>
          <a:xfrm>
            <a:off x="838200" y="1825625"/>
            <a:ext cx="10877550" cy="4285089"/>
          </a:xfrm>
        </p:spPr>
        <p:txBody>
          <a:bodyPr/>
          <a:lstStyle/>
          <a:p>
            <a:r>
              <a:rPr lang="en-US" dirty="0"/>
              <a:t>P1 Deadline </a:t>
            </a:r>
            <a:r>
              <a:rPr lang="en-US" b="1" dirty="0"/>
              <a:t>extended</a:t>
            </a:r>
            <a:r>
              <a:rPr lang="en-US" dirty="0"/>
              <a:t> to next Tuesday, 7/23 at 11:59 pm</a:t>
            </a:r>
          </a:p>
          <a:p>
            <a:r>
              <a:rPr lang="en-US" dirty="0"/>
              <a:t>Resubmission Cycle 2 (R2) due tomorrow (7/20) at 11:59 pm</a:t>
            </a:r>
          </a:p>
          <a:p>
            <a:pPr lvl="1"/>
            <a:r>
              <a:rPr lang="en-US" dirty="0"/>
              <a:t>Eligible: </a:t>
            </a:r>
            <a:r>
              <a:rPr lang="en-US" b="1" dirty="0"/>
              <a:t>C0</a:t>
            </a:r>
            <a:r>
              <a:rPr lang="en-US" dirty="0"/>
              <a:t>, P0, C1</a:t>
            </a:r>
          </a:p>
          <a:p>
            <a:pPr lvl="1"/>
            <a:r>
              <a:rPr lang="en-US" dirty="0"/>
              <a:t>R3 opens tomorrow, due next </a:t>
            </a:r>
            <a:r>
              <a:rPr lang="en-US" b="1" dirty="0"/>
              <a:t>Thursday</a:t>
            </a:r>
            <a:r>
              <a:rPr lang="en-US" dirty="0"/>
              <a:t> (7/25); eligible: </a:t>
            </a:r>
            <a:r>
              <a:rPr lang="en-US" b="1" dirty="0"/>
              <a:t>P0</a:t>
            </a:r>
            <a:r>
              <a:rPr lang="en-US" dirty="0"/>
              <a:t>, C1, P1</a:t>
            </a:r>
          </a:p>
          <a:p>
            <a:r>
              <a:rPr lang="en-US" dirty="0"/>
              <a:t>Programming Assignment 2 releases next Wednesday (7/24), due the following Tuesday after (7/30) at 11:59 pm</a:t>
            </a:r>
          </a:p>
          <a:p>
            <a:r>
              <a:rPr lang="en-US" dirty="0"/>
              <a:t>Quiz 1 next week in section(7/25); topics include up to </a:t>
            </a:r>
            <a:r>
              <a:rPr lang="en-US" b="1" dirty="0"/>
              <a:t>conditionals</a:t>
            </a:r>
          </a:p>
          <a:p>
            <a:pPr lvl="1"/>
            <a:r>
              <a:rPr lang="en-US" dirty="0"/>
              <a:t>more practice materials &amp; resources coming soon!</a:t>
            </a:r>
          </a:p>
          <a:p>
            <a:pPr lvl="1"/>
            <a:r>
              <a:rPr lang="en-US" dirty="0"/>
              <a:t>Quiz 0 feedback to be released later tonight</a:t>
            </a:r>
          </a:p>
        </p:txBody>
      </p:sp>
      <p:sp>
        <p:nvSpPr>
          <p:cNvPr id="5" name="Footer Placeholder 4">
            <a:extLst>
              <a:ext uri="{FF2B5EF4-FFF2-40B4-BE49-F238E27FC236}">
                <a16:creationId xmlns:a16="http://schemas.microsoft.com/office/drawing/2014/main" id="{5765A1D1-BC2D-716E-97E3-763617A385DD}"/>
              </a:ext>
            </a:extLst>
          </p:cNvPr>
          <p:cNvSpPr>
            <a:spLocks noGrp="1"/>
          </p:cNvSpPr>
          <p:nvPr>
            <p:ph type="ftr" idx="11"/>
          </p:nvPr>
        </p:nvSpPr>
        <p:spPr/>
        <p:txBody>
          <a:bodyPr/>
          <a:lstStyle/>
          <a:p>
            <a:r>
              <a:rPr lang="en-US" dirty="0"/>
              <a:t>F</a:t>
            </a:r>
          </a:p>
        </p:txBody>
      </p:sp>
      <p:sp>
        <p:nvSpPr>
          <p:cNvPr id="6" name="Slide Number Placeholder 5">
            <a:extLst>
              <a:ext uri="{FF2B5EF4-FFF2-40B4-BE49-F238E27FC236}">
                <a16:creationId xmlns:a16="http://schemas.microsoft.com/office/drawing/2014/main" id="{E8C38FCF-98E8-9E96-2423-B7ACAF0CC2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77639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3C584CF2-96C7-57CF-9733-C56BDDCEE190}"/>
            </a:ext>
          </a:extLst>
        </p:cNvPr>
        <p:cNvGrpSpPr/>
        <p:nvPr/>
      </p:nvGrpSpPr>
      <p:grpSpPr>
        <a:xfrm>
          <a:off x="0" y="0"/>
          <a:ext cx="0" cy="0"/>
          <a:chOff x="0" y="0"/>
          <a:chExt cx="0" cy="0"/>
        </a:xfrm>
      </p:grpSpPr>
      <p:sp>
        <p:nvSpPr>
          <p:cNvPr id="67" name="Google Shape;67;p19">
            <a:extLst>
              <a:ext uri="{FF2B5EF4-FFF2-40B4-BE49-F238E27FC236}">
                <a16:creationId xmlns:a16="http://schemas.microsoft.com/office/drawing/2014/main" id="{E7700C99-8086-401A-A1E9-F5C56302673F}"/>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Challenge Question (3/3)</a:t>
            </a:r>
          </a:p>
        </p:txBody>
      </p:sp>
      <p:sp>
        <p:nvSpPr>
          <p:cNvPr id="68" name="Google Shape;68;p19">
            <a:extLst>
              <a:ext uri="{FF2B5EF4-FFF2-40B4-BE49-F238E27FC236}">
                <a16:creationId xmlns:a16="http://schemas.microsoft.com/office/drawing/2014/main" id="{8324CA90-FFB1-BD1E-0B46-D83F97BE9705}"/>
              </a:ext>
            </a:extLst>
          </p:cNvPr>
          <p:cNvSpPr txBox="1">
            <a:spLocks noGrp="1"/>
          </p:cNvSpPr>
          <p:nvPr>
            <p:ph type="body" idx="1"/>
          </p:nvPr>
        </p:nvSpPr>
        <p:spPr>
          <a:xfrm>
            <a:off x="838200" y="1542992"/>
            <a:ext cx="8193833" cy="4285089"/>
          </a:xfrm>
          <a:prstGeom prst="rect">
            <a:avLst/>
          </a:prstGeom>
          <a:noFill/>
          <a:ln>
            <a:noFill/>
          </a:ln>
        </p:spPr>
        <p:txBody>
          <a:bodyPr spcFirstLastPara="1" wrap="square" lIns="91425" tIns="45700" rIns="91425" bIns="45700" anchor="t" anchorCtr="0">
            <a:normAutofit/>
          </a:bodyPr>
          <a:lstStyle/>
          <a:p>
            <a:pPr marL="0" lvl="0" indent="0">
              <a:lnSpc>
                <a:spcPct val="120000"/>
              </a:lnSpc>
              <a:buSzPts val="3600"/>
              <a:buNone/>
            </a:pPr>
            <a:r>
              <a:rPr lang="en-US" dirty="0"/>
              <a:t>Programmers often consider the speed, memory use, and implementation efficiency when writing code.</a:t>
            </a:r>
            <a:endParaRPr lang="en-US" b="1" dirty="0"/>
          </a:p>
          <a:p>
            <a:pPr marL="0" lvl="0" indent="0">
              <a:lnSpc>
                <a:spcPct val="120000"/>
              </a:lnSpc>
              <a:buSzPts val="3600"/>
              <a:buNone/>
            </a:pPr>
            <a:r>
              <a:rPr lang="en-US" b="1" dirty="0"/>
              <a:t>What are other factors that programmers should consider when making design decisions?</a:t>
            </a:r>
          </a:p>
          <a:p>
            <a:pPr marL="0" lvl="0" indent="0">
              <a:lnSpc>
                <a:spcPct val="120000"/>
              </a:lnSpc>
              <a:buSzPts val="3600"/>
              <a:buNone/>
            </a:pPr>
            <a:r>
              <a:rPr lang="en-US" sz="2400" dirty="0"/>
              <a:t>(Hint: what would happen if programmers </a:t>
            </a:r>
            <a:r>
              <a:rPr lang="en-US" sz="2400" i="1" dirty="0"/>
              <a:t>only</a:t>
            </a:r>
            <a:r>
              <a:rPr lang="en-US" sz="2400" dirty="0"/>
              <a:t> prioritized writing fast and memory efficient programs? What features might be excluded from their programs?)</a:t>
            </a:r>
          </a:p>
        </p:txBody>
      </p:sp>
      <p:sp>
        <p:nvSpPr>
          <p:cNvPr id="2" name="Footer Placeholder 1">
            <a:extLst>
              <a:ext uri="{FF2B5EF4-FFF2-40B4-BE49-F238E27FC236}">
                <a16:creationId xmlns:a16="http://schemas.microsoft.com/office/drawing/2014/main" id="{FA41CA96-65B4-3EB3-F126-1A613695D696}"/>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B55AEA5E-B691-3C87-7313-0977302A22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5" name="Picture 4">
            <a:extLst>
              <a:ext uri="{FF2B5EF4-FFF2-40B4-BE49-F238E27FC236}">
                <a16:creationId xmlns:a16="http://schemas.microsoft.com/office/drawing/2014/main" id="{5E1E5070-C9D2-E8AC-2EBF-F4AD0B0CECCE}"/>
              </a:ext>
            </a:extLst>
          </p:cNvPr>
          <p:cNvPicPr>
            <a:picLocks noChangeAspect="1"/>
          </p:cNvPicPr>
          <p:nvPr/>
        </p:nvPicPr>
        <p:blipFill>
          <a:blip r:embed="rId3"/>
          <a:stretch>
            <a:fillRect/>
          </a:stretch>
        </p:blipFill>
        <p:spPr>
          <a:xfrm>
            <a:off x="9256359" y="205659"/>
            <a:ext cx="2453559" cy="2670688"/>
          </a:xfrm>
          <a:prstGeom prst="rect">
            <a:avLst/>
          </a:prstGeom>
        </p:spPr>
      </p:pic>
    </p:spTree>
    <p:extLst>
      <p:ext uri="{BB962C8B-B14F-4D97-AF65-F5344CB8AC3E}">
        <p14:creationId xmlns:p14="http://schemas.microsoft.com/office/powerpoint/2010/main" val="181969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1028"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488A2252-0BE3-4E00-9530-FE742A339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72" y="572975"/>
            <a:ext cx="7258028" cy="5603053"/>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b="1" dirty="0">
                <a:solidFill>
                  <a:srgbClr val="008080"/>
                </a:solidFill>
              </a:rPr>
              <a:t>(PCM) </a:t>
            </a:r>
            <a:r>
              <a:rPr lang="en-US" b="1" dirty="0">
                <a:solidFill>
                  <a:schemeClr val="tx1"/>
                </a:solidFill>
              </a:rPr>
              <a:t>While Loops</a:t>
            </a:r>
            <a:endParaRPr dirty="0"/>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dirty="0"/>
              <a:t>Lesson 9 - Summer 2024</a:t>
            </a:r>
            <a:endParaRPr dirty="0"/>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5" name="Text Placeholder 4">
            <a:extLst>
              <a:ext uri="{FF2B5EF4-FFF2-40B4-BE49-F238E27FC236}">
                <a16:creationId xmlns:a16="http://schemas.microsoft.com/office/drawing/2014/main" id="{9CFEA84A-BB60-4B1B-A40D-378BD71826B7}"/>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1026" name="Picture 2" descr="diagram depicting the structure and syntax of a while loop">
            <a:extLst>
              <a:ext uri="{FF2B5EF4-FFF2-40B4-BE49-F238E27FC236}">
                <a16:creationId xmlns:a16="http://schemas.microsoft.com/office/drawing/2014/main" id="{39D6AF21-7051-410B-9ED6-6520F750D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2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96BE-698A-D341-EE6F-8B5889CA92E4}"/>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3566B75C-767A-1D90-62FA-94EA13A22A89}"/>
              </a:ext>
            </a:extLst>
          </p:cNvPr>
          <p:cNvSpPr>
            <a:spLocks noGrp="1"/>
          </p:cNvSpPr>
          <p:nvPr>
            <p:ph type="body" idx="1"/>
          </p:nvPr>
        </p:nvSpPr>
        <p:spPr>
          <a:xfrm>
            <a:off x="838200" y="1825625"/>
            <a:ext cx="10515600" cy="4285089"/>
          </a:xfrm>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a:t>
            </a:r>
          </a:p>
          <a:p>
            <a:pPr marL="114300" indent="0">
              <a:buNone/>
            </a:pPr>
            <a:endParaRPr lang="en-US" dirty="0"/>
          </a:p>
          <a:p>
            <a:pPr marL="114300" indent="0">
              <a:buNone/>
            </a:pPr>
            <a:r>
              <a:rPr lang="en-US" dirty="0"/>
              <a:t> There’s not always a “correct” answer, but some advice:</a:t>
            </a:r>
          </a:p>
          <a:p>
            <a:r>
              <a:rPr lang="en-US" dirty="0"/>
              <a:t>thinking of definite versus indefinite conditions</a:t>
            </a:r>
          </a:p>
          <a:p>
            <a:r>
              <a:rPr lang="en-US" dirty="0"/>
              <a:t>phrasing the problem out loud!</a:t>
            </a:r>
          </a:p>
          <a:p>
            <a:pPr lvl="1"/>
            <a:r>
              <a:rPr lang="en-US" dirty="0"/>
              <a:t>“I will do __ X times” or “for each __ I will __” : sounds like a for!</a:t>
            </a:r>
          </a:p>
          <a:p>
            <a:pPr lvl="1"/>
            <a:r>
              <a:rPr lang="en-US" dirty="0"/>
              <a:t>“I will do __ until __” or “while __ is true, do” : sounds like a while!</a:t>
            </a:r>
          </a:p>
        </p:txBody>
      </p:sp>
      <p:sp>
        <p:nvSpPr>
          <p:cNvPr id="5" name="Footer Placeholder 4">
            <a:extLst>
              <a:ext uri="{FF2B5EF4-FFF2-40B4-BE49-F238E27FC236}">
                <a16:creationId xmlns:a16="http://schemas.microsoft.com/office/drawing/2014/main" id="{F492FD67-9130-E04F-3F57-F3552ADD04E4}"/>
              </a:ext>
            </a:extLst>
          </p:cNvPr>
          <p:cNvSpPr>
            <a:spLocks noGrp="1"/>
          </p:cNvSpPr>
          <p:nvPr>
            <p:ph type="ftr" idx="11"/>
          </p:nvPr>
        </p:nvSpPr>
        <p:spPr/>
        <p:txBody>
          <a:bodyPr/>
          <a:lstStyle/>
          <a:p>
            <a:r>
              <a:rPr lang="en-US" dirty="0"/>
              <a:t>Lesson 9 - Summer 2024</a:t>
            </a:r>
          </a:p>
        </p:txBody>
      </p:sp>
      <p:sp>
        <p:nvSpPr>
          <p:cNvPr id="6" name="Slide Number Placeholder 5">
            <a:extLst>
              <a:ext uri="{FF2B5EF4-FFF2-40B4-BE49-F238E27FC236}">
                <a16:creationId xmlns:a16="http://schemas.microsoft.com/office/drawing/2014/main" id="{7F5B5264-A376-EBEA-DA26-317EAB86D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72957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96BE-698A-D341-EE6F-8B5889CA92E4}"/>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are </a:t>
            </a:r>
            <a:r>
              <a:rPr lang="en-US" dirty="0">
                <a:latin typeface="Consolas" panose="020B0609020204030204" pitchFamily="49" charset="0"/>
                <a:cs typeface="Consolas" panose="020B0609020204030204" pitchFamily="49" charset="0"/>
              </a:rPr>
              <a:t>while</a:t>
            </a:r>
            <a:r>
              <a:rPr lang="en-US" dirty="0"/>
              <a:t> loops!!! (1/2)</a:t>
            </a:r>
          </a:p>
        </p:txBody>
      </p:sp>
      <p:sp>
        <p:nvSpPr>
          <p:cNvPr id="5" name="Footer Placeholder 4">
            <a:extLst>
              <a:ext uri="{FF2B5EF4-FFF2-40B4-BE49-F238E27FC236}">
                <a16:creationId xmlns:a16="http://schemas.microsoft.com/office/drawing/2014/main" id="{F492FD67-9130-E04F-3F57-F3552ADD04E4}"/>
              </a:ext>
            </a:extLst>
          </p:cNvPr>
          <p:cNvSpPr>
            <a:spLocks noGrp="1"/>
          </p:cNvSpPr>
          <p:nvPr>
            <p:ph type="ftr" idx="11"/>
          </p:nvPr>
        </p:nvSpPr>
        <p:spPr/>
        <p:txBody>
          <a:bodyPr/>
          <a:lstStyle/>
          <a:p>
            <a:r>
              <a:rPr lang="en-US" dirty="0"/>
              <a:t>Lesson 9 - Summer 2024</a:t>
            </a:r>
          </a:p>
        </p:txBody>
      </p:sp>
      <p:sp>
        <p:nvSpPr>
          <p:cNvPr id="6" name="Slide Number Placeholder 5">
            <a:extLst>
              <a:ext uri="{FF2B5EF4-FFF2-40B4-BE49-F238E27FC236}">
                <a16:creationId xmlns:a16="http://schemas.microsoft.com/office/drawing/2014/main" id="{7F5B5264-A376-EBEA-DA26-317EAB86D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7" name="TextBox 6">
            <a:extLst>
              <a:ext uri="{FF2B5EF4-FFF2-40B4-BE49-F238E27FC236}">
                <a16:creationId xmlns:a16="http://schemas.microsoft.com/office/drawing/2014/main" id="{C5AAB079-230E-876D-DF2B-43100E736BF3}"/>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DFE4C0A1-A299-5A1E-6D29-9E80D48309D6}"/>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11" name="Straight Arrow Connector 10">
            <a:extLst>
              <a:ext uri="{FF2B5EF4-FFF2-40B4-BE49-F238E27FC236}">
                <a16:creationId xmlns:a16="http://schemas.microsoft.com/office/drawing/2014/main" id="{2CBB2367-642E-39D3-57A6-95292B3C47DA}"/>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99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96BE-698A-D341-EE6F-8B5889CA92E4}"/>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are </a:t>
            </a:r>
            <a:r>
              <a:rPr lang="en-US" dirty="0">
                <a:latin typeface="Consolas" panose="020B0609020204030204" pitchFamily="49" charset="0"/>
                <a:cs typeface="Consolas" panose="020B0609020204030204" pitchFamily="49" charset="0"/>
              </a:rPr>
              <a:t>while</a:t>
            </a:r>
            <a:r>
              <a:rPr lang="en-US" dirty="0"/>
              <a:t> loops!!! (2/2)</a:t>
            </a:r>
          </a:p>
        </p:txBody>
      </p:sp>
      <p:sp>
        <p:nvSpPr>
          <p:cNvPr id="5" name="Footer Placeholder 4">
            <a:extLst>
              <a:ext uri="{FF2B5EF4-FFF2-40B4-BE49-F238E27FC236}">
                <a16:creationId xmlns:a16="http://schemas.microsoft.com/office/drawing/2014/main" id="{F492FD67-9130-E04F-3F57-F3552ADD04E4}"/>
              </a:ext>
            </a:extLst>
          </p:cNvPr>
          <p:cNvSpPr>
            <a:spLocks noGrp="1"/>
          </p:cNvSpPr>
          <p:nvPr>
            <p:ph type="ftr" idx="11"/>
          </p:nvPr>
        </p:nvSpPr>
        <p:spPr/>
        <p:txBody>
          <a:bodyPr/>
          <a:lstStyle/>
          <a:p>
            <a:r>
              <a:rPr lang="en-US" dirty="0"/>
              <a:t>Lesson 9 - Summer 2024</a:t>
            </a:r>
          </a:p>
        </p:txBody>
      </p:sp>
      <p:sp>
        <p:nvSpPr>
          <p:cNvPr id="6" name="Slide Number Placeholder 5">
            <a:extLst>
              <a:ext uri="{FF2B5EF4-FFF2-40B4-BE49-F238E27FC236}">
                <a16:creationId xmlns:a16="http://schemas.microsoft.com/office/drawing/2014/main" id="{7F5B5264-A376-EBEA-DA26-317EAB86D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7" name="TextBox 6">
            <a:extLst>
              <a:ext uri="{FF2B5EF4-FFF2-40B4-BE49-F238E27FC236}">
                <a16:creationId xmlns:a16="http://schemas.microsoft.com/office/drawing/2014/main" id="{C5AAB079-230E-876D-DF2B-43100E736BF3}"/>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DFE4C0A1-A299-5A1E-6D29-9E80D48309D6}"/>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4" name="Straight Arrow Connector 3">
            <a:extLst>
              <a:ext uri="{FF2B5EF4-FFF2-40B4-BE49-F238E27FC236}">
                <a16:creationId xmlns:a16="http://schemas.microsoft.com/office/drawing/2014/main" id="{2831C443-749F-DE75-F34A-5317D5813EB1}"/>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BE935F-A479-B473-23A8-60474FBCBBAC}"/>
              </a:ext>
            </a:extLst>
          </p:cNvPr>
          <p:cNvSpPr txBox="1"/>
          <p:nvPr/>
        </p:nvSpPr>
        <p:spPr>
          <a:xfrm>
            <a:off x="838200" y="4719081"/>
            <a:ext cx="2533600" cy="116955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4890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31F482-D31B-4252-BB77-0DBEB59484ED}"/>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1088FEA1-6E87-46C8-B0F4-A3639D10F1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7</a:t>
            </a:fld>
            <a:endParaRPr lang="en-US" dirty="0">
              <a:solidFill>
                <a:schemeClr val="bg1"/>
              </a:solidFill>
            </a:endParaRPr>
          </a:p>
        </p:txBody>
      </p:sp>
      <p:sp>
        <p:nvSpPr>
          <p:cNvPr id="6" name="TextBox 5">
            <a:extLst>
              <a:ext uri="{FF2B5EF4-FFF2-40B4-BE49-F238E27FC236}">
                <a16:creationId xmlns:a16="http://schemas.microsoft.com/office/drawing/2014/main" id="{21EB6C64-B220-4A1F-ADBF-29ACD7C578EC}"/>
              </a:ext>
            </a:extLst>
          </p:cNvPr>
          <p:cNvSpPr txBox="1"/>
          <p:nvPr/>
        </p:nvSpPr>
        <p:spPr>
          <a:xfrm>
            <a:off x="282972" y="1639632"/>
            <a:ext cx="8428617"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What will be the output of this program?</a:t>
            </a:r>
          </a:p>
        </p:txBody>
      </p:sp>
      <p:sp>
        <p:nvSpPr>
          <p:cNvPr id="7" name="TextBox 6">
            <a:extLst>
              <a:ext uri="{FF2B5EF4-FFF2-40B4-BE49-F238E27FC236}">
                <a16:creationId xmlns:a16="http://schemas.microsoft.com/office/drawing/2014/main" id="{4F230673-B35E-4D2C-AA55-ED64851BD8A7}"/>
              </a:ext>
            </a:extLst>
          </p:cNvPr>
          <p:cNvSpPr txBox="1"/>
          <p:nvPr/>
        </p:nvSpPr>
        <p:spPr>
          <a:xfrm>
            <a:off x="6979299" y="2320608"/>
            <a:ext cx="5212702" cy="3524042"/>
          </a:xfrm>
          <a:prstGeom prst="rect">
            <a:avLst/>
          </a:prstGeom>
          <a:noFill/>
        </p:spPr>
        <p:txBody>
          <a:bodyPr wrap="square" rtlCol="0">
            <a:spAutoFit/>
          </a:bodyPr>
          <a:lstStyle/>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num is less than 5!</a:t>
            </a:r>
            <a:br>
              <a:rPr lang="en-US" sz="2600" dirty="0">
                <a:latin typeface="Calibri" panose="020F0502020204030204" pitchFamily="34" charset="0"/>
                <a:ea typeface="Calibri" panose="020F0502020204030204" pitchFamily="34" charset="0"/>
                <a:cs typeface="Calibri" panose="020F0502020204030204" pitchFamily="34" charset="0"/>
              </a:rPr>
            </a:br>
            <a:r>
              <a:rPr lang="en-US" sz="2600" dirty="0">
                <a:latin typeface="Calibri" panose="020F0502020204030204" pitchFamily="34" charset="0"/>
                <a:ea typeface="Calibri" panose="020F0502020204030204" pitchFamily="34" charset="0"/>
                <a:cs typeface="Calibri" panose="020F0502020204030204" pitchFamily="34" charset="0"/>
              </a:rPr>
              <a:t>num is less than 5!</a:t>
            </a:r>
            <a:br>
              <a:rPr lang="en-US" sz="2600" dirty="0">
                <a:latin typeface="Calibri" panose="020F0502020204030204" pitchFamily="34" charset="0"/>
                <a:ea typeface="Calibri" panose="020F0502020204030204" pitchFamily="34" charset="0"/>
                <a:cs typeface="Calibri" panose="020F0502020204030204" pitchFamily="34" charset="0"/>
              </a:rPr>
            </a:br>
            <a:r>
              <a:rPr lang="en-US" sz="2600" dirty="0">
                <a:latin typeface="Calibri" panose="020F0502020204030204" pitchFamily="34" charset="0"/>
                <a:ea typeface="Calibri" panose="020F0502020204030204" pitchFamily="34" charset="0"/>
                <a:cs typeface="Calibri" panose="020F0502020204030204" pitchFamily="34" charset="0"/>
              </a:rPr>
              <a:t>num is less than 5!</a:t>
            </a:r>
            <a:br>
              <a:rPr lang="en-US" sz="2600" dirty="0">
                <a:latin typeface="Calibri" panose="020F0502020204030204" pitchFamily="34" charset="0"/>
                <a:ea typeface="Calibri" panose="020F0502020204030204" pitchFamily="34" charset="0"/>
                <a:cs typeface="Calibri" panose="020F0502020204030204" pitchFamily="34" charset="0"/>
              </a:rPr>
            </a:br>
            <a:r>
              <a:rPr lang="en-US" sz="2600" dirty="0">
                <a:latin typeface="Calibri" panose="020F0502020204030204" pitchFamily="34" charset="0"/>
                <a:ea typeface="Calibri" panose="020F0502020204030204" pitchFamily="34" charset="0"/>
                <a:cs typeface="Calibri" panose="020F0502020204030204" pitchFamily="34" charset="0"/>
              </a:rPr>
              <a:t>num is less than 5!</a:t>
            </a:r>
            <a:br>
              <a:rPr lang="en-US" sz="2600" dirty="0">
                <a:latin typeface="Calibri" panose="020F0502020204030204" pitchFamily="34" charset="0"/>
                <a:ea typeface="Calibri" panose="020F0502020204030204" pitchFamily="34" charset="0"/>
                <a:cs typeface="Calibri" panose="020F0502020204030204" pitchFamily="34" charset="0"/>
              </a:rPr>
            </a:br>
            <a:r>
              <a:rPr lang="en-US" sz="2600" dirty="0">
                <a:latin typeface="Calibri" panose="020F0502020204030204" pitchFamily="34" charset="0"/>
                <a:ea typeface="Calibri" panose="020F0502020204030204" pitchFamily="34" charset="0"/>
                <a:cs typeface="Calibri" panose="020F0502020204030204" pitchFamily="34" charset="0"/>
              </a:rPr>
              <a:t>num is less than 5!</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 (no output)</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 Compiler Error</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 Infinite Loop</a:t>
            </a:r>
          </a:p>
        </p:txBody>
      </p:sp>
      <p:pic>
        <p:nvPicPr>
          <p:cNvPr id="4" name="Picture 3">
            <a:extLst>
              <a:ext uri="{FF2B5EF4-FFF2-40B4-BE49-F238E27FC236}">
                <a16:creationId xmlns:a16="http://schemas.microsoft.com/office/drawing/2014/main" id="{D3817B75-6BF1-D16F-BDBC-8D6DCC6F0473}"/>
              </a:ext>
            </a:extLst>
          </p:cNvPr>
          <p:cNvPicPr>
            <a:picLocks noChangeAspect="1"/>
          </p:cNvPicPr>
          <p:nvPr/>
        </p:nvPicPr>
        <p:blipFill>
          <a:blip r:embed="rId2"/>
          <a:stretch>
            <a:fillRect/>
          </a:stretch>
        </p:blipFill>
        <p:spPr>
          <a:xfrm>
            <a:off x="10202238" y="212083"/>
            <a:ext cx="1697089" cy="1689159"/>
          </a:xfrm>
          <a:prstGeom prst="rect">
            <a:avLst/>
          </a:prstGeom>
        </p:spPr>
      </p:pic>
      <p:sp>
        <p:nvSpPr>
          <p:cNvPr id="9" name="TextBox 8">
            <a:extLst>
              <a:ext uri="{FF2B5EF4-FFF2-40B4-BE49-F238E27FC236}">
                <a16:creationId xmlns:a16="http://schemas.microsoft.com/office/drawing/2014/main" id="{CEE3A8BD-34E7-02FC-F44E-4613F40CB541}"/>
              </a:ext>
            </a:extLst>
          </p:cNvPr>
          <p:cNvSpPr txBox="1"/>
          <p:nvPr/>
        </p:nvSpPr>
        <p:spPr>
          <a:xfrm>
            <a:off x="282972" y="2566829"/>
            <a:ext cx="7224733" cy="1631216"/>
          </a:xfrm>
          <a:prstGeom prst="rect">
            <a:avLst/>
          </a:prstGeom>
          <a:noFill/>
        </p:spPr>
        <p:txBody>
          <a:bodyPr wrap="square">
            <a:spAutoFit/>
          </a:bodyPr>
          <a:lstStyle/>
          <a:p>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num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br>
              <a:rPr lang="en-US" sz="2000" b="0" dirty="0">
                <a:solidFill>
                  <a:srgbClr val="24292E"/>
                </a:solidFill>
                <a:effectLst/>
                <a:highlight>
                  <a:srgbClr val="FFFFFF"/>
                </a:highlight>
                <a:latin typeface="Consolas" panose="020B0609020204030204" pitchFamily="49" charset="0"/>
                <a:cs typeface="Consolas" panose="020B0609020204030204" pitchFamily="49" charset="0"/>
              </a:rPr>
            </a:br>
            <a:endParaRPr lang="en-US" sz="20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(num &lt; 5) {</a:t>
            </a:r>
          </a:p>
          <a:p>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err="1">
                <a:solidFill>
                  <a:srgbClr val="24292E"/>
                </a:solidFill>
                <a:effectLst/>
                <a:highlight>
                  <a:srgbClr val="FFFFFF"/>
                </a:highlight>
                <a:latin typeface="Consolas" panose="020B0609020204030204" pitchFamily="49" charset="0"/>
                <a:cs typeface="Consolas" panose="020B0609020204030204" pitchFamily="49" charset="0"/>
              </a:rPr>
              <a:t>System.out.</a:t>
            </a:r>
            <a:r>
              <a:rPr lang="en-US" sz="2000" b="0" dirty="0" err="1">
                <a:solidFill>
                  <a:srgbClr val="6F42C1"/>
                </a:solidFill>
                <a:effectLst/>
                <a:highlight>
                  <a:srgbClr val="FFFFFF"/>
                </a:highlight>
                <a:latin typeface="Consolas" panose="020B0609020204030204" pitchFamily="49" charset="0"/>
                <a:cs typeface="Consolas" panose="020B0609020204030204" pitchFamily="49" charset="0"/>
              </a:rPr>
              <a:t>println</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r>
              <a:rPr lang="en-US" sz="2000" b="0" dirty="0">
                <a:solidFill>
                  <a:srgbClr val="032F62"/>
                </a:solidFill>
                <a:effectLst/>
                <a:highlight>
                  <a:srgbClr val="FFFFFF"/>
                </a:highlight>
                <a:latin typeface="Consolas" panose="020B0609020204030204" pitchFamily="49" charset="0"/>
                <a:cs typeface="Consolas" panose="020B0609020204030204" pitchFamily="49" charset="0"/>
              </a:rPr>
              <a:t>"num is less than 5!"</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pic>
        <p:nvPicPr>
          <p:cNvPr id="8" name="Picture 7">
            <a:extLst>
              <a:ext uri="{FF2B5EF4-FFF2-40B4-BE49-F238E27FC236}">
                <a16:creationId xmlns:a16="http://schemas.microsoft.com/office/drawing/2014/main" id="{532D6C5E-2DAA-4C6E-A022-A4175368C152}"/>
              </a:ext>
            </a:extLst>
          </p:cNvPr>
          <p:cNvPicPr>
            <a:picLocks noChangeAspect="1"/>
          </p:cNvPicPr>
          <p:nvPr/>
        </p:nvPicPr>
        <p:blipFill>
          <a:blip r:embed="rId3"/>
          <a:stretch>
            <a:fillRect/>
          </a:stretch>
        </p:blipFill>
        <p:spPr>
          <a:xfrm>
            <a:off x="10206117" y="212083"/>
            <a:ext cx="1702911" cy="1683604"/>
          </a:xfrm>
          <a:prstGeom prst="rect">
            <a:avLst/>
          </a:prstGeom>
        </p:spPr>
      </p:pic>
      <p:pic>
        <p:nvPicPr>
          <p:cNvPr id="11" name="Picture 10">
            <a:extLst>
              <a:ext uri="{FF2B5EF4-FFF2-40B4-BE49-F238E27FC236}">
                <a16:creationId xmlns:a16="http://schemas.microsoft.com/office/drawing/2014/main" id="{0C285EC4-3A9C-8B9C-4B01-C111669543D9}"/>
              </a:ext>
            </a:extLst>
          </p:cNvPr>
          <p:cNvPicPr>
            <a:picLocks noChangeAspect="1"/>
          </p:cNvPicPr>
          <p:nvPr/>
        </p:nvPicPr>
        <p:blipFill>
          <a:blip r:embed="rId4"/>
          <a:stretch>
            <a:fillRect/>
          </a:stretch>
        </p:blipFill>
        <p:spPr>
          <a:xfrm>
            <a:off x="11616612" y="1986438"/>
            <a:ext cx="379848" cy="510584"/>
          </a:xfrm>
          <a:prstGeom prst="rect">
            <a:avLst/>
          </a:prstGeom>
        </p:spPr>
      </p:pic>
    </p:spTree>
    <p:extLst>
      <p:ext uri="{BB962C8B-B14F-4D97-AF65-F5344CB8AC3E}">
        <p14:creationId xmlns:p14="http://schemas.microsoft.com/office/powerpoint/2010/main" val="247981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31F482-D31B-4252-BB77-0DBEB59484ED}"/>
              </a:ext>
            </a:extLst>
          </p:cNvPr>
          <p:cNvSpPr>
            <a:spLocks noGrp="1"/>
          </p:cNvSpPr>
          <p:nvPr>
            <p:ph type="ftr" idx="11"/>
          </p:nvPr>
        </p:nvSpPr>
        <p:spPr/>
        <p:txBody>
          <a:bodyPr/>
          <a:lstStyle/>
          <a:p>
            <a:r>
              <a:rPr lang="en-US" dirty="0"/>
              <a:t>Lesson 9 - Summer 2024</a:t>
            </a:r>
          </a:p>
        </p:txBody>
      </p:sp>
      <p:sp>
        <p:nvSpPr>
          <p:cNvPr id="3" name="Slide Number Placeholder 2">
            <a:extLst>
              <a:ext uri="{FF2B5EF4-FFF2-40B4-BE49-F238E27FC236}">
                <a16:creationId xmlns:a16="http://schemas.microsoft.com/office/drawing/2014/main" id="{1088FEA1-6E87-46C8-B0F4-A3639D10F1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8</a:t>
            </a:fld>
            <a:endParaRPr lang="en-US" dirty="0">
              <a:solidFill>
                <a:schemeClr val="bg1"/>
              </a:solidFill>
            </a:endParaRPr>
          </a:p>
        </p:txBody>
      </p:sp>
      <p:sp>
        <p:nvSpPr>
          <p:cNvPr id="6" name="TextBox 5">
            <a:extLst>
              <a:ext uri="{FF2B5EF4-FFF2-40B4-BE49-F238E27FC236}">
                <a16:creationId xmlns:a16="http://schemas.microsoft.com/office/drawing/2014/main" id="{21EB6C64-B220-4A1F-ADBF-29ACD7C578EC}"/>
              </a:ext>
            </a:extLst>
          </p:cNvPr>
          <p:cNvSpPr txBox="1"/>
          <p:nvPr/>
        </p:nvSpPr>
        <p:spPr>
          <a:xfrm>
            <a:off x="282972" y="1639632"/>
            <a:ext cx="8428617" cy="523220"/>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How would you describe what the variable </a:t>
            </a:r>
            <a:r>
              <a:rPr lang="en-US" sz="2800" dirty="0">
                <a:latin typeface="Consolas" panose="020B0609020204030204" pitchFamily="49" charset="0"/>
                <a:ea typeface="Calibri" panose="020F0502020204030204" pitchFamily="34" charset="0"/>
                <a:cs typeface="Consolas" panose="020B0609020204030204" pitchFamily="49" charset="0"/>
              </a:rPr>
              <a:t>x</a:t>
            </a:r>
            <a:r>
              <a:rPr lang="en-US" sz="2800" dirty="0">
                <a:latin typeface="Calibri" panose="020F0502020204030204" pitchFamily="34" charset="0"/>
                <a:ea typeface="Calibri" panose="020F0502020204030204" pitchFamily="34" charset="0"/>
                <a:cs typeface="Calibri" panose="020F0502020204030204" pitchFamily="34" charset="0"/>
              </a:rPr>
              <a:t> calculates?</a:t>
            </a:r>
          </a:p>
        </p:txBody>
      </p:sp>
      <p:sp>
        <p:nvSpPr>
          <p:cNvPr id="7" name="TextBox 6">
            <a:extLst>
              <a:ext uri="{FF2B5EF4-FFF2-40B4-BE49-F238E27FC236}">
                <a16:creationId xmlns:a16="http://schemas.microsoft.com/office/drawing/2014/main" id="{4F230673-B35E-4D2C-AA55-ED64851BD8A7}"/>
              </a:ext>
            </a:extLst>
          </p:cNvPr>
          <p:cNvSpPr txBox="1"/>
          <p:nvPr/>
        </p:nvSpPr>
        <p:spPr>
          <a:xfrm>
            <a:off x="7990795" y="2320608"/>
            <a:ext cx="4201205" cy="3354765"/>
          </a:xfrm>
          <a:prstGeom prst="rect">
            <a:avLst/>
          </a:prstGeom>
          <a:noFill/>
        </p:spPr>
        <p:txBody>
          <a:bodyPr wrap="square" rtlCol="0">
            <a:spAutoFit/>
          </a:bodyPr>
          <a:lstStyle/>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The sum of all values rolled</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Error</a:t>
            </a:r>
          </a:p>
          <a:p>
            <a:pPr marL="342900" indent="-342900">
              <a:spcAft>
                <a:spcPts val="600"/>
              </a:spcAft>
              <a:buClr>
                <a:srgbClr val="008080"/>
              </a:buClr>
              <a:buSzPct val="110000"/>
              <a:buFont typeface="+mj-lt"/>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-1</a:t>
            </a:r>
          </a:p>
        </p:txBody>
      </p:sp>
      <p:pic>
        <p:nvPicPr>
          <p:cNvPr id="4" name="Picture 3">
            <a:extLst>
              <a:ext uri="{FF2B5EF4-FFF2-40B4-BE49-F238E27FC236}">
                <a16:creationId xmlns:a16="http://schemas.microsoft.com/office/drawing/2014/main" id="{D3817B75-6BF1-D16F-BDBC-8D6DCC6F0473}"/>
              </a:ext>
            </a:extLst>
          </p:cNvPr>
          <p:cNvPicPr>
            <a:picLocks noChangeAspect="1"/>
          </p:cNvPicPr>
          <p:nvPr/>
        </p:nvPicPr>
        <p:blipFill>
          <a:blip r:embed="rId2"/>
          <a:stretch>
            <a:fillRect/>
          </a:stretch>
        </p:blipFill>
        <p:spPr>
          <a:xfrm>
            <a:off x="10202238" y="212083"/>
            <a:ext cx="1697089" cy="1689159"/>
          </a:xfrm>
          <a:prstGeom prst="rect">
            <a:avLst/>
          </a:prstGeom>
        </p:spPr>
      </p:pic>
      <p:sp>
        <p:nvSpPr>
          <p:cNvPr id="9" name="TextBox 8">
            <a:extLst>
              <a:ext uri="{FF2B5EF4-FFF2-40B4-BE49-F238E27FC236}">
                <a16:creationId xmlns:a16="http://schemas.microsoft.com/office/drawing/2014/main" id="{CEE3A8BD-34E7-02FC-F44E-4613F40CB541}"/>
              </a:ext>
            </a:extLst>
          </p:cNvPr>
          <p:cNvSpPr txBox="1"/>
          <p:nvPr/>
        </p:nvSpPr>
        <p:spPr>
          <a:xfrm>
            <a:off x="282972" y="2566829"/>
            <a:ext cx="7224733" cy="2862322"/>
          </a:xfrm>
          <a:prstGeom prst="rect">
            <a:avLst/>
          </a:prstGeom>
          <a:noFill/>
        </p:spPr>
        <p:txBody>
          <a:bodyPr wrap="square">
            <a:spAutoFit/>
          </a:bodyPr>
          <a:lstStyle/>
          <a:p>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roll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005CC5"/>
                </a:solidFill>
                <a:effectLst/>
                <a:highlight>
                  <a:srgbClr val="FFFFFF"/>
                </a:highlight>
                <a:latin typeface="Consolas" panose="020B0609020204030204" pitchFamily="49" charset="0"/>
                <a:cs typeface="Consolas" panose="020B0609020204030204" pitchFamily="49" charset="0"/>
              </a:rPr>
              <a:t>1</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a:solidFill>
                  <a:srgbClr val="6A737D"/>
                </a:solidFill>
                <a:effectLst/>
                <a:highlight>
                  <a:srgbClr val="FFFFFF"/>
                </a:highlight>
                <a:latin typeface="Consolas" panose="020B0609020204030204" pitchFamily="49" charset="0"/>
                <a:cs typeface="Consolas" panose="020B0609020204030204" pitchFamily="49" charset="0"/>
              </a:rPr>
              <a:t>// "priming" the loop</a:t>
            </a:r>
            <a:endParaRPr lang="en-US" sz="20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x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005CC5"/>
                </a:solidFill>
                <a:effectLst/>
                <a:highlight>
                  <a:srgbClr val="FFFFFF"/>
                </a:highlight>
                <a:latin typeface="Consolas" panose="020B0609020204030204" pitchFamily="49" charset="0"/>
                <a:cs typeface="Consolas" panose="020B0609020204030204" pitchFamily="49" charset="0"/>
              </a:rPr>
              <a:t>1</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(roll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lucky) {</a:t>
            </a:r>
          </a:p>
          <a:p>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roll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err="1">
                <a:solidFill>
                  <a:srgbClr val="24292E"/>
                </a:solidFill>
                <a:effectLst/>
                <a:highlight>
                  <a:srgbClr val="FFFFFF"/>
                </a:highlight>
                <a:latin typeface="Consolas" panose="020B0609020204030204" pitchFamily="49" charset="0"/>
                <a:cs typeface="Consolas" panose="020B0609020204030204" pitchFamily="49" charset="0"/>
              </a:rPr>
              <a:t>randy.</a:t>
            </a:r>
            <a:r>
              <a:rPr lang="en-US" sz="2000" b="0" dirty="0" err="1">
                <a:solidFill>
                  <a:srgbClr val="6F42C1"/>
                </a:solidFill>
                <a:effectLst/>
                <a:highlight>
                  <a:srgbClr val="FFFFFF"/>
                </a:highlight>
                <a:latin typeface="Consolas" panose="020B0609020204030204" pitchFamily="49" charset="0"/>
                <a:cs typeface="Consolas" panose="020B0609020204030204" pitchFamily="49" charset="0"/>
              </a:rPr>
              <a:t>nextInt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(sides)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a:solidFill>
                  <a:srgbClr val="005CC5"/>
                </a:solidFill>
                <a:effectLst/>
                <a:highlight>
                  <a:srgbClr val="FFFFFF"/>
                </a:highlight>
                <a:latin typeface="Consolas" panose="020B0609020204030204" pitchFamily="49" charset="0"/>
                <a:cs typeface="Consolas" panose="020B0609020204030204" pitchFamily="49" charset="0"/>
              </a:rPr>
              <a:t>1</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  if</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(x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roll) {</a:t>
            </a:r>
          </a:p>
          <a:p>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x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roll;</a:t>
            </a:r>
          </a:p>
          <a:p>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000" b="0" dirty="0" err="1">
                <a:solidFill>
                  <a:srgbClr val="24292E"/>
                </a:solidFill>
                <a:effectLst/>
                <a:highlight>
                  <a:srgbClr val="FFFFFF"/>
                </a:highlight>
                <a:latin typeface="Consolas" panose="020B0609020204030204" pitchFamily="49" charset="0"/>
                <a:cs typeface="Consolas" panose="020B0609020204030204" pitchFamily="49" charset="0"/>
              </a:rPr>
              <a:t>System.out.</a:t>
            </a:r>
            <a:r>
              <a:rPr lang="en-US" sz="2000" b="0" dirty="0" err="1">
                <a:solidFill>
                  <a:srgbClr val="6F42C1"/>
                </a:solidFill>
                <a:effectLst/>
                <a:highlight>
                  <a:srgbClr val="FFFFFF"/>
                </a:highlight>
                <a:latin typeface="Consolas" panose="020B0609020204030204" pitchFamily="49" charset="0"/>
                <a:cs typeface="Consolas" panose="020B0609020204030204" pitchFamily="49" charset="0"/>
              </a:rPr>
              <a:t>println</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(roll </a:t>
            </a:r>
            <a:r>
              <a:rPr lang="en-US" sz="20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000" b="0" dirty="0">
                <a:solidFill>
                  <a:srgbClr val="032F62"/>
                </a:solidFill>
                <a:effectLst/>
                <a:highlight>
                  <a:srgbClr val="FFFFFF"/>
                </a:highlight>
                <a:latin typeface="Consolas" panose="020B0609020204030204" pitchFamily="49" charset="0"/>
                <a:cs typeface="Consolas" panose="020B0609020204030204" pitchFamily="49" charset="0"/>
              </a:rPr>
              <a:t>": my lucky number!"</a:t>
            </a:r>
            <a:r>
              <a:rPr lang="en-US" sz="20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pic>
        <p:nvPicPr>
          <p:cNvPr id="5" name="Picture 4">
            <a:extLst>
              <a:ext uri="{FF2B5EF4-FFF2-40B4-BE49-F238E27FC236}">
                <a16:creationId xmlns:a16="http://schemas.microsoft.com/office/drawing/2014/main" id="{65B5778F-70DB-1D2D-6BDC-B7DED2CA03FE}"/>
              </a:ext>
            </a:extLst>
          </p:cNvPr>
          <p:cNvPicPr>
            <a:picLocks noChangeAspect="1"/>
          </p:cNvPicPr>
          <p:nvPr/>
        </p:nvPicPr>
        <p:blipFill>
          <a:blip r:embed="rId3"/>
          <a:stretch>
            <a:fillRect/>
          </a:stretch>
        </p:blipFill>
        <p:spPr>
          <a:xfrm>
            <a:off x="10206117" y="212083"/>
            <a:ext cx="1702911" cy="1683604"/>
          </a:xfrm>
          <a:prstGeom prst="rect">
            <a:avLst/>
          </a:prstGeom>
        </p:spPr>
      </p:pic>
      <p:pic>
        <p:nvPicPr>
          <p:cNvPr id="8" name="Picture 7">
            <a:extLst>
              <a:ext uri="{FF2B5EF4-FFF2-40B4-BE49-F238E27FC236}">
                <a16:creationId xmlns:a16="http://schemas.microsoft.com/office/drawing/2014/main" id="{57A3E4C5-BA19-0B8C-526D-BC1E38CD5EB2}"/>
              </a:ext>
            </a:extLst>
          </p:cNvPr>
          <p:cNvPicPr>
            <a:picLocks noChangeAspect="1"/>
          </p:cNvPicPr>
          <p:nvPr/>
        </p:nvPicPr>
        <p:blipFill>
          <a:blip r:embed="rId4"/>
          <a:stretch>
            <a:fillRect/>
          </a:stretch>
        </p:blipFill>
        <p:spPr>
          <a:xfrm>
            <a:off x="11616612" y="1986438"/>
            <a:ext cx="379848" cy="510584"/>
          </a:xfrm>
          <a:prstGeom prst="rect">
            <a:avLst/>
          </a:prstGeom>
        </p:spPr>
      </p:pic>
    </p:spTree>
    <p:extLst>
      <p:ext uri="{BB962C8B-B14F-4D97-AF65-F5344CB8AC3E}">
        <p14:creationId xmlns:p14="http://schemas.microsoft.com/office/powerpoint/2010/main" val="66105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B733-93F1-0DDD-F2D0-5956862AA06C}"/>
              </a:ext>
            </a:extLst>
          </p:cNvPr>
          <p:cNvSpPr>
            <a:spLocks noGrp="1"/>
          </p:cNvSpPr>
          <p:nvPr>
            <p:ph type="title"/>
          </p:nvPr>
        </p:nvSpPr>
        <p:spPr/>
        <p:txBody>
          <a:bodyPr/>
          <a:lstStyle/>
          <a:p>
            <a:r>
              <a:rPr lang="en-US" dirty="0"/>
              <a:t>Culminating Final Reflection</a:t>
            </a:r>
          </a:p>
        </p:txBody>
      </p:sp>
      <p:sp>
        <p:nvSpPr>
          <p:cNvPr id="3" name="Text Placeholder 2">
            <a:extLst>
              <a:ext uri="{FF2B5EF4-FFF2-40B4-BE49-F238E27FC236}">
                <a16:creationId xmlns:a16="http://schemas.microsoft.com/office/drawing/2014/main" id="{46BE013D-75ED-0A0C-4D07-70070A9058FD}"/>
              </a:ext>
            </a:extLst>
          </p:cNvPr>
          <p:cNvSpPr>
            <a:spLocks noGrp="1"/>
          </p:cNvSpPr>
          <p:nvPr>
            <p:ph type="body" idx="1"/>
          </p:nvPr>
        </p:nvSpPr>
        <p:spPr>
          <a:xfrm>
            <a:off x="838200" y="1825625"/>
            <a:ext cx="10877550" cy="4285089"/>
          </a:xfrm>
        </p:spPr>
        <p:txBody>
          <a:bodyPr>
            <a:normAutofit/>
          </a:bodyPr>
          <a:lstStyle/>
          <a:p>
            <a:r>
              <a:rPr lang="en-US" dirty="0"/>
              <a:t>Short (1-2 page) paper on a computing topic of your choice</a:t>
            </a:r>
          </a:p>
          <a:p>
            <a:pPr lvl="1"/>
            <a:r>
              <a:rPr lang="en-US" dirty="0"/>
              <a:t>Create and discuss your own reflection question</a:t>
            </a:r>
          </a:p>
          <a:p>
            <a:pPr lvl="1"/>
            <a:r>
              <a:rPr lang="en-US" dirty="0"/>
              <a:t>Must address at least </a:t>
            </a:r>
            <a:r>
              <a:rPr lang="en-US" b="1" dirty="0"/>
              <a:t>two</a:t>
            </a:r>
            <a:r>
              <a:rPr lang="en-US" dirty="0"/>
              <a:t> of the course’s reflection learning objectives</a:t>
            </a:r>
          </a:p>
          <a:p>
            <a:pPr lvl="1"/>
            <a:r>
              <a:rPr lang="en-US" dirty="0"/>
              <a:t>Full rubric will be released ahead of time</a:t>
            </a:r>
          </a:p>
          <a:p>
            <a:r>
              <a:rPr lang="en-US" dirty="0"/>
              <a:t>Full spec will be released early next week, due </a:t>
            </a:r>
            <a:r>
              <a:rPr lang="en-US" b="1" dirty="0"/>
              <a:t>on the last Friday of the quarter </a:t>
            </a:r>
            <a:r>
              <a:rPr lang="en-US" dirty="0"/>
              <a:t>(8/16) to </a:t>
            </a:r>
            <a:r>
              <a:rPr lang="en-US" dirty="0" err="1"/>
              <a:t>Gradescope</a:t>
            </a:r>
            <a:r>
              <a:rPr lang="en-US" dirty="0"/>
              <a:t> by 11:59 pm</a:t>
            </a:r>
          </a:p>
          <a:p>
            <a:pPr lvl="1"/>
            <a:r>
              <a:rPr lang="en-US" b="1" dirty="0"/>
              <a:t>absolutely no late days allowed</a:t>
            </a:r>
          </a:p>
          <a:p>
            <a:pPr lvl="1"/>
            <a:r>
              <a:rPr lang="en-US" dirty="0"/>
              <a:t>if submitted by 8/5, we will give you feedback by 8/12 and let you to resub</a:t>
            </a:r>
          </a:p>
          <a:p>
            <a:r>
              <a:rPr lang="en-US" dirty="0"/>
              <a:t>Counted as a </a:t>
            </a:r>
            <a:r>
              <a:rPr lang="en-US" b="1" dirty="0"/>
              <a:t>single</a:t>
            </a:r>
            <a:r>
              <a:rPr lang="en-US" dirty="0"/>
              <a:t> “Exam Grade,” eligible for the lowest drop</a:t>
            </a:r>
          </a:p>
          <a:p>
            <a:endParaRPr lang="en-US" dirty="0"/>
          </a:p>
        </p:txBody>
      </p:sp>
      <p:sp>
        <p:nvSpPr>
          <p:cNvPr id="5" name="Footer Placeholder 4">
            <a:extLst>
              <a:ext uri="{FF2B5EF4-FFF2-40B4-BE49-F238E27FC236}">
                <a16:creationId xmlns:a16="http://schemas.microsoft.com/office/drawing/2014/main" id="{5765A1D1-BC2D-716E-97E3-763617A385DD}"/>
              </a:ext>
            </a:extLst>
          </p:cNvPr>
          <p:cNvSpPr>
            <a:spLocks noGrp="1"/>
          </p:cNvSpPr>
          <p:nvPr>
            <p:ph type="ftr" idx="11"/>
          </p:nvPr>
        </p:nvSpPr>
        <p:spPr/>
        <p:txBody>
          <a:bodyPr/>
          <a:lstStyle/>
          <a:p>
            <a:endParaRPr lang="en-US" dirty="0"/>
          </a:p>
        </p:txBody>
      </p:sp>
      <p:sp>
        <p:nvSpPr>
          <p:cNvPr id="6" name="Slide Number Placeholder 5">
            <a:extLst>
              <a:ext uri="{FF2B5EF4-FFF2-40B4-BE49-F238E27FC236}">
                <a16:creationId xmlns:a16="http://schemas.microsoft.com/office/drawing/2014/main" id="{E8C38FCF-98E8-9E96-2423-B7ACAF0CC2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200243132"/>
      </p:ext>
    </p:extLst>
  </p:cSld>
  <p:clrMapOvr>
    <a:masterClrMapping/>
  </p:clrMapOvr>
</p:sld>
</file>

<file path=ppt/theme/theme1.xml><?xml version="1.0" encoding="utf-8"?>
<a:theme xmlns:a="http://schemas.openxmlformats.org/drawingml/2006/main" name="Office Theme">
  <a:themeElements>
    <a:clrScheme name="Allen School">
      <a:dk1>
        <a:srgbClr val="000000"/>
      </a:dk1>
      <a:lt1>
        <a:srgbClr val="FFFFFF"/>
      </a:lt1>
      <a:dk2>
        <a:srgbClr val="373545"/>
      </a:dk2>
      <a:lt2>
        <a:srgbClr val="DCD8DC"/>
      </a:lt2>
      <a:accent1>
        <a:srgbClr val="330065"/>
      </a:accent1>
      <a:accent2>
        <a:srgbClr val="917B4C"/>
      </a:accent2>
      <a:accent3>
        <a:srgbClr val="E8D3A2"/>
      </a:accent3>
      <a:accent4>
        <a:srgbClr val="330065"/>
      </a:accent4>
      <a:accent5>
        <a:srgbClr val="917B4C"/>
      </a:accent5>
      <a:accent6>
        <a:srgbClr val="E8D3A2"/>
      </a:accent6>
      <a:hlink>
        <a:srgbClr val="33006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33774</TotalTime>
  <Words>1645</Words>
  <Application>Microsoft Office PowerPoint</Application>
  <PresentationFormat>Widescreen</PresentationFormat>
  <Paragraphs>196</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Quattrocento Sans</vt:lpstr>
      <vt:lpstr>Consolas</vt:lpstr>
      <vt:lpstr>Calibri</vt:lpstr>
      <vt:lpstr>Arial</vt:lpstr>
      <vt:lpstr>Office Theme</vt:lpstr>
      <vt:lpstr>PowerPoint Presentation</vt:lpstr>
      <vt:lpstr>Announcements</vt:lpstr>
      <vt:lpstr>(PCM) While Loops</vt:lpstr>
      <vt:lpstr>for loops vs. while loops ⚔️ </vt:lpstr>
      <vt:lpstr>for loops are while loops!!! (1/2)</vt:lpstr>
      <vt:lpstr>for loops are while loops!!! (2/2)</vt:lpstr>
      <vt:lpstr>PowerPoint Presentation</vt:lpstr>
      <vt:lpstr>PowerPoint Presentation</vt:lpstr>
      <vt:lpstr>Culminating Final Reflection</vt:lpstr>
      <vt:lpstr>Reflection Recap</vt:lpstr>
      <vt:lpstr>Reflection Learning Objectives</vt:lpstr>
      <vt:lpstr>We loved your C1 reflections!</vt:lpstr>
      <vt:lpstr>… with great points on “accessiblePrinting”</vt:lpstr>
      <vt:lpstr>Describing images…</vt:lpstr>
      <vt:lpstr>Describing images requires context</vt:lpstr>
      <vt:lpstr>Active research – at UW!</vt:lpstr>
      <vt:lpstr>🍰 🍫 🍪 Food for Thought</vt:lpstr>
      <vt:lpstr>Challenge Question (1/3)</vt:lpstr>
      <vt:lpstr>Challenge Question (2/3)</vt:lpstr>
      <vt:lpstr>Challenge Question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121</dc:title>
  <dc:creator>Brett Wortzman</dc:creator>
  <cp:lastModifiedBy>simonswu</cp:lastModifiedBy>
  <cp:revision>138</cp:revision>
  <dcterms:created xsi:type="dcterms:W3CDTF">2020-09-29T18:40:50Z</dcterms:created>
  <dcterms:modified xsi:type="dcterms:W3CDTF">2024-07-19T18:04:24Z</dcterms:modified>
</cp:coreProperties>
</file>