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2" r:id="rId2"/>
    <p:sldId id="266" r:id="rId3"/>
    <p:sldId id="303" r:id="rId4"/>
    <p:sldId id="261" r:id="rId5"/>
    <p:sldId id="286" r:id="rId6"/>
    <p:sldId id="287" r:id="rId7"/>
    <p:sldId id="288" r:id="rId8"/>
    <p:sldId id="296" r:id="rId9"/>
    <p:sldId id="305" r:id="rId10"/>
    <p:sldId id="294" r:id="rId11"/>
    <p:sldId id="279" r:id="rId12"/>
    <p:sldId id="295" r:id="rId13"/>
    <p:sldId id="304" r:id="rId14"/>
  </p:sldIdLst>
  <p:sldSz cx="12192000" cy="6858000"/>
  <p:notesSz cx="6858000" cy="9144000"/>
  <p:embeddedFontLst>
    <p:embeddedFont>
      <p:font typeface="Consolas" panose="020B0609020204030204" pitchFamily="49" charset="0"/>
      <p:regular r:id="rId17"/>
      <p:bold r:id="rId18"/>
      <p:italic r:id="rId19"/>
      <p:boldItalic r:id="rId20"/>
    </p:embeddedFont>
    <p:embeddedFont>
      <p:font typeface="Quattrocento Sans" panose="020B0502050000020003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008080"/>
    <a:srgbClr val="993366"/>
    <a:srgbClr val="339966"/>
    <a:srgbClr val="990033"/>
    <a:srgbClr val="CCECFF"/>
    <a:srgbClr val="FFFF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2" autoAdjust="0"/>
    <p:restoredTop sz="90072" autoAdjust="0"/>
  </p:normalViewPr>
  <p:slideViewPr>
    <p:cSldViewPr snapToGrid="0">
      <p:cViewPr varScale="1">
        <p:scale>
          <a:sx n="74" d="100"/>
          <a:sy n="74" d="100"/>
        </p:scale>
        <p:origin x="97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213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2724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5428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6914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60BAEE6B-C59C-755A-D1EE-C708C0088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>
            <a:extLst>
              <a:ext uri="{FF2B5EF4-FFF2-40B4-BE49-F238E27FC236}">
                <a16:creationId xmlns:a16="http://schemas.microsoft.com/office/drawing/2014/main" id="{401DE1B5-DF58-705F-4360-9457A11EFB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>
            <a:extLst>
              <a:ext uri="{FF2B5EF4-FFF2-40B4-BE49-F238E27FC236}">
                <a16:creationId xmlns:a16="http://schemas.microsoft.com/office/drawing/2014/main" id="{54D56987-D12B-F0CC-48B0-CD8E17F516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09542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6B376-5562-C7F9-5A6E-4D025BBF4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CA65F6-71E3-77C8-93AF-8CCBC9473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18A3FE-F1F6-886D-FC39-24D6EFE1FB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CACBB-7D06-E97A-57B2-80A2B6F233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7151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4701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A39BC-AB26-EF53-A162-8640C9517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27EC30-6737-9E32-AF3B-B417544C06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30A639-45DF-66FA-7806-80257265B2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232D4-2791-F117-0C50-2ED0460E95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692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8 - Summer 2024</a:t>
            </a:r>
            <a:endParaRPr dirty="0"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8 - Summer 2024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8 - Summer 2024</a:t>
            </a:r>
            <a:endParaRPr dirty="0"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8 - Summer 2024</a:t>
            </a:r>
            <a:endParaRPr dirty="0"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8 - Summer 2024</a:t>
            </a:r>
            <a:endParaRPr dirty="0"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8 - Summer 2024</a:t>
            </a:r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Google Shape;50;p1">
            <a:extLst>
              <a:ext uri="{FF2B5EF4-FFF2-40B4-BE49-F238E27FC236}">
                <a16:creationId xmlns:a16="http://schemas.microsoft.com/office/drawing/2014/main" id="{8A05029D-1BFF-1209-4BC3-6C1A0902E3CF}"/>
              </a:ext>
            </a:extLst>
          </p:cNvPr>
          <p:cNvSpPr txBox="1"/>
          <p:nvPr userDrawn="1"/>
        </p:nvSpPr>
        <p:spPr>
          <a:xfrm>
            <a:off x="10057519" y="1965324"/>
            <a:ext cx="1979440" cy="319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000" b="1" i="0" u="none" strike="noStrike" cap="none" dirty="0" err="1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sli.do</a:t>
            </a:r>
            <a:r>
              <a:rPr lang="en-US" sz="2000" b="1" i="0" u="none" strike="noStrike" cap="none" dirty="0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 #cse121-9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QR code with sli.do code #cse121-9">
            <a:extLst>
              <a:ext uri="{FF2B5EF4-FFF2-40B4-BE49-F238E27FC236}">
                <a16:creationId xmlns:a16="http://schemas.microsoft.com/office/drawing/2014/main" id="{ADB078F9-05C6-0918-FB7F-962A1BC6FC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0152" y="223837"/>
            <a:ext cx="1654175" cy="165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7 - Summer 2024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2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Lesson 8 - Summer 2024</a:t>
            </a:r>
            <a:endParaRPr dirty="0"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27877025-E849-E347-5AB6-44B30EE3BD87}"/>
              </a:ext>
            </a:extLst>
          </p:cNvPr>
          <p:cNvSpPr txBox="1">
            <a:spLocks/>
          </p:cNvSpPr>
          <p:nvPr/>
        </p:nvSpPr>
        <p:spPr>
          <a:xfrm>
            <a:off x="890546" y="420381"/>
            <a:ext cx="10410908" cy="168764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700" rIns="0" bIns="0" rtlCol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CSE 121 Lesson 8: </a:t>
            </a:r>
            <a:br>
              <a:rPr lang="en-US" dirty="0"/>
            </a:br>
            <a:r>
              <a:rPr lang="en-US" sz="4800" dirty="0"/>
              <a:t>Conditionals</a:t>
            </a:r>
            <a:endParaRPr lang="en-US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Google Shape;49;p1">
            <a:extLst>
              <a:ext uri="{FF2B5EF4-FFF2-40B4-BE49-F238E27FC236}">
                <a16:creationId xmlns:a16="http://schemas.microsoft.com/office/drawing/2014/main" id="{64C89FC5-D3D0-CAC9-828E-2B44BF8C9A28}"/>
              </a:ext>
            </a:extLst>
          </p:cNvPr>
          <p:cNvSpPr txBox="1"/>
          <p:nvPr/>
        </p:nvSpPr>
        <p:spPr>
          <a:xfrm>
            <a:off x="3309996" y="2307891"/>
            <a:ext cx="5369815" cy="93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775" rIns="0" bIns="0" anchor="t" anchorCtr="0">
            <a:spAutoFit/>
          </a:bodyPr>
          <a:lstStyle/>
          <a:p>
            <a:pPr marL="22732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Simon Wu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9870" marR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Summer 2024</a:t>
            </a:r>
            <a:endParaRPr sz="2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" name="Google Shape;50;p1">
            <a:extLst>
              <a:ext uri="{FF2B5EF4-FFF2-40B4-BE49-F238E27FC236}">
                <a16:creationId xmlns:a16="http://schemas.microsoft.com/office/drawing/2014/main" id="{A9DF10CC-F1EB-46E2-5751-F58C654D14B1}"/>
              </a:ext>
            </a:extLst>
          </p:cNvPr>
          <p:cNvSpPr txBox="1"/>
          <p:nvPr/>
        </p:nvSpPr>
        <p:spPr>
          <a:xfrm>
            <a:off x="272161" y="5535201"/>
            <a:ext cx="2664676" cy="44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sli.do #cse121</a:t>
            </a:r>
          </a:p>
        </p:txBody>
      </p:sp>
      <p:pic>
        <p:nvPicPr>
          <p:cNvPr id="18" name="Picture 17" descr="QR code for sli.do with code #cse121-10">
            <a:extLst>
              <a:ext uri="{FF2B5EF4-FFF2-40B4-BE49-F238E27FC236}">
                <a16:creationId xmlns:a16="http://schemas.microsoft.com/office/drawing/2014/main" id="{F711574D-0204-C99C-68B1-8030F4F18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71" y="3289138"/>
            <a:ext cx="2232455" cy="2232455"/>
          </a:xfrm>
          <a:prstGeom prst="rect">
            <a:avLst/>
          </a:prstGeom>
        </p:spPr>
      </p:pic>
      <p:sp>
        <p:nvSpPr>
          <p:cNvPr id="2" name="Google Shape;62;p1">
            <a:extLst>
              <a:ext uri="{FF2B5EF4-FFF2-40B4-BE49-F238E27FC236}">
                <a16:creationId xmlns:a16="http://schemas.microsoft.com/office/drawing/2014/main" id="{AEE57F5B-49E0-9020-B511-C5057506933D}"/>
              </a:ext>
            </a:extLst>
          </p:cNvPr>
          <p:cNvSpPr txBox="1"/>
          <p:nvPr/>
        </p:nvSpPr>
        <p:spPr>
          <a:xfrm>
            <a:off x="2960437" y="3615880"/>
            <a:ext cx="55199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Google Shape;65;p1">
            <a:extLst>
              <a:ext uri="{FF2B5EF4-FFF2-40B4-BE49-F238E27FC236}">
                <a16:creationId xmlns:a16="http://schemas.microsoft.com/office/drawing/2014/main" id="{8850BD32-A8C3-683E-C379-B0190F6795B1}"/>
              </a:ext>
            </a:extLst>
          </p:cNvPr>
          <p:cNvGraphicFramePr/>
          <p:nvPr/>
        </p:nvGraphicFramePr>
        <p:xfrm>
          <a:off x="3512434" y="3615880"/>
          <a:ext cx="8183000" cy="370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7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9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9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9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Trey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Hannah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/>
                        <a:t>  </a:t>
                      </a:r>
                      <a:r>
                        <a:rPr lang="en-US" sz="1400" u="none" strike="noStrike" cap="none"/>
                        <a:t>Mia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Vivian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Jolie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Colton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Ziao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Google Shape;68;p1">
            <a:extLst>
              <a:ext uri="{FF2B5EF4-FFF2-40B4-BE49-F238E27FC236}">
                <a16:creationId xmlns:a16="http://schemas.microsoft.com/office/drawing/2014/main" id="{87A2EE17-AF02-F2A4-2F22-45137467459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42333" y="4144366"/>
            <a:ext cx="1355371" cy="1271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9;p1">
            <a:extLst>
              <a:ext uri="{FF2B5EF4-FFF2-40B4-BE49-F238E27FC236}">
                <a16:creationId xmlns:a16="http://schemas.microsoft.com/office/drawing/2014/main" id="{A9246122-8597-BFF3-DB59-4253118A970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6962" y="4144366"/>
            <a:ext cx="1355372" cy="1278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0;p1">
            <a:extLst>
              <a:ext uri="{FF2B5EF4-FFF2-40B4-BE49-F238E27FC236}">
                <a16:creationId xmlns:a16="http://schemas.microsoft.com/office/drawing/2014/main" id="{FC092540-30E8-F3BA-8108-C3B1DB343BD6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70630" y="4144366"/>
            <a:ext cx="1355372" cy="1278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1;p1">
            <a:extLst>
              <a:ext uri="{FF2B5EF4-FFF2-40B4-BE49-F238E27FC236}">
                <a16:creationId xmlns:a16="http://schemas.microsoft.com/office/drawing/2014/main" id="{2ED8E538-2788-E50A-9F24-0DEE8731BC8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54298" y="4144366"/>
            <a:ext cx="1355371" cy="127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2;p1">
            <a:extLst>
              <a:ext uri="{FF2B5EF4-FFF2-40B4-BE49-F238E27FC236}">
                <a16:creationId xmlns:a16="http://schemas.microsoft.com/office/drawing/2014/main" id="{3E78F341-C733-0E91-9473-3E4CF49B7FB6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98926" y="4144366"/>
            <a:ext cx="1355371" cy="1274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3;p1">
            <a:extLst>
              <a:ext uri="{FF2B5EF4-FFF2-40B4-BE49-F238E27FC236}">
                <a16:creationId xmlns:a16="http://schemas.microsoft.com/office/drawing/2014/main" id="{1CDBE778-D211-FF4E-2C04-2D98CCB73C34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697701" y="4144362"/>
            <a:ext cx="1374462" cy="127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74;p1">
            <a:extLst>
              <a:ext uri="{FF2B5EF4-FFF2-40B4-BE49-F238E27FC236}">
                <a16:creationId xmlns:a16="http://schemas.microsoft.com/office/drawing/2014/main" id="{CFD7C3A8-FC56-C9DD-D9E6-15CFFC7B2590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720726" y="4144362"/>
            <a:ext cx="1278200" cy="127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85560B-9039-D422-0BE9-9E1704F678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3730" y="3318656"/>
            <a:ext cx="2096791" cy="20967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A0DE2-6ECA-F446-C4FA-B985C675C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77A60A-CAF9-B834-DBC7-1DACD710006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8 - Summer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C2DACC-3DBE-37E8-A015-24101221B39A}"/>
              </a:ext>
            </a:extLst>
          </p:cNvPr>
          <p:cNvSpPr txBox="1"/>
          <p:nvPr/>
        </p:nvSpPr>
        <p:spPr>
          <a:xfrm>
            <a:off x="4087031" y="2044005"/>
            <a:ext cx="3430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the output produced by executing this code?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5AF49C-3112-25BB-34E6-047875F042FC}"/>
              </a:ext>
            </a:extLst>
          </p:cNvPr>
          <p:cNvSpPr txBox="1"/>
          <p:nvPr/>
        </p:nvSpPr>
        <p:spPr>
          <a:xfrm>
            <a:off x="7619860" y="2044005"/>
            <a:ext cx="26674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7 -1 12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-3 -1 13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3 -1 13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12 1 12</a:t>
            </a:r>
          </a:p>
          <a:p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-14 1 13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7FC293-8CC5-F744-2CDF-DAF9CE4EEC08}"/>
              </a:ext>
            </a:extLst>
          </p:cNvPr>
          <p:cNvSpPr txBox="1"/>
          <p:nvPr/>
        </p:nvSpPr>
        <p:spPr>
          <a:xfrm>
            <a:off x="159656" y="816963"/>
            <a:ext cx="529891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b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(a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b)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a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*=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(b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a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a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(c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c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(b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b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*=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(a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a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*=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(a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 "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b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 "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c);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E90085-F61F-8228-78D1-7750CFF1FE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3766FD-AAD5-3E25-3027-A4359638B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0388" y="1993143"/>
            <a:ext cx="350550" cy="5029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7D9692-CB62-105E-A740-4A83E563D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5790" y="223119"/>
            <a:ext cx="1651410" cy="165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79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90526F-F7F8-4AD6-A794-BB4CCC8B2B9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8 - Summer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91528-6147-4BD0-8D74-58F4748E3C4E}"/>
              </a:ext>
            </a:extLst>
          </p:cNvPr>
          <p:cNvSpPr txBox="1"/>
          <p:nvPr/>
        </p:nvSpPr>
        <p:spPr>
          <a:xfrm>
            <a:off x="6845945" y="1368332"/>
            <a:ext cx="3430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does this program output?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4A75CC-3DE1-4C7B-99CB-700C99245020}"/>
              </a:ext>
            </a:extLst>
          </p:cNvPr>
          <p:cNvSpPr txBox="1"/>
          <p:nvPr/>
        </p:nvSpPr>
        <p:spPr>
          <a:xfrm>
            <a:off x="6845945" y="2569679"/>
            <a:ext cx="48644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odd even odd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one even odd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one even even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even even even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1298D9-EC34-B565-062B-7AD4336AE1F8}"/>
              </a:ext>
            </a:extLst>
          </p:cNvPr>
          <p:cNvSpPr txBox="1"/>
          <p:nvPr/>
        </p:nvSpPr>
        <p:spPr>
          <a:xfrm>
            <a:off x="268760" y="1185194"/>
            <a:ext cx="6490386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2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sz="2200" b="0" dirty="0">
              <a:solidFill>
                <a:srgbClr val="D73A49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String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"odd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"one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"even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2200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356A92-557B-16F3-4023-296FC0A0FC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D7B6D3-CE30-296E-144B-3AC3D51B6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0388" y="1993143"/>
            <a:ext cx="350550" cy="5029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30E87A-7DE9-223B-0D4A-92F637F5B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5790" y="223119"/>
            <a:ext cx="1651410" cy="165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08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D127C-952A-808C-6FE0-9AB65DA92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81B3EF-5B6B-6AF7-A64F-B763A3ABC8D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8 - Summer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6383B-D140-36B1-5F74-AE9C0B65ADA4}"/>
              </a:ext>
            </a:extLst>
          </p:cNvPr>
          <p:cNvSpPr txBox="1"/>
          <p:nvPr/>
        </p:nvSpPr>
        <p:spPr>
          <a:xfrm>
            <a:off x="268760" y="1185194"/>
            <a:ext cx="6490386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2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sz="2200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String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"odd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"one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"even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2200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DFDC59-1797-C18F-B8FC-258670704098}"/>
              </a:ext>
            </a:extLst>
          </p:cNvPr>
          <p:cNvSpPr/>
          <p:nvPr/>
        </p:nvSpPr>
        <p:spPr>
          <a:xfrm>
            <a:off x="580768" y="4250724"/>
            <a:ext cx="3457832" cy="10503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17E15B-A355-518D-009E-EFEF5CD9CB85}"/>
              </a:ext>
            </a:extLst>
          </p:cNvPr>
          <p:cNvSpPr txBox="1"/>
          <p:nvPr/>
        </p:nvSpPr>
        <p:spPr>
          <a:xfrm>
            <a:off x="5745892" y="4483498"/>
            <a:ext cx="5747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This else if statement </a:t>
            </a:r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never runs!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AE0051-B5EB-F2F2-6F68-D733DEE4A2A8}"/>
              </a:ext>
            </a:extLst>
          </p:cNvPr>
          <p:cNvCxnSpPr>
            <a:endCxn id="3" idx="3"/>
          </p:cNvCxnSpPr>
          <p:nvPr/>
        </p:nvCxnSpPr>
        <p:spPr>
          <a:xfrm flipH="1">
            <a:off x="4038600" y="4775885"/>
            <a:ext cx="170729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1F9AD-A7EB-0667-0006-76A4F00C89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A1A513-FAC1-C450-CD4F-35E9C9CA8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0388" y="1993143"/>
            <a:ext cx="350550" cy="5029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1E7767-D23F-16CE-BF33-2C8B93018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5790" y="223119"/>
            <a:ext cx="1651410" cy="165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73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90526F-F7F8-4AD6-A794-BB4CCC8B2B9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8 - Summer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91528-6147-4BD0-8D74-58F4748E3C4E}"/>
              </a:ext>
            </a:extLst>
          </p:cNvPr>
          <p:cNvSpPr txBox="1"/>
          <p:nvPr/>
        </p:nvSpPr>
        <p:spPr>
          <a:xfrm>
            <a:off x="7092694" y="2750323"/>
            <a:ext cx="35579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value(s) of a and b can output: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“fizz”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boop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“pop”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1298D9-EC34-B565-062B-7AD4336AE1F8}"/>
              </a:ext>
            </a:extLst>
          </p:cNvPr>
          <p:cNvSpPr txBox="1"/>
          <p:nvPr/>
        </p:nvSpPr>
        <p:spPr>
          <a:xfrm>
            <a:off x="268760" y="1185194"/>
            <a:ext cx="649038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5CC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b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?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endParaRPr lang="en-US" sz="2200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(a &gt; 0 &amp;&amp; b &lt; 0) {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(b &lt; 0) {</a:t>
            </a:r>
          </a:p>
          <a:p>
            <a:r>
              <a:rPr lang="en-US" sz="22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2200" dirty="0" err="1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System.out.println</a:t>
            </a:r>
            <a:r>
              <a:rPr lang="en-US" sz="22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(“fizz”);</a:t>
            </a:r>
            <a:endParaRPr lang="en-US" sz="2200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 if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(b &gt;= 0)</a:t>
            </a:r>
            <a:r>
              <a:rPr lang="en-US" sz="22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22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2200" dirty="0" err="1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System.out.println</a:t>
            </a:r>
            <a:r>
              <a:rPr lang="en-US" sz="22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(“</a:t>
            </a:r>
            <a:r>
              <a:rPr lang="en-US" sz="2200" dirty="0" err="1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boop</a:t>
            </a:r>
            <a:r>
              <a:rPr lang="en-US" sz="22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”);</a:t>
            </a:r>
            <a:endParaRPr lang="en-US" sz="2200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 </a:t>
            </a:r>
            <a:r>
              <a:rPr lang="en-US" sz="22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22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2200" dirty="0" err="1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System.out.println</a:t>
            </a:r>
            <a:r>
              <a:rPr lang="en-US" sz="22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(“pop”);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356A92-557B-16F3-4023-296FC0A0FC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D7B6D3-CE30-296E-144B-3AC3D51B6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0388" y="1993143"/>
            <a:ext cx="350550" cy="5029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30E87A-7DE9-223B-0D4A-92F637F5B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5790" y="223119"/>
            <a:ext cx="1651410" cy="165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8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Announcements, Reminders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sz="3200" dirty="0">
                <a:solidFill>
                  <a:schemeClr val="tx1"/>
                </a:solidFill>
              </a:rPr>
              <a:t>Programming Project 1 is due </a:t>
            </a:r>
            <a:r>
              <a:rPr lang="en-US" sz="3200" b="1" dirty="0">
                <a:solidFill>
                  <a:schemeClr val="tx1"/>
                </a:solidFill>
              </a:rPr>
              <a:t>tomorrow </a:t>
            </a:r>
            <a:r>
              <a:rPr lang="en-US" sz="3200" dirty="0">
                <a:solidFill>
                  <a:schemeClr val="tx1"/>
                </a:solidFill>
              </a:rPr>
              <a:t>(7/18)</a:t>
            </a:r>
            <a:r>
              <a:rPr lang="en-US" sz="3200" b="1" dirty="0">
                <a:solidFill>
                  <a:schemeClr val="tx1"/>
                </a:solidFill>
              </a:rPr>
              <a:t> at 11:59 pm</a:t>
            </a:r>
            <a:endParaRPr lang="en-US" sz="3200" dirty="0">
              <a:solidFill>
                <a:schemeClr val="tx1"/>
              </a:solidFill>
            </a:endParaRPr>
          </a:p>
          <a:p>
            <a:pPr indent="-406400">
              <a:lnSpc>
                <a:spcPct val="100000"/>
              </a:lnSpc>
              <a:buSzPts val="2800"/>
            </a:pPr>
            <a:r>
              <a:rPr lang="en-US" sz="3200" dirty="0">
                <a:solidFill>
                  <a:schemeClr val="tx1"/>
                </a:solidFill>
              </a:rPr>
              <a:t>R2 due this Friday at 11:59 pm</a:t>
            </a:r>
            <a:endParaRPr lang="en-US" sz="2800" dirty="0">
              <a:solidFill>
                <a:schemeClr val="tx1"/>
              </a:solidFill>
            </a:endParaRP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Note: this is the last time C0 is eligible for resubmission!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sz="3200" dirty="0">
                <a:solidFill>
                  <a:schemeClr val="tx1"/>
                </a:solidFill>
              </a:rPr>
              <a:t>Your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second quiz, Quiz 1, is </a:t>
            </a:r>
            <a:r>
              <a:rPr lang="en-US" sz="3200" i="1" dirty="0">
                <a:solidFill>
                  <a:schemeClr val="tx1"/>
                </a:solidFill>
              </a:rPr>
              <a:t>next week in section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800" b="1" dirty="0">
                <a:solidFill>
                  <a:schemeClr val="tx1"/>
                </a:solidFill>
              </a:rPr>
              <a:t>Topics:</a:t>
            </a:r>
            <a:r>
              <a:rPr lang="en-US" sz="2800" dirty="0">
                <a:solidFill>
                  <a:schemeClr val="tx1"/>
                </a:solidFill>
              </a:rPr>
              <a:t> Math + Random </a:t>
            </a:r>
            <a:r>
              <a:rPr lang="en-US" sz="2800" b="1" dirty="0">
                <a:solidFill>
                  <a:schemeClr val="tx1"/>
                </a:solidFill>
              </a:rPr>
              <a:t>(no Turtle),</a:t>
            </a:r>
            <a:r>
              <a:rPr lang="en-US" sz="2800" dirty="0">
                <a:solidFill>
                  <a:schemeClr val="tx1"/>
                </a:solidFill>
              </a:rPr>
              <a:t> Methods (including returns and parameters), Conditionals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800" dirty="0">
                <a:solidFill>
                  <a:schemeClr val="tx1"/>
                </a:solidFill>
              </a:rPr>
              <a:t>Quiz 0 grades will be released by this Friday night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800" dirty="0">
                <a:solidFill>
                  <a:schemeClr val="tx1"/>
                </a:solidFill>
              </a:rPr>
              <a:t>We’ll talk more about quiz grading on Friday</a:t>
            </a:r>
          </a:p>
          <a:p>
            <a:pPr lvl="1" indent="-406400">
              <a:lnSpc>
                <a:spcPct val="100000"/>
              </a:lnSpc>
              <a:buSzPts val="2800"/>
            </a:pPr>
            <a:endParaRPr lang="en-US" sz="2800" dirty="0">
              <a:solidFill>
                <a:schemeClr val="tx1"/>
              </a:solidFill>
            </a:endParaRPr>
          </a:p>
          <a:p>
            <a:pPr marL="50800" indent="0">
              <a:lnSpc>
                <a:spcPct val="100000"/>
              </a:lnSpc>
              <a:buSzPts val="2800"/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8 - Summer 2024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8262D4-B06C-F58E-F3AA-232DBF49DA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F2831-B84F-6B6F-D9EC-2E084E900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Last Time… (1/2)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F4F6F-73A7-FAFF-7392-85391D031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6624145" cy="4285089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114300" indent="0">
              <a:buNone/>
            </a:pPr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x </a:t>
            </a:r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9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y </a:t>
            </a:r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z </a:t>
            </a:r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b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(z, y, x);</a:t>
            </a:r>
          </a:p>
          <a:p>
            <a:pPr marL="114300" indent="0">
              <a:buNone/>
            </a:pPr>
            <a:b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(y, x, z);</a:t>
            </a:r>
          </a:p>
          <a:p>
            <a:pPr marL="114300" indent="0">
              <a:buNone/>
            </a:pP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114300" indent="0">
              <a:buNone/>
            </a:pPr>
            <a:b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x, </a:t>
            </a:r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z, </a:t>
            </a:r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y) {</a:t>
            </a:r>
          </a:p>
          <a:p>
            <a:pPr marL="114300" indent="0">
              <a:buNone/>
            </a:pP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(z </a:t>
            </a:r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 and "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(y </a:t>
            </a:r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x));</a:t>
            </a:r>
          </a:p>
          <a:p>
            <a:pPr marL="114300" indent="0">
              <a:buNone/>
            </a:pP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7CDA19-57E5-150A-F1A7-6C15CC6BDED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567448" y="1825625"/>
            <a:ext cx="3786352" cy="4285089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/>
              <a:t>Reminders:</a:t>
            </a:r>
          </a:p>
          <a:p>
            <a:r>
              <a:rPr lang="en-US" dirty="0"/>
              <a:t>When passing an argument as a parameter, the </a:t>
            </a:r>
            <a:r>
              <a:rPr lang="en-US" b="1" dirty="0"/>
              <a:t>order</a:t>
            </a:r>
            <a:r>
              <a:rPr lang="en-US" dirty="0"/>
              <a:t> that you pass the values (not name) matters</a:t>
            </a:r>
          </a:p>
          <a:p>
            <a:r>
              <a:rPr lang="en-US" dirty="0"/>
              <a:t>Parameters create a copy* of the value for local method use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DDC8A-E449-03CC-C54D-455BA7214C2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Lesson 8 - Summer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7BB8B-8B04-0B15-B5DB-D222C0541C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65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76207"/>
            <a:ext cx="10515600" cy="7033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b="1" dirty="0">
                <a:solidFill>
                  <a:schemeClr val="accent5"/>
                </a:solidFill>
              </a:rPr>
              <a:t>Last Time… (2/2)</a:t>
            </a:r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2743200" y="3581400"/>
            <a:ext cx="5486400" cy="267445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example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000" b="0" dirty="0">
                <a:solidFill>
                  <a:srgbClr val="A41514"/>
                </a:solidFill>
                <a:effectLst/>
                <a:latin typeface="Consolas" panose="020B0609020204030204" pitchFamily="49" charset="0"/>
              </a:rPr>
              <a:t>hello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(x);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algn="ctr">
              <a:lnSpc>
                <a:spcPct val="100000"/>
              </a:lnSpc>
              <a:spcBef>
                <a:spcPts val="875"/>
              </a:spcBef>
              <a:tabLst>
                <a:tab pos="533400" algn="l"/>
                <a:tab pos="1199515" algn="l"/>
                <a:tab pos="1466215" algn="l"/>
                <a:tab pos="1732914" algn="l"/>
                <a:tab pos="2133600" algn="l"/>
                <a:tab pos="2400300" algn="l"/>
                <a:tab pos="2799715" algn="l"/>
                <a:tab pos="3333115" algn="l"/>
                <a:tab pos="3998595" algn="l"/>
              </a:tabLst>
            </a:pPr>
            <a:endParaRPr sz="19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12711" y="4694293"/>
            <a:ext cx="136017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40" dirty="0">
                <a:solidFill>
                  <a:srgbClr val="9933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sz="2800" spc="40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's</a:t>
            </a:r>
            <a:r>
              <a:rPr sz="2800" spc="-65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5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scope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8169" y="4884365"/>
            <a:ext cx="159897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300" dirty="0">
                <a:solidFill>
                  <a:srgbClr val="3399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sz="2800" spc="300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's</a:t>
            </a:r>
            <a:r>
              <a:rPr sz="2800" spc="-60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0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scope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9C7FFC-C711-4C23-B4CF-C502CFC3911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dirty="0"/>
              <a:t>Lesson 7 - Summer 2024</a:t>
            </a: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E5421B0C-E838-238F-284E-CD14A12AB6EB}"/>
              </a:ext>
            </a:extLst>
          </p:cNvPr>
          <p:cNvSpPr txBox="1">
            <a:spLocks/>
          </p:cNvSpPr>
          <p:nvPr/>
        </p:nvSpPr>
        <p:spPr>
          <a:xfrm>
            <a:off x="1031238" y="1302868"/>
            <a:ext cx="10230811" cy="17517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8260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2237" indent="0">
              <a:lnSpc>
                <a:spcPct val="100000"/>
              </a:lnSpc>
              <a:spcBef>
                <a:spcPts val="380"/>
              </a:spcBef>
              <a:buNone/>
            </a:pPr>
            <a:r>
              <a:rPr lang="en-US" b="1" spc="-5" dirty="0"/>
              <a:t>Scope:</a:t>
            </a:r>
            <a:r>
              <a:rPr lang="en-US" spc="-5" dirty="0"/>
              <a:t> The part of a program where a variable</a:t>
            </a:r>
            <a:r>
              <a:rPr lang="en-US" spc="60" dirty="0"/>
              <a:t> </a:t>
            </a:r>
            <a:r>
              <a:rPr lang="en-US" spc="-5" dirty="0"/>
              <a:t>exists (and can  thus be referenced/modified/used).</a:t>
            </a:r>
          </a:p>
          <a:p>
            <a:pPr marL="812800" indent="-343535">
              <a:lnSpc>
                <a:spcPct val="100000"/>
              </a:lnSpc>
              <a:spcBef>
                <a:spcPts val="245"/>
              </a:spcBef>
              <a:tabLst>
                <a:tab pos="812800" algn="l"/>
                <a:tab pos="813435" algn="l"/>
                <a:tab pos="5854700" algn="l"/>
              </a:tabLst>
            </a:pPr>
            <a:r>
              <a:rPr lang="en-US" sz="2400" spc="-5" dirty="0"/>
              <a:t>From </a:t>
            </a:r>
            <a:r>
              <a:rPr lang="en-US" sz="2400" dirty="0"/>
              <a:t>its </a:t>
            </a:r>
            <a:r>
              <a:rPr lang="en-US" sz="2400" b="1" dirty="0"/>
              <a:t>declaration to the end </a:t>
            </a:r>
            <a:r>
              <a:rPr lang="en-US" sz="2400" b="1" spc="-5" dirty="0"/>
              <a:t>of</a:t>
            </a:r>
            <a:r>
              <a:rPr lang="en-US" sz="2400" b="1" spc="-50" dirty="0"/>
              <a:t> </a:t>
            </a:r>
            <a:r>
              <a:rPr lang="en-US" sz="2400" b="1" dirty="0"/>
              <a:t>the </a:t>
            </a:r>
            <a:r>
              <a:rPr lang="en-US" sz="2400" b="1" spc="515" dirty="0">
                <a:latin typeface="Arial"/>
                <a:cs typeface="Arial"/>
              </a:rPr>
              <a:t>{	}</a:t>
            </a:r>
            <a:r>
              <a:rPr lang="en-US" sz="2400" b="1" spc="-120" dirty="0">
                <a:latin typeface="Arial"/>
                <a:cs typeface="Arial"/>
              </a:rPr>
              <a:t> </a:t>
            </a:r>
            <a:r>
              <a:rPr lang="en-US" sz="2400" b="1" spc="-5" dirty="0"/>
              <a:t>braces</a:t>
            </a:r>
            <a:endParaRPr lang="en-US" sz="2400" b="1" dirty="0">
              <a:latin typeface="Arial"/>
              <a:cs typeface="Arial"/>
            </a:endParaRPr>
          </a:p>
          <a:p>
            <a:pPr marL="812800" indent="-3435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lang="en-US" sz="2400" dirty="0"/>
              <a:t>Ex: a variable </a:t>
            </a:r>
            <a:r>
              <a:rPr lang="en-US" sz="2400" spc="-5" dirty="0"/>
              <a:t>declared </a:t>
            </a:r>
            <a:r>
              <a:rPr lang="en-US" sz="2400" dirty="0"/>
              <a:t>in a method exists </a:t>
            </a:r>
            <a:r>
              <a:rPr lang="en-US" sz="2400" spc="-5" dirty="0"/>
              <a:t>only </a:t>
            </a:r>
            <a:r>
              <a:rPr lang="en-US" sz="2400" dirty="0"/>
              <a:t>in that</a:t>
            </a:r>
            <a:r>
              <a:rPr lang="en-US" sz="2400" spc="-155" dirty="0"/>
              <a:t> </a:t>
            </a:r>
            <a:r>
              <a:rPr lang="en-US" sz="2400" dirty="0"/>
              <a:t>method!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A9992161-C59F-CF0A-BB40-91E6E492729D}"/>
              </a:ext>
            </a:extLst>
          </p:cNvPr>
          <p:cNvSpPr/>
          <p:nvPr/>
        </p:nvSpPr>
        <p:spPr>
          <a:xfrm>
            <a:off x="2906899" y="4694293"/>
            <a:ext cx="251927" cy="832264"/>
          </a:xfrm>
          <a:prstGeom prst="leftBrace">
            <a:avLst/>
          </a:prstGeom>
          <a:noFill/>
          <a:ln w="38100">
            <a:solidFill>
              <a:srgbClr val="33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FF"/>
              </a:solidFill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B7F92388-C00B-E5A0-CEE7-34B0533BE160}"/>
              </a:ext>
            </a:extLst>
          </p:cNvPr>
          <p:cNvSpPr/>
          <p:nvPr/>
        </p:nvSpPr>
        <p:spPr>
          <a:xfrm rot="10800000">
            <a:off x="7891947" y="4359829"/>
            <a:ext cx="391005" cy="1166728"/>
          </a:xfrm>
          <a:prstGeom prst="leftBrace">
            <a:avLst/>
          </a:prstGeom>
          <a:noFill/>
          <a:ln w="38100">
            <a:solidFill>
              <a:srgbClr val="993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Conditionals (1/4)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8 - Summer 2024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FEA84A-BB60-4B1B-A40D-378BD7182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15251"/>
            <a:ext cx="4861743" cy="1795463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Executes a block of statements if and only if the test is true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2050" name="Picture 2" descr="Syntax of an if statement. Top line says &quot;if (test) {&quot; with test being highlighted in light blue. The next line is indented and highlighted in yellow with text that says &quot;body (statements to be executed)&quot;. The last line says &quot;}&quot;.">
            <a:extLst>
              <a:ext uri="{FF2B5EF4-FFF2-40B4-BE49-F238E27FC236}">
                <a16:creationId xmlns:a16="http://schemas.microsoft.com/office/drawing/2014/main" id="{DEC11AF5-795D-489D-B722-DF17DDF78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52" y="1633537"/>
            <a:ext cx="6093307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eader at the top center of the image text says &quot;if statement Control Flow&quot;. Below in the center is a gray box with green text on the top saying &quot;START HERE!&quot;. The text of the gray box says &quot;Is the conditional test true?&quot; To the right of the gray box is another smaller yellow-green text box saying &quot;YES&quot; with an arrow pointing to another gray box. The below gray box tests says &quot;Execute the controlled statement(s) inside the body of the if statement.&quot; On the left side of the gray box is an arrow that points to another gray box that says &quot;Execute the statement after the conditional&quot;. On the left side of the first box is red-highlighted text that says &quot;NO&quot;. Below the text is an arrow pointing to the gray box that says &quot;Execute the statement after the conditional&quot;. ">
            <a:extLst>
              <a:ext uri="{FF2B5EF4-FFF2-40B4-BE49-F238E27FC236}">
                <a16:creationId xmlns:a16="http://schemas.microsoft.com/office/drawing/2014/main" id="{E6B1AFC3-C68D-48B8-8F7B-5A650D057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029" y="1447794"/>
            <a:ext cx="5351984" cy="317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B17E71-C6AE-8481-CB1A-F61583FECE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21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eader at the top highlighted in blue with text that says “if/else statement control flow”.  Box 1 is gray and centered below the header with green highlighted text at the top middle of the box saying “START HERE”. The text in Box 1 says “Is the conditional test true?“. To the left of Box 1 is red-highlighted test saying “NO” with an arrow that points downwards to Box 3. To the right of Box 1 is green-highlighted text that says “YES” with an arrow that points downwards to Box 2.  Box 2 is below Box 1 to the right and centered on the image. The text in Box 2 says “Execute the controlled statement(s) inside the if statement”. Box 2 has an arrow below it that points to Box 4, located to the center left, below Box 2.  Box 3 is below Box 2 to the left and centered on the image. The text in Box 3 says “Execute the controlled statement(s) inside the else statement.“. Box 3 has an arrow below it that points to Box 3, located to the center right, below Box 3.  Box 4 is located at the bottom, aligned with Box 1 in the center. Text of Box 4 says “Execute the statement after the if/else statement”.">
            <a:extLst>
              <a:ext uri="{FF2B5EF4-FFF2-40B4-BE49-F238E27FC236}">
                <a16:creationId xmlns:a16="http://schemas.microsoft.com/office/drawing/2014/main" id="{0C1E4248-04CD-48E5-A81D-472BAF4B8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455" y="967671"/>
            <a:ext cx="5459022" cy="464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Conditionals (2/4)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8 - Summer 2024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FEA84A-BB60-4B1B-A40D-378BD7182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222" y="4656708"/>
            <a:ext cx="6971270" cy="1325563"/>
          </a:xfrm>
        </p:spPr>
        <p:txBody>
          <a:bodyPr>
            <a:normAutofit fontScale="92500"/>
          </a:bodyPr>
          <a:lstStyle/>
          <a:p>
            <a:pPr marL="628650" indent="-514350">
              <a:buFont typeface="+mj-lt"/>
              <a:buAutoNum type="arabicPeriod"/>
            </a:pPr>
            <a:r>
              <a:rPr lang="en-US" dirty="0"/>
              <a:t>If the test is true: execute block of statements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If not, execute other block of statements</a:t>
            </a:r>
          </a:p>
        </p:txBody>
      </p:sp>
      <p:pic>
        <p:nvPicPr>
          <p:cNvPr id="3074" name="Picture 2" descr="Text showing the syntax of an if/else statement. The first line says &quot;if (test) {&quot; with &quot;test&quot; being highlighted light blue. The line below has text that says &quot;statement(s)&quot; highlighted light blue. The line below has text that says &quot;} else {&quot; with &quot;else&quot; being highlighted yellow. The line below has text &quot;statement(s)&quot; highlighted yellow. The last line below has text that is &quot;}&quot;.">
            <a:extLst>
              <a:ext uri="{FF2B5EF4-FFF2-40B4-BE49-F238E27FC236}">
                <a16:creationId xmlns:a16="http://schemas.microsoft.com/office/drawing/2014/main" id="{0E0E41CF-4639-4BDB-9198-1AA7B78F0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113" y="1558865"/>
            <a:ext cx="3282285" cy="256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3F910A-547C-D3C8-0334-4E4709DDD6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88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Conditionals (3/4)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8 - Summer 2024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FEA84A-BB60-4B1B-A40D-378BD7182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492" y="3896393"/>
            <a:ext cx="6747025" cy="1869570"/>
          </a:xfrm>
        </p:spPr>
        <p:txBody>
          <a:bodyPr>
            <a:normAutofit fontScale="92500"/>
          </a:bodyPr>
          <a:lstStyle/>
          <a:p>
            <a:pPr marL="628650" indent="-514350">
              <a:buFont typeface="+mj-lt"/>
              <a:buAutoNum type="arabicPeriod"/>
            </a:pPr>
            <a:r>
              <a:rPr lang="en-US" dirty="0"/>
              <a:t>If the first test is true, execute that block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If not, proceed to the next test, and repeat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If none were true, don’t execute any blocks</a:t>
            </a:r>
          </a:p>
        </p:txBody>
      </p:sp>
      <p:pic>
        <p:nvPicPr>
          <p:cNvPr id="5122" name="Picture 2" descr="Text showing the syntax of an if/else statement. The first line says “if (test) {” with “test” being highlighted light blue. The line below has text that says “statement(s)” highlighted light blue. The line below has text that says “} else if (test) {” with “elseif (test)” being highlighted yellow. The line below has text “statement(s)” highlighted yellow. The last line below has text that is “}”.">
            <a:extLst>
              <a:ext uri="{FF2B5EF4-FFF2-40B4-BE49-F238E27FC236}">
                <a16:creationId xmlns:a16="http://schemas.microsoft.com/office/drawing/2014/main" id="{5C6FDFC3-BA1F-4F69-81F9-69464E9EC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28" y="1504781"/>
            <a:ext cx="3150287" cy="243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eader at the top highlighted in blue with text that says “if/else if statement control flow”.  Box 1 is gray and centered below the header with green highlighted text at the top middle of the box saying “START HERE”. The text in Box 1 says “Is test 1?“. To the left of Box 1 is red-highlighted test saying “NO” with an arrow that points downwards to Box 3. To the right of Box 1 is green-highlighted text that says “YES” with an arrow that points downwards to Box 2.  Box 2 is below Box 1 to the right and centered on the image. The text in Box 2 says “Execute statement(s) 1”. Box 2 has an arrow below it that points to Box 5, located to the center left, below Box 2.  Box 3 is below Box 1 to the left and centered on the image. The text in Box 3 says “Is the test 2 true?“. To the left of Box 3 is red-highlighted test saying “NO” with an arrow that points downwards to Box 5. To the right of Box 3 is green-highlighted text that says “YES” with an arrow that points downwards to Box 4.  Box 4 is located to the right of Box 3. The text of Box 4 says “Execute statement(s) 2”. Box 4 has an arrow to the right and below that points to Box 5 below it.  Box 5 is located at the bottom to the left of the image that says “Execute the statement(s) of the conditional structure”. ">
            <a:extLst>
              <a:ext uri="{FF2B5EF4-FFF2-40B4-BE49-F238E27FC236}">
                <a16:creationId xmlns:a16="http://schemas.microsoft.com/office/drawing/2014/main" id="{AFFDC275-92A6-46F2-B14E-F5342E4B6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59" y="1092037"/>
            <a:ext cx="5299280" cy="467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8528D5-7E3E-628B-669A-D642221437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F984E948-FC73-3F0C-BD12-C9273FB9B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>
            <a:extLst>
              <a:ext uri="{FF2B5EF4-FFF2-40B4-BE49-F238E27FC236}">
                <a16:creationId xmlns:a16="http://schemas.microsoft.com/office/drawing/2014/main" id="{2A2A682B-CAF9-80FB-3E72-95D2F50AFB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Conditionals (4/4)</a:t>
            </a:r>
            <a:endParaRPr dirty="0"/>
          </a:p>
        </p:txBody>
      </p:sp>
      <p:sp>
        <p:nvSpPr>
          <p:cNvPr id="69" name="Google Shape;69;p19">
            <a:extLst>
              <a:ext uri="{FF2B5EF4-FFF2-40B4-BE49-F238E27FC236}">
                <a16:creationId xmlns:a16="http://schemas.microsoft.com/office/drawing/2014/main" id="{EBF0F496-FA59-5F3A-FEE2-848FF4D1D71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8 - Summer 2024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30FE19-51C4-AE1F-AC9E-1A45F59B0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492" y="3896393"/>
            <a:ext cx="6747025" cy="2214322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/>
              <a:t>With a large if-else-if-else chain,</a:t>
            </a:r>
          </a:p>
          <a:p>
            <a:r>
              <a:rPr lang="en-US" dirty="0"/>
              <a:t>if there is an ending else, exactly one block will execute</a:t>
            </a:r>
          </a:p>
          <a:p>
            <a:r>
              <a:rPr lang="en-US" dirty="0"/>
              <a:t>if there is no ending else, zero or one blocks will execute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122" name="Picture 2" descr="Text showing the syntax of an if/else statement. The first line says “if (test) {” with “test” being highlighted light blue. The line below has text that says “statement(s)” highlighted light blue. The line below has text that says “} else if (test) {” with “elseif (test)” being highlighted yellow. The line below has text “statement(s)” highlighted yellow. The last line below has text that is “}”.">
            <a:extLst>
              <a:ext uri="{FF2B5EF4-FFF2-40B4-BE49-F238E27FC236}">
                <a16:creationId xmlns:a16="http://schemas.microsoft.com/office/drawing/2014/main" id="{C8F3D329-CC8F-4F24-A2A7-D8E9CC53F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28" y="1504781"/>
            <a:ext cx="3150287" cy="243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eader at the top highlighted in blue with text that says “if/else if statement control flow”.  Box 1 is gray and centered below the header with green highlighted text at the top middle of the box saying “START HERE”. The text in Box 1 says “Is test 1?“. To the left of Box 1 is red-highlighted test saying “NO” with an arrow that points downwards to Box 3. To the right of Box 1 is green-highlighted text that says “YES” with an arrow that points downwards to Box 2.  Box 2 is below Box 1 to the right and centered on the image. The text in Box 2 says “Execute statement(s) 1”. Box 2 has an arrow below it that points to Box 5, located to the center left, below Box 2.  Box 3 is below Box 1 to the left and centered on the image. The text in Box 3 says “Is the test 2 true?“. To the left of Box 3 is red-highlighted test saying “NO” with an arrow that points downwards to Box 5. To the right of Box 3 is green-highlighted text that says “YES” with an arrow that points downwards to Box 4.  Box 4 is located to the right of Box 3. The text of Box 4 says “Execute statement(s) 2”. Box 4 has an arrow to the right and below that points to Box 5 below it.  Box 5 is located at the bottom to the left of the image that says “Execute the statement(s) of the conditional structure”. ">
            <a:extLst>
              <a:ext uri="{FF2B5EF4-FFF2-40B4-BE49-F238E27FC236}">
                <a16:creationId xmlns:a16="http://schemas.microsoft.com/office/drawing/2014/main" id="{B0D27544-6DF8-5A23-2826-00660A55D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59" y="1092037"/>
            <a:ext cx="5299280" cy="467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244072-34A8-7C0B-11BD-ED65706954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40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A7D4A-10B3-1D5F-B5AD-BDA5C7712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Conditionals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5379C-5438-7842-D086-ADB4FAA028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114300" indent="0">
              <a:buNone/>
            </a:pP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114300" indent="0">
              <a:buNone/>
            </a:pPr>
            <a:r>
              <a:rPr lang="en-US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do something</a:t>
            </a:r>
            <a:endParaRPr lang="en-US" sz="2800" b="0" dirty="0">
              <a:solidFill>
                <a:schemeClr val="bg2">
                  <a:lumMod val="60000"/>
                  <a:lumOff val="40000"/>
                </a:schemeClr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114300" indent="0">
              <a:buNone/>
            </a:pPr>
            <a:r>
              <a:rPr lang="en-US" sz="2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800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37A79-6BFC-B3AB-C92B-EDBC3A52918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800" b="0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 &amp;&amp; B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// do something</a:t>
            </a:r>
            <a:endParaRPr lang="en-US" sz="2800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28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800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225BA-56C9-B7AE-1F1A-06E29F0F3A1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8 - Summer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759A8-4E80-E2D6-8E67-BBC34BE987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67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32935</TotalTime>
  <Words>1036</Words>
  <Application>Microsoft Office PowerPoint</Application>
  <PresentationFormat>Widescreen</PresentationFormat>
  <Paragraphs>177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Consolas</vt:lpstr>
      <vt:lpstr>Quattrocento Sans</vt:lpstr>
      <vt:lpstr>Calibri</vt:lpstr>
      <vt:lpstr>Arial</vt:lpstr>
      <vt:lpstr>Office Theme</vt:lpstr>
      <vt:lpstr>PowerPoint Presentation</vt:lpstr>
      <vt:lpstr>Announcements, Reminders</vt:lpstr>
      <vt:lpstr>Last Time… (1/2)</vt:lpstr>
      <vt:lpstr>Last Time… (2/2)</vt:lpstr>
      <vt:lpstr>(PCM) Conditionals (1/4)</vt:lpstr>
      <vt:lpstr>(PCM) Conditionals (2/4)</vt:lpstr>
      <vt:lpstr>(PCM) Conditionals (3/4)</vt:lpstr>
      <vt:lpstr>(PCM) Conditionals (4/4)</vt:lpstr>
      <vt:lpstr>Nested Conditionals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simonswu</cp:lastModifiedBy>
  <cp:revision>145</cp:revision>
  <dcterms:created xsi:type="dcterms:W3CDTF">2020-09-29T18:40:50Z</dcterms:created>
  <dcterms:modified xsi:type="dcterms:W3CDTF">2024-07-17T20:31:42Z</dcterms:modified>
</cp:coreProperties>
</file>