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7" r:id="rId3"/>
    <p:sldId id="288" r:id="rId4"/>
    <p:sldId id="306" r:id="rId5"/>
    <p:sldId id="308" r:id="rId6"/>
    <p:sldId id="309" r:id="rId7"/>
    <p:sldId id="282" r:id="rId8"/>
    <p:sldId id="302" r:id="rId9"/>
    <p:sldId id="287" r:id="rId10"/>
    <p:sldId id="303" r:id="rId11"/>
    <p:sldId id="286" r:id="rId12"/>
    <p:sldId id="261" r:id="rId13"/>
    <p:sldId id="263" r:id="rId14"/>
    <p:sldId id="310" r:id="rId15"/>
    <p:sldId id="283" r:id="rId16"/>
    <p:sldId id="277" r:id="rId17"/>
    <p:sldId id="305" r:id="rId18"/>
    <p:sldId id="279" r:id="rId19"/>
    <p:sldId id="280" r:id="rId20"/>
    <p:sldId id="311" r:id="rId21"/>
    <p:sldId id="264" r:id="rId22"/>
    <p:sldId id="293" r:id="rId23"/>
    <p:sldId id="299" r:id="rId24"/>
    <p:sldId id="304" r:id="rId25"/>
    <p:sldId id="291" r:id="rId26"/>
    <p:sldId id="301" r:id="rId27"/>
    <p:sldId id="290" r:id="rId28"/>
  </p:sldIdLst>
  <p:sldSz cx="12192000" cy="6858000"/>
  <p:notesSz cx="6858000" cy="9144000"/>
  <p:embeddedFontLst>
    <p:embeddedFont>
      <p:font typeface="Consolas" panose="020B0609020204030204" pitchFamily="49" charset="0"/>
      <p:regular r:id="rId31"/>
      <p:bold r:id="rId32"/>
      <p:italic r:id="rId33"/>
      <p:boldItalic r:id="rId34"/>
    </p:embeddedFont>
    <p:embeddedFont>
      <p:font typeface="Quattrocento Sans" panose="020B05020500000200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514"/>
    <a:srgbClr val="339966"/>
    <a:srgbClr val="008080"/>
    <a:srgbClr val="0066FF"/>
    <a:srgbClr val="993266"/>
    <a:srgbClr val="993366"/>
    <a:srgbClr val="FFFFCC"/>
    <a:srgbClr val="CCEC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7" autoAdjust="0"/>
    <p:restoredTop sz="89971" autoAdjust="0"/>
  </p:normalViewPr>
  <p:slideViewPr>
    <p:cSldViewPr snapToGrid="0">
      <p:cViewPr>
        <p:scale>
          <a:sx n="99" d="100"/>
          <a:sy n="99" d="100"/>
        </p:scale>
        <p:origin x="109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84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1BE43-AAB0-1B29-D3EE-B0B613E9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9A55F-1219-AEA1-04E2-760D52327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AEA172-426B-16C7-EA66-276FAD4DF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128C3-AA62-2639-9E07-6C8D8E2F9A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7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4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15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4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may get error if indexing int is out of bounds (e.g. negative index, or larger than the length of the string)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Safety guy = should return without error in usual case</a:t>
            </a:r>
            <a:endParaRPr/>
          </a:p>
        </p:txBody>
      </p:sp>
      <p:sp>
        <p:nvSpPr>
          <p:cNvPr id="123" name="Google Shape;1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946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7 - Summer 2024</a:t>
            </a:r>
            <a:endParaRPr dirty="0"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7 - Summer 2024</a:t>
            </a:r>
            <a:endParaRPr dirty="0"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7 - Summer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7 - Summer 2024</a:t>
            </a:r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>
              <a:gd name="adj" fmla="val 4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908C13A5-B9B1-9A2A-5771-BFC0F97E3A14}"/>
              </a:ext>
            </a:extLst>
          </p:cNvPr>
          <p:cNvSpPr txBox="1"/>
          <p:nvPr userDrawn="1"/>
        </p:nvSpPr>
        <p:spPr>
          <a:xfrm>
            <a:off x="9714901" y="2073409"/>
            <a:ext cx="2664676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0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#cse121-6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QR code for sli.do with code #cse121-6">
            <a:extLst>
              <a:ext uri="{FF2B5EF4-FFF2-40B4-BE49-F238E27FC236}">
                <a16:creationId xmlns:a16="http://schemas.microsoft.com/office/drawing/2014/main" id="{4CC3CCEB-D0F5-C08E-568F-F79E0B6C3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924" y="244609"/>
            <a:ext cx="1612631" cy="16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7 - Summer 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4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7 - Summer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536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Lesson 7 - Summer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title"/>
          </p:nvPr>
        </p:nvSpPr>
        <p:spPr>
          <a:xfrm>
            <a:off x="2656077" y="1279601"/>
            <a:ext cx="6677659" cy="94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/>
              <a:t>Welcome to CSE 121!</a:t>
            </a:r>
            <a:endParaRPr sz="6000"/>
          </a:p>
        </p:txBody>
      </p:sp>
      <p:sp>
        <p:nvSpPr>
          <p:cNvPr id="60" name="Google Shape;60;p1"/>
          <p:cNvSpPr txBox="1"/>
          <p:nvPr/>
        </p:nvSpPr>
        <p:spPr>
          <a:xfrm>
            <a:off x="3309998" y="2133600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Simon Wu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2024</a:t>
            </a:r>
            <a:endParaRPr sz="2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272161" y="5535201"/>
            <a:ext cx="3203770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3245686" y="4038193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ftr" idx="11"/>
          </p:nvPr>
        </p:nvSpPr>
        <p:spPr>
          <a:xfrm>
            <a:off x="5392928" y="6464985"/>
            <a:ext cx="1617472" cy="19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3333"/>
              </a:lnSpc>
            </a:pPr>
            <a:r>
              <a:rPr lang="en-US" dirty="0"/>
              <a:t>Lesson 7 - Summer 2024</a:t>
            </a:r>
          </a:p>
        </p:txBody>
      </p:sp>
      <p:sp>
        <p:nvSpPr>
          <p:cNvPr id="64" name="Google Shape;64;p1"/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589789" cy="17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557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5570" marR="0" lvl="1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" marR="0" lvl="2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5570" marR="0" lvl="3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" marR="0" lvl="4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5570" marR="0" lvl="5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570" marR="0" lvl="6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5570" marR="0" lvl="7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570" marR="0" lvl="8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557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115570" lvl="0" indent="0" algn="l" rtl="0">
                <a:lnSpc>
                  <a:spcPct val="103333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/>
          </a:p>
        </p:txBody>
      </p:sp>
      <p:graphicFrame>
        <p:nvGraphicFramePr>
          <p:cNvPr id="65" name="Google Shape;65;p1"/>
          <p:cNvGraphicFramePr/>
          <p:nvPr/>
        </p:nvGraphicFramePr>
        <p:xfrm>
          <a:off x="3797683" y="4038193"/>
          <a:ext cx="8183000" cy="370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Trey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Hannah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  </a:t>
                      </a:r>
                      <a:r>
                        <a:rPr lang="en-US" sz="1400" u="none" strike="noStrike" cap="none"/>
                        <a:t>Mia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Vivian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Jolie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Colton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Ziao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" name="Google Shape;66;p1"/>
          <p:cNvSpPr txBox="1"/>
          <p:nvPr/>
        </p:nvSpPr>
        <p:spPr>
          <a:xfrm>
            <a:off x="506640" y="2411746"/>
            <a:ext cx="3777523" cy="87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Use this QR code as one way to ask questions!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7582" y="4566679"/>
            <a:ext cx="1355371" cy="12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2211" y="4566679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5879" y="4566679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9547" y="4566679"/>
            <a:ext cx="1355371" cy="12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4175" y="4566679"/>
            <a:ext cx="1355371" cy="1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82950" y="4566675"/>
            <a:ext cx="1374462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05975" y="4566675"/>
            <a:ext cx="1278200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ACC8B-143F-3937-50F8-7BE1C6CFF8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377" y="3302047"/>
            <a:ext cx="2178609" cy="22139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6592"/>
            <a:ext cx="10989310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Last Time</a:t>
            </a:r>
            <a:r>
              <a:rPr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b="1" spc="-70" dirty="0">
                <a:solidFill>
                  <a:srgbClr val="008080"/>
                </a:solidFill>
              </a:rPr>
              <a:t> </a:t>
            </a:r>
            <a:r>
              <a:rPr lang="en-US" dirty="0"/>
              <a:t>Example Method with Params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031238" y="1730501"/>
            <a:ext cx="10989311" cy="38516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public </a:t>
            </a:r>
            <a:r>
              <a:rPr lang="en-US"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 </a:t>
            </a:r>
            <a:r>
              <a:rPr lang="en-US"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 </a:t>
            </a:r>
            <a:r>
              <a:rPr lang="en-US" sz="2400" spc="40" dirty="0">
                <a:solidFill>
                  <a:srgbClr val="795E25"/>
                </a:solidFill>
                <a:latin typeface="Consolas" panose="020B0609020204030204" pitchFamily="49" charset="0"/>
              </a:rPr>
              <a:t>main</a:t>
            </a:r>
            <a:r>
              <a:rPr lang="en-US" sz="2400" spc="40" dirty="0">
                <a:latin typeface="Consolas" panose="020B0609020204030204" pitchFamily="49" charset="0"/>
              </a:rPr>
              <a:t>(String[] </a:t>
            </a:r>
            <a:r>
              <a:rPr lang="en-US" sz="2400" spc="40" dirty="0" err="1">
                <a:latin typeface="Consolas" panose="020B0609020204030204" pitchFamily="49" charset="0"/>
              </a:rPr>
              <a:t>args</a:t>
            </a:r>
            <a:r>
              <a:rPr lang="en-US" sz="2400" spc="40" dirty="0">
                <a:latin typeface="Consolas" panose="020B0609020204030204" pitchFamily="49" charset="0"/>
              </a:rPr>
              <a:t>) {</a:t>
            </a: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4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2400" spc="515" dirty="0" err="1">
                <a:latin typeface="Consolas" panose="020B0609020204030204" pitchFamily="49" charset="0"/>
              </a:rPr>
              <a:t>lineOfStars</a:t>
            </a:r>
            <a:r>
              <a:rPr lang="en-US" sz="2400" spc="515" dirty="0">
                <a:latin typeface="Consolas" panose="020B0609020204030204" pitchFamily="49" charset="0"/>
              </a:rPr>
              <a:t>(10);</a:t>
            </a:r>
            <a:endParaRPr lang="en-US" sz="2400" spc="4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515" dirty="0">
                <a:latin typeface="Consolas" panose="020B0609020204030204" pitchFamily="49" charset="0"/>
              </a:rPr>
              <a:t>}</a:t>
            </a:r>
            <a:endParaRPr lang="en-US" sz="2400" spc="275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endParaRPr lang="en-US" sz="2400" spc="275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p</a:t>
            </a:r>
            <a:r>
              <a:rPr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ubli</a:t>
            </a: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c </a:t>
            </a:r>
            <a:r>
              <a:rPr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</a:t>
            </a:r>
            <a:r>
              <a:rPr lang="en-US"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 </a:t>
            </a:r>
            <a:r>
              <a:rPr lang="en-US" sz="2400" spc="40" dirty="0" err="1">
                <a:solidFill>
                  <a:srgbClr val="795E25"/>
                </a:solidFill>
                <a:latin typeface="Consolas" panose="020B0609020204030204" pitchFamily="49" charset="0"/>
              </a:rPr>
              <a:t>lineOfStars</a:t>
            </a:r>
            <a:r>
              <a:rPr sz="2400" spc="40" dirty="0">
                <a:latin typeface="Consolas" panose="020B0609020204030204" pitchFamily="49" charset="0"/>
              </a:rPr>
              <a:t>(</a:t>
            </a:r>
            <a:r>
              <a:rPr lang="en-US" sz="2400" spc="40" dirty="0">
                <a:latin typeface="Consolas" panose="020B0609020204030204" pitchFamily="49" charset="0"/>
              </a:rPr>
              <a:t>int </a:t>
            </a:r>
            <a:r>
              <a:rPr lang="en-US" sz="2400" spc="40" dirty="0" err="1">
                <a:latin typeface="Consolas" panose="020B0609020204030204" pitchFamily="49" charset="0"/>
              </a:rPr>
              <a:t>numStars</a:t>
            </a:r>
            <a:r>
              <a:rPr sz="2400" spc="40" dirty="0">
                <a:latin typeface="Consolas" panose="020B0609020204030204" pitchFamily="49" charset="0"/>
              </a:rPr>
              <a:t>)</a:t>
            </a:r>
            <a:r>
              <a:rPr lang="en-US" sz="2400" spc="40" dirty="0">
                <a:latin typeface="Consolas" panose="020B0609020204030204" pitchFamily="49" charset="0"/>
              </a:rPr>
              <a:t> </a:t>
            </a:r>
            <a:r>
              <a:rPr sz="2400" spc="515" dirty="0">
                <a:latin typeface="Consolas" panose="020B0609020204030204" pitchFamily="49" charset="0"/>
              </a:rPr>
              <a:t>{</a:t>
            </a:r>
            <a:endParaRPr lang="en-US" sz="2400" spc="515" dirty="0"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515" dirty="0">
                <a:latin typeface="Consolas" panose="020B0609020204030204" pitchFamily="49" charset="0"/>
              </a:rPr>
              <a:t>  for (int </a:t>
            </a:r>
            <a:r>
              <a:rPr lang="en-US" sz="2400" spc="515" dirty="0" err="1">
                <a:latin typeface="Consolas" panose="020B0609020204030204" pitchFamily="49" charset="0"/>
              </a:rPr>
              <a:t>i</a:t>
            </a:r>
            <a:r>
              <a:rPr lang="en-US" sz="2400" spc="515" dirty="0">
                <a:latin typeface="Consolas" panose="020B0609020204030204" pitchFamily="49" charset="0"/>
              </a:rPr>
              <a:t> = 1; </a:t>
            </a:r>
            <a:r>
              <a:rPr lang="en-US" sz="2400" spc="515" dirty="0" err="1">
                <a:latin typeface="Consolas" panose="020B0609020204030204" pitchFamily="49" charset="0"/>
              </a:rPr>
              <a:t>i</a:t>
            </a:r>
            <a:r>
              <a:rPr lang="en-US" sz="2400" spc="515" dirty="0">
                <a:latin typeface="Consolas" panose="020B0609020204030204" pitchFamily="49" charset="0"/>
              </a:rPr>
              <a:t> &lt;= </a:t>
            </a:r>
            <a:r>
              <a:rPr lang="en-US" sz="2400" spc="515" dirty="0" err="1">
                <a:latin typeface="Consolas" panose="020B0609020204030204" pitchFamily="49" charset="0"/>
              </a:rPr>
              <a:t>numStars</a:t>
            </a:r>
            <a:r>
              <a:rPr lang="en-US" sz="2400" spc="515" dirty="0">
                <a:latin typeface="Consolas" panose="020B0609020204030204" pitchFamily="49" charset="0"/>
              </a:rPr>
              <a:t>; </a:t>
            </a:r>
            <a:r>
              <a:rPr lang="en-US" sz="2400" spc="515" dirty="0" err="1">
                <a:latin typeface="Consolas" panose="020B0609020204030204" pitchFamily="49" charset="0"/>
              </a:rPr>
              <a:t>i</a:t>
            </a:r>
            <a:r>
              <a:rPr lang="en-US" sz="2400" spc="515" dirty="0">
                <a:latin typeface="Consolas" panose="020B0609020204030204" pitchFamily="49" charset="0"/>
              </a:rPr>
              <a:t>++) {</a:t>
            </a:r>
            <a:br>
              <a:rPr lang="en-US" sz="2400" spc="515" dirty="0">
                <a:latin typeface="Consolas" panose="020B0609020204030204" pitchFamily="49" charset="0"/>
              </a:rPr>
            </a:br>
            <a:r>
              <a:rPr lang="en-US" sz="2400" spc="515" dirty="0">
                <a:latin typeface="Consolas" panose="020B0609020204030204" pitchFamily="49" charset="0"/>
              </a:rPr>
              <a:t>    </a:t>
            </a:r>
            <a:r>
              <a:rPr lang="en-US" sz="2400" spc="515" dirty="0" err="1">
                <a:latin typeface="Consolas" panose="020B0609020204030204" pitchFamily="49" charset="0"/>
              </a:rPr>
              <a:t>System.out.print</a:t>
            </a:r>
            <a:r>
              <a:rPr lang="en-US" sz="2400" spc="515" dirty="0">
                <a:latin typeface="Consolas" panose="020B0609020204030204" pitchFamily="49" charset="0"/>
              </a:rPr>
              <a:t>(“*”);</a:t>
            </a: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515" dirty="0">
                <a:latin typeface="Consolas" panose="020B0609020204030204" pitchFamily="49" charset="0"/>
              </a:rPr>
              <a:t>  }</a:t>
            </a: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515" dirty="0">
                <a:latin typeface="Consolas" panose="020B0609020204030204" pitchFamily="49" charset="0"/>
              </a:rPr>
              <a:t>  </a:t>
            </a:r>
            <a:r>
              <a:rPr lang="en-US" sz="2400" spc="515" dirty="0" err="1">
                <a:latin typeface="Consolas" panose="020B0609020204030204" pitchFamily="49" charset="0"/>
              </a:rPr>
              <a:t>System.out.println</a:t>
            </a:r>
            <a:r>
              <a:rPr lang="en-US" sz="2400" spc="515" dirty="0">
                <a:latin typeface="Consolas" panose="020B0609020204030204" pitchFamily="49" charset="0"/>
              </a:rPr>
              <a:t>(); </a:t>
            </a:r>
            <a:endParaRPr sz="2400" dirty="0"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515" dirty="0">
                <a:latin typeface="Consolas" panose="020B0609020204030204" pitchFamily="49" charset="0"/>
              </a:rPr>
              <a:t>}</a:t>
            </a:r>
            <a:endParaRPr sz="2400" dirty="0">
              <a:latin typeface="Consolas" panose="020B0609020204030204" pitchFamily="49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5BCDC-75C5-4806-A10D-91D74B7D4BD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</p:spTree>
    <p:extLst>
      <p:ext uri="{BB962C8B-B14F-4D97-AF65-F5344CB8AC3E}">
        <p14:creationId xmlns:p14="http://schemas.microsoft.com/office/powerpoint/2010/main" val="31373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D82DA-1500-B3D4-99A3-8F6A22786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D10214-3671-5BCD-DDCC-8DF182E209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6207"/>
            <a:ext cx="10515600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(Review)</a:t>
            </a:r>
            <a:r>
              <a:rPr lang="en-US" b="1" spc="-70" dirty="0">
                <a:solidFill>
                  <a:srgbClr val="008080"/>
                </a:solidFill>
              </a:rPr>
              <a:t> </a:t>
            </a:r>
            <a:r>
              <a:rPr spc="-5" dirty="0"/>
              <a:t>Sc</a:t>
            </a:r>
            <a:r>
              <a:rPr spc="5" dirty="0"/>
              <a:t>o</a:t>
            </a:r>
            <a:r>
              <a:rPr spc="-5" dirty="0"/>
              <a:t>pe</a:t>
            </a:r>
            <a:r>
              <a:rPr lang="en-US" spc="-5" dirty="0"/>
              <a:t> in For Loops</a:t>
            </a:r>
            <a:endParaRPr spc="-5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D466C86-DFF7-19B5-47F9-EE5D354CB0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1238" y="1302868"/>
            <a:ext cx="10230811" cy="175176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49250" indent="-227013">
              <a:lnSpc>
                <a:spcPct val="100000"/>
              </a:lnSpc>
              <a:spcBef>
                <a:spcPts val="380"/>
              </a:spcBef>
            </a:pPr>
            <a:r>
              <a:rPr lang="en-US" spc="-5" dirty="0"/>
              <a:t>Definition: </a:t>
            </a:r>
            <a:r>
              <a:rPr spc="-5" dirty="0"/>
              <a:t>The part of a program where a variable</a:t>
            </a:r>
            <a:r>
              <a:rPr spc="60" dirty="0"/>
              <a:t> </a:t>
            </a:r>
            <a:r>
              <a:rPr spc="-5" dirty="0"/>
              <a:t>exists</a:t>
            </a:r>
            <a:r>
              <a:rPr lang="en-US" spc="-5" dirty="0"/>
              <a:t> (and can  thus be referenced/modified/used)</a:t>
            </a:r>
            <a:r>
              <a:rPr spc="-5" dirty="0"/>
              <a:t>.</a:t>
            </a:r>
          </a:p>
          <a:p>
            <a:pPr marL="812800" indent="-3435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812800" algn="l"/>
                <a:tab pos="813435" algn="l"/>
                <a:tab pos="5854700" algn="l"/>
              </a:tabLst>
            </a:pPr>
            <a:r>
              <a:rPr sz="2400" spc="-5" dirty="0"/>
              <a:t>From </a:t>
            </a:r>
            <a:r>
              <a:rPr sz="2400" dirty="0"/>
              <a:t>its </a:t>
            </a:r>
            <a:r>
              <a:rPr sz="2400" b="1" dirty="0"/>
              <a:t>declaration to the end </a:t>
            </a:r>
            <a:r>
              <a:rPr sz="2400" b="1" spc="-5" dirty="0"/>
              <a:t>of</a:t>
            </a:r>
            <a:r>
              <a:rPr sz="2400" b="1" spc="-50" dirty="0"/>
              <a:t> </a:t>
            </a:r>
            <a:r>
              <a:rPr sz="2400" b="1" dirty="0"/>
              <a:t>the </a:t>
            </a:r>
            <a:r>
              <a:rPr sz="2400" b="1" spc="515" dirty="0">
                <a:latin typeface="Arial"/>
                <a:cs typeface="Arial"/>
              </a:rPr>
              <a:t>{	}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/>
              <a:t>braces</a:t>
            </a:r>
            <a:endParaRPr sz="2400" b="1" dirty="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dirty="0"/>
              <a:t>Ex: a variable </a:t>
            </a:r>
            <a:r>
              <a:rPr sz="2400" spc="-5" dirty="0"/>
              <a:t>declared </a:t>
            </a:r>
            <a:r>
              <a:rPr sz="2400" dirty="0"/>
              <a:t>in a </a:t>
            </a:r>
            <a:r>
              <a:rPr sz="2400" spc="-5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sz="2400" spc="-5" dirty="0"/>
              <a:t> loop only </a:t>
            </a:r>
            <a:r>
              <a:rPr sz="2400" dirty="0"/>
              <a:t>exists </a:t>
            </a:r>
            <a:r>
              <a:rPr sz="2400" u="sng" dirty="0"/>
              <a:t>in that</a:t>
            </a:r>
            <a:r>
              <a:rPr sz="2400" u="sng" spc="-125" dirty="0"/>
              <a:t> </a:t>
            </a:r>
            <a:r>
              <a:rPr sz="2400" u="sng" spc="-5" dirty="0"/>
              <a:t>loop</a:t>
            </a:r>
            <a:r>
              <a:rPr lang="en-US" sz="2400" spc="-5" dirty="0"/>
              <a:t>!</a:t>
            </a:r>
            <a:endParaRPr sz="2400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E9F5490-A0E3-A924-7F09-149365733496}"/>
              </a:ext>
            </a:extLst>
          </p:cNvPr>
          <p:cNvSpPr txBox="1"/>
          <p:nvPr/>
        </p:nvSpPr>
        <p:spPr>
          <a:xfrm>
            <a:off x="1472681" y="3525416"/>
            <a:ext cx="9246637" cy="24590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B745230B-3A68-7CEB-A196-C8FC32345114}"/>
              </a:ext>
            </a:extLst>
          </p:cNvPr>
          <p:cNvSpPr txBox="1"/>
          <p:nvPr/>
        </p:nvSpPr>
        <p:spPr>
          <a:xfrm>
            <a:off x="287205" y="4311849"/>
            <a:ext cx="13589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innerloop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89DD4A87-56E4-A12B-D84A-A50EC8ADA89F}"/>
              </a:ext>
            </a:extLst>
          </p:cNvPr>
          <p:cNvSpPr/>
          <p:nvPr/>
        </p:nvSpPr>
        <p:spPr>
          <a:xfrm>
            <a:off x="1726163" y="4191657"/>
            <a:ext cx="251927" cy="832264"/>
          </a:xfrm>
          <a:prstGeom prst="leftBrac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AA8E0DE0-9B99-DF46-ADD5-A1866E94DED7}"/>
              </a:ext>
            </a:extLst>
          </p:cNvPr>
          <p:cNvSpPr/>
          <p:nvPr/>
        </p:nvSpPr>
        <p:spPr>
          <a:xfrm rot="10800000">
            <a:off x="10184362" y="3595007"/>
            <a:ext cx="505409" cy="1854069"/>
          </a:xfrm>
          <a:prstGeom prst="lef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7F81D66D-94FB-55AB-99BB-319F89DECCFC}"/>
              </a:ext>
            </a:extLst>
          </p:cNvPr>
          <p:cNvSpPr txBox="1"/>
          <p:nvPr/>
        </p:nvSpPr>
        <p:spPr>
          <a:xfrm>
            <a:off x="10784890" y="4238951"/>
            <a:ext cx="1358900" cy="566181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outerloop</a:t>
            </a:r>
            <a:r>
              <a:rPr lang="en-US" sz="18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84103014-F0CD-925C-80B7-0C6337ED51C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Lesson 7 -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84202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76207"/>
            <a:ext cx="10515600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/>
              <a:t>Scope in Methods</a:t>
            </a: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2743200" y="3581400"/>
            <a:ext cx="5486400" cy="26744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example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A41514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2711" y="4694293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0" dirty="0">
                <a:solidFill>
                  <a:srgbClr val="99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sz="2800" spc="4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169" y="4884365"/>
            <a:ext cx="15989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sz="2800" spc="30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9C7FFC-C711-4C23-B4CF-C502CFC3911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5421B0C-E838-238F-284E-CD14A12AB6EB}"/>
              </a:ext>
            </a:extLst>
          </p:cNvPr>
          <p:cNvSpPr txBox="1">
            <a:spLocks/>
          </p:cNvSpPr>
          <p:nvPr/>
        </p:nvSpPr>
        <p:spPr>
          <a:xfrm>
            <a:off x="1031238" y="1302868"/>
            <a:ext cx="10230811" cy="1751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826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9250" indent="-227013">
              <a:lnSpc>
                <a:spcPct val="100000"/>
              </a:lnSpc>
              <a:spcBef>
                <a:spcPts val="380"/>
              </a:spcBef>
            </a:pPr>
            <a:r>
              <a:rPr lang="en-US" spc="-5" dirty="0"/>
              <a:t>Definition: The part of a program where a variable</a:t>
            </a:r>
            <a:r>
              <a:rPr lang="en-US" spc="60" dirty="0"/>
              <a:t> </a:t>
            </a:r>
            <a:r>
              <a:rPr lang="en-US" spc="-5" dirty="0"/>
              <a:t>exists (and can  thus be referenced/modified/used).</a:t>
            </a:r>
          </a:p>
          <a:p>
            <a:pPr marL="812800" indent="-343535">
              <a:lnSpc>
                <a:spcPct val="100000"/>
              </a:lnSpc>
              <a:spcBef>
                <a:spcPts val="245"/>
              </a:spcBef>
              <a:tabLst>
                <a:tab pos="812800" algn="l"/>
                <a:tab pos="813435" algn="l"/>
                <a:tab pos="5854700" algn="l"/>
              </a:tabLst>
            </a:pPr>
            <a:r>
              <a:rPr lang="en-US" sz="2400" spc="-5" dirty="0"/>
              <a:t>From </a:t>
            </a:r>
            <a:r>
              <a:rPr lang="en-US" sz="2400" dirty="0"/>
              <a:t>its </a:t>
            </a:r>
            <a:r>
              <a:rPr lang="en-US" sz="2400" b="1" dirty="0"/>
              <a:t>declaration to the end </a:t>
            </a:r>
            <a:r>
              <a:rPr lang="en-US" sz="2400" b="1" spc="-5" dirty="0"/>
              <a:t>of</a:t>
            </a:r>
            <a:r>
              <a:rPr lang="en-US" sz="2400" b="1" spc="-50" dirty="0"/>
              <a:t> </a:t>
            </a:r>
            <a:r>
              <a:rPr lang="en-US" sz="2400" b="1" dirty="0"/>
              <a:t>the </a:t>
            </a:r>
            <a:r>
              <a:rPr lang="en-US" sz="2400" b="1" spc="515" dirty="0">
                <a:latin typeface="Arial"/>
                <a:cs typeface="Arial"/>
              </a:rPr>
              <a:t>{	}</a:t>
            </a:r>
            <a:r>
              <a:rPr lang="en-US" sz="2400" b="1" spc="-120" dirty="0">
                <a:latin typeface="Arial"/>
                <a:cs typeface="Arial"/>
              </a:rPr>
              <a:t> </a:t>
            </a:r>
            <a:r>
              <a:rPr lang="en-US" sz="2400" b="1" spc="-5" dirty="0"/>
              <a:t>braces</a:t>
            </a:r>
            <a:endParaRPr lang="en-US" sz="2400" b="1" dirty="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n-US" sz="2400" dirty="0"/>
              <a:t>Ex: a variable </a:t>
            </a:r>
            <a:r>
              <a:rPr lang="en-US" sz="2400" spc="-5" dirty="0"/>
              <a:t>declared </a:t>
            </a:r>
            <a:r>
              <a:rPr lang="en-US" sz="2400" dirty="0"/>
              <a:t>in a method exists </a:t>
            </a:r>
            <a:r>
              <a:rPr lang="en-US" sz="2400" spc="-5" dirty="0"/>
              <a:t>only </a:t>
            </a:r>
            <a:r>
              <a:rPr lang="en-US" sz="2400" dirty="0"/>
              <a:t>in that</a:t>
            </a:r>
            <a:r>
              <a:rPr lang="en-US" sz="2400" spc="-155" dirty="0"/>
              <a:t> </a:t>
            </a:r>
            <a:r>
              <a:rPr lang="en-US" sz="2400" dirty="0"/>
              <a:t>method!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9992161-C59F-CF0A-BB40-91E6E492729D}"/>
              </a:ext>
            </a:extLst>
          </p:cNvPr>
          <p:cNvSpPr/>
          <p:nvPr/>
        </p:nvSpPr>
        <p:spPr>
          <a:xfrm>
            <a:off x="2906899" y="4694293"/>
            <a:ext cx="251927" cy="832264"/>
          </a:xfrm>
          <a:prstGeom prst="leftBrace">
            <a:avLst/>
          </a:prstGeom>
          <a:noFill/>
          <a:ln w="381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B7F92388-C00B-E5A0-CEE7-34B0533BE160}"/>
              </a:ext>
            </a:extLst>
          </p:cNvPr>
          <p:cNvSpPr/>
          <p:nvPr/>
        </p:nvSpPr>
        <p:spPr>
          <a:xfrm rot="10800000">
            <a:off x="7891947" y="4359829"/>
            <a:ext cx="391005" cy="1166728"/>
          </a:xfrm>
          <a:prstGeom prst="leftBrace">
            <a:avLst/>
          </a:prstGeom>
          <a:noFill/>
          <a:ln w="38100">
            <a:solidFill>
              <a:srgbClr val="99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5490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Class</a:t>
            </a:r>
            <a:r>
              <a:rPr spc="-60" dirty="0"/>
              <a:t> </a:t>
            </a:r>
            <a:r>
              <a:rPr dirty="0"/>
              <a:t>Constants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1239" y="1703257"/>
            <a:ext cx="9942830" cy="137922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visible to the whole program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sz="32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12800" marR="723265" indent="-342900">
              <a:lnSpc>
                <a:spcPts val="3020"/>
              </a:lnSpc>
              <a:spcBef>
                <a:spcPts val="570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set </a:t>
            </a:r>
            <a:r>
              <a:rPr sz="2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sz="2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2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declaration; </a:t>
            </a:r>
            <a:r>
              <a:rPr sz="28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sz="2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reassigned  (so the value </a:t>
            </a:r>
            <a:r>
              <a:rPr sz="2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800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u="sng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</a:t>
            </a:r>
            <a:r>
              <a:rPr sz="2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004" y="4137064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BCD556A-9644-4D27-9955-A6672FA158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01764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6592"/>
            <a:ext cx="7688046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Class</a:t>
            </a:r>
            <a:r>
              <a:rPr spc="-60" dirty="0"/>
              <a:t> </a:t>
            </a:r>
            <a:r>
              <a:rPr dirty="0"/>
              <a:t>Constant</a:t>
            </a:r>
            <a:r>
              <a:rPr lang="en-US" dirty="0"/>
              <a:t> (example)</a:t>
            </a:r>
            <a:endParaRPr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BCD556A-9644-4D27-9955-A6672FA158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49892-3BFE-F254-76BF-C8D50CF851F8}"/>
              </a:ext>
            </a:extLst>
          </p:cNvPr>
          <p:cNvSpPr txBox="1"/>
          <p:nvPr/>
        </p:nvSpPr>
        <p:spPr>
          <a:xfrm>
            <a:off x="916938" y="1755677"/>
            <a:ext cx="1039274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String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VOWELS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sz="1600" b="0" dirty="0" err="1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aeiou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START_LOWER_ASCII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97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(int) ‘a’</a:t>
            </a:r>
          </a:p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END_LOWER_ASCII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122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(int) ‘z’</a:t>
            </a:r>
            <a:endParaRPr lang="en-US" sz="1600" dirty="0">
              <a:solidFill>
                <a:srgbClr val="24292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printVowels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rgbClr val="24292E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printVowels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6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“vowels are: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sz="16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for (int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VOWELS.length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16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6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 -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” 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VOWELS.charAt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endParaRPr lang="en-US" sz="1600" dirty="0">
              <a:solidFill>
                <a:srgbClr val="24292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6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“(and sometimes y)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sz="16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6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0EE8BD2-2FE2-3F33-16B4-324FA3A4866B}"/>
              </a:ext>
            </a:extLst>
          </p:cNvPr>
          <p:cNvSpPr/>
          <p:nvPr/>
        </p:nvSpPr>
        <p:spPr>
          <a:xfrm rot="10800000">
            <a:off x="8153400" y="1832678"/>
            <a:ext cx="505409" cy="3693399"/>
          </a:xfrm>
          <a:prstGeom prst="lef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9B96B-3F17-2495-5199-161499A63913}"/>
              </a:ext>
            </a:extLst>
          </p:cNvPr>
          <p:cNvSpPr txBox="1"/>
          <p:nvPr/>
        </p:nvSpPr>
        <p:spPr>
          <a:xfrm>
            <a:off x="8778239" y="3171545"/>
            <a:ext cx="21022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 Constant Scope</a:t>
            </a:r>
            <a:endParaRPr lang="en-US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4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3BB8-3118-4BA3-8B08-63CB3A6B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Comments!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F0756-0007-489D-9368-BA5922F29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dirty="0"/>
              <a:t>Now that we know how to write methods, we have a new form of documentation (using comments) to write. </a:t>
            </a:r>
          </a:p>
          <a:p>
            <a:r>
              <a:rPr lang="en-US" sz="3400" dirty="0"/>
              <a:t>Each method you write (except for main) should be accompanied by a short comment that describes what it does. </a:t>
            </a:r>
          </a:p>
          <a:p>
            <a:r>
              <a:rPr lang="en-US" sz="3400" b="1" dirty="0"/>
              <a:t>Be sure to comment on method behavior, and all parameters and returns of a method!</a:t>
            </a:r>
            <a:endParaRPr lang="en-US" sz="2000" dirty="0"/>
          </a:p>
          <a:p>
            <a:pPr marL="463550" indent="0">
              <a:buNone/>
            </a:pPr>
            <a:r>
              <a:rPr lang="en-US" sz="23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Randomly generates 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an addition</a:t>
            </a:r>
            <a:r>
              <a:rPr lang="en-US" sz="23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problem where the </a:t>
            </a:r>
          </a:p>
          <a:p>
            <a:pPr marL="463550" indent="0">
              <a:buNone/>
            </a:pPr>
            <a:r>
              <a:rPr lang="en-US" sz="23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operands are in the range 1-10 (inclusive), and prints the result </a:t>
            </a:r>
          </a:p>
          <a:p>
            <a:pPr marL="463550" indent="0">
              <a:buNone/>
            </a:pPr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23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rounded to two decimal places.</a:t>
            </a:r>
          </a:p>
          <a:p>
            <a:pPr marL="463550" indent="0">
              <a:buNone/>
            </a:pPr>
            <a:r>
              <a:rPr lang="en-US" sz="23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addTwoRandomNumbers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marL="463550" indent="0">
              <a:buNone/>
            </a:pP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3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463550" indent="0">
              <a:buNone/>
            </a:pP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3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3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3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3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3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3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3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3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3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3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3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300" dirty="0">
                <a:solidFill>
                  <a:srgbClr val="3B3B3B"/>
                </a:solidFill>
                <a:latin typeface="Consolas" panose="020B0609020204030204" pitchFamily="49" charset="0"/>
              </a:rPr>
              <a:t>    </a:t>
            </a:r>
            <a:r>
              <a:rPr lang="en-US" sz="23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3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>
                <a:solidFill>
                  <a:srgbClr val="001080"/>
                </a:solidFill>
                <a:latin typeface="Consolas" panose="020B0609020204030204" pitchFamily="49" charset="0"/>
              </a:rPr>
              <a:t>sum</a:t>
            </a:r>
            <a:r>
              <a:rPr lang="en-US" sz="2300" dirty="0">
                <a:solidFill>
                  <a:srgbClr val="3B3B3B"/>
                </a:solidFill>
                <a:latin typeface="Consolas" panose="020B0609020204030204" pitchFamily="49" charset="0"/>
              </a:rPr>
              <a:t> = </a:t>
            </a:r>
            <a:r>
              <a:rPr lang="en-US" sz="2300" dirty="0">
                <a:solidFill>
                  <a:srgbClr val="001080"/>
                </a:solidFill>
                <a:latin typeface="Consolas" panose="020B0609020204030204" pitchFamily="49" charset="0"/>
              </a:rPr>
              <a:t>num1</a:t>
            </a:r>
            <a:r>
              <a:rPr lang="en-US" sz="2300" dirty="0">
                <a:solidFill>
                  <a:srgbClr val="3B3B3B"/>
                </a:solidFill>
                <a:latin typeface="Consolas" panose="020B0609020204030204" pitchFamily="49" charset="0"/>
              </a:rPr>
              <a:t> + </a:t>
            </a:r>
            <a:r>
              <a:rPr lang="en-US" sz="2300" dirty="0">
                <a:solidFill>
                  <a:srgbClr val="001080"/>
                </a:solidFill>
                <a:latin typeface="Consolas" panose="020B0609020204030204" pitchFamily="49" charset="0"/>
              </a:rPr>
              <a:t>num2</a:t>
            </a:r>
            <a:r>
              <a:rPr lang="en-US" sz="2300" dirty="0">
                <a:solidFill>
                  <a:srgbClr val="3B3B3B"/>
                </a:solidFill>
                <a:latin typeface="Consolas" panose="020B0609020204030204" pitchFamily="49" charset="0"/>
              </a:rPr>
              <a:t>;</a:t>
            </a:r>
            <a:endParaRPr lang="en-US" sz="23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300" dirty="0">
                <a:solidFill>
                  <a:srgbClr val="3B3B3B"/>
                </a:solidFill>
                <a:latin typeface="Consolas" panose="020B0609020204030204" pitchFamily="49" charset="0"/>
              </a:rPr>
              <a:t>    ...</a:t>
            </a:r>
            <a:endParaRPr lang="en-US" sz="23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3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F6457-D8B6-4C9B-BE82-101281C61F2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</p:spTree>
    <p:extLst>
      <p:ext uri="{BB962C8B-B14F-4D97-AF65-F5344CB8AC3E}">
        <p14:creationId xmlns:p14="http://schemas.microsoft.com/office/powerpoint/2010/main" val="69389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893530" y="1175087"/>
            <a:ext cx="771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last line of output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after this code has executed?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7543800" y="229411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7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04BCC4-0B98-81FE-AF02-974CA544A4C3}"/>
              </a:ext>
            </a:extLst>
          </p:cNvPr>
          <p:cNvSpPr txBox="1"/>
          <p:nvPr/>
        </p:nvSpPr>
        <p:spPr>
          <a:xfrm>
            <a:off x="893530" y="2028155"/>
            <a:ext cx="66502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8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796F9-3E34-3C32-05BB-CE83CC5F0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495" y="260464"/>
            <a:ext cx="1574579" cy="160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23B82C-4EDA-4947-52BB-20C92CAA1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069" y="2035633"/>
            <a:ext cx="308584" cy="6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ED7B36-CEA5-E732-042B-789A7587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Last line printed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79A7B-5EE8-F97F-036D-7761EC5BCAB8}"/>
              </a:ext>
            </a:extLst>
          </p:cNvPr>
          <p:cNvSpPr txBox="1"/>
          <p:nvPr/>
        </p:nvSpPr>
        <p:spPr>
          <a:xfrm>
            <a:off x="838200" y="1517290"/>
            <a:ext cx="6705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74223-5EFC-1882-48F1-46C05E8B7E21}"/>
              </a:ext>
            </a:extLst>
          </p:cNvPr>
          <p:cNvSpPr/>
          <p:nvPr/>
        </p:nvSpPr>
        <p:spPr>
          <a:xfrm>
            <a:off x="7895977" y="2392433"/>
            <a:ext cx="779228" cy="7633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5A08C-B503-A429-90A3-1A34D98487D5}"/>
              </a:ext>
            </a:extLst>
          </p:cNvPr>
          <p:cNvSpPr txBox="1"/>
          <p:nvPr/>
        </p:nvSpPr>
        <p:spPr>
          <a:xfrm>
            <a:off x="7543800" y="202999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C3483-B804-F410-FBC2-DBE322CE5897}"/>
              </a:ext>
            </a:extLst>
          </p:cNvPr>
          <p:cNvSpPr txBox="1"/>
          <p:nvPr/>
        </p:nvSpPr>
        <p:spPr>
          <a:xfrm>
            <a:off x="7936564" y="246937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D54A25-ABF4-36F5-C5B9-DF24A04E24A4}"/>
              </a:ext>
            </a:extLst>
          </p:cNvPr>
          <p:cNvSpPr/>
          <p:nvPr/>
        </p:nvSpPr>
        <p:spPr>
          <a:xfrm>
            <a:off x="10528770" y="3518200"/>
            <a:ext cx="779228" cy="763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F07C7C-95AF-FD96-7D29-BA892D348718}"/>
              </a:ext>
            </a:extLst>
          </p:cNvPr>
          <p:cNvSpPr txBox="1"/>
          <p:nvPr/>
        </p:nvSpPr>
        <p:spPr>
          <a:xfrm>
            <a:off x="10176593" y="3155758"/>
            <a:ext cx="14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4CE9BB-2784-5F7A-291E-C290BECB0020}"/>
              </a:ext>
            </a:extLst>
          </p:cNvPr>
          <p:cNvSpPr txBox="1"/>
          <p:nvPr/>
        </p:nvSpPr>
        <p:spPr>
          <a:xfrm>
            <a:off x="10562231" y="3595144"/>
            <a:ext cx="7123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C1289EBE-2ABE-1C88-D7C6-2CBAC03F4C2B}"/>
              </a:ext>
            </a:extLst>
          </p:cNvPr>
          <p:cNvSpPr/>
          <p:nvPr/>
        </p:nvSpPr>
        <p:spPr>
          <a:xfrm>
            <a:off x="9928198" y="1803503"/>
            <a:ext cx="449580" cy="4030769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937169B7-3247-10B0-DB7B-7E89E344E07C}"/>
              </a:ext>
            </a:extLst>
          </p:cNvPr>
          <p:cNvSpPr/>
          <p:nvPr/>
        </p:nvSpPr>
        <p:spPr>
          <a:xfrm>
            <a:off x="7205041" y="2215517"/>
            <a:ext cx="449580" cy="1169754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AF14436-014F-E747-9ED1-B3D433482DEB}"/>
              </a:ext>
            </a:extLst>
          </p:cNvPr>
          <p:cNvSpPr/>
          <p:nvPr/>
        </p:nvSpPr>
        <p:spPr>
          <a:xfrm>
            <a:off x="7926375" y="4396553"/>
            <a:ext cx="779228" cy="763325"/>
          </a:xfrm>
          <a:prstGeom prst="rect">
            <a:avLst/>
          </a:prstGeom>
          <a:noFill/>
          <a:ln>
            <a:solidFill>
              <a:srgbClr val="B46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3A4BB0-E442-5F6B-A185-55B73E51DCC3}"/>
              </a:ext>
            </a:extLst>
          </p:cNvPr>
          <p:cNvSpPr txBox="1"/>
          <p:nvPr/>
        </p:nvSpPr>
        <p:spPr>
          <a:xfrm>
            <a:off x="7574198" y="403411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B46A1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588A85-B6ED-0E4B-B7C2-DB2820319A15}"/>
              </a:ext>
            </a:extLst>
          </p:cNvPr>
          <p:cNvSpPr txBox="1"/>
          <p:nvPr/>
        </p:nvSpPr>
        <p:spPr>
          <a:xfrm>
            <a:off x="7966962" y="447349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3BA38793-39AC-1C3A-DB4A-88AB781FAF83}"/>
              </a:ext>
            </a:extLst>
          </p:cNvPr>
          <p:cNvSpPr/>
          <p:nvPr/>
        </p:nvSpPr>
        <p:spPr>
          <a:xfrm>
            <a:off x="7235439" y="3726655"/>
            <a:ext cx="449580" cy="2107617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B46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D604B937-63AF-573E-5718-89BDA882CBDF}"/>
              </a:ext>
            </a:extLst>
          </p:cNvPr>
          <p:cNvSpPr/>
          <p:nvPr/>
        </p:nvSpPr>
        <p:spPr>
          <a:xfrm>
            <a:off x="291962" y="161574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ED8DC85C-1A88-C60A-036B-4A29586ED492}"/>
              </a:ext>
            </a:extLst>
          </p:cNvPr>
          <p:cNvSpPr/>
          <p:nvPr/>
        </p:nvSpPr>
        <p:spPr>
          <a:xfrm>
            <a:off x="291962" y="2207896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59993AF2-C91D-012F-C49A-DD3AFC76210B}"/>
              </a:ext>
            </a:extLst>
          </p:cNvPr>
          <p:cNvSpPr/>
          <p:nvPr/>
        </p:nvSpPr>
        <p:spPr>
          <a:xfrm>
            <a:off x="291962" y="25002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23845BD7-F674-F30B-EBBF-5DF7DB40D2D4}"/>
              </a:ext>
            </a:extLst>
          </p:cNvPr>
          <p:cNvSpPr/>
          <p:nvPr/>
        </p:nvSpPr>
        <p:spPr>
          <a:xfrm>
            <a:off x="291962" y="3726655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E1F4A10A-A9D2-CB3A-3F4B-34A4024C7F8F}"/>
              </a:ext>
            </a:extLst>
          </p:cNvPr>
          <p:cNvSpPr/>
          <p:nvPr/>
        </p:nvSpPr>
        <p:spPr>
          <a:xfrm>
            <a:off x="291962" y="4040628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EE6A8630-1D27-0F8E-B615-C4811A39C89B}"/>
              </a:ext>
            </a:extLst>
          </p:cNvPr>
          <p:cNvSpPr/>
          <p:nvPr/>
        </p:nvSpPr>
        <p:spPr>
          <a:xfrm>
            <a:off x="291962" y="495302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976F3EE0-656D-40BD-6D71-CFC11D2250BD}"/>
              </a:ext>
            </a:extLst>
          </p:cNvPr>
          <p:cNvSpPr/>
          <p:nvPr/>
        </p:nvSpPr>
        <p:spPr>
          <a:xfrm>
            <a:off x="291962" y="5248551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FBE8D088-0BE6-3DDE-EC28-D92A84BBBA42}"/>
              </a:ext>
            </a:extLst>
          </p:cNvPr>
          <p:cNvSpPr/>
          <p:nvPr/>
        </p:nvSpPr>
        <p:spPr>
          <a:xfrm>
            <a:off x="291962" y="278999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81CE7D70-C440-5993-AC35-31AB4DB7D841}"/>
              </a:ext>
            </a:extLst>
          </p:cNvPr>
          <p:cNvSpPr/>
          <p:nvPr/>
        </p:nvSpPr>
        <p:spPr>
          <a:xfrm>
            <a:off x="291962" y="1920169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E1B79B-F35F-A6C8-B704-1E399931DA4D}"/>
              </a:ext>
            </a:extLst>
          </p:cNvPr>
          <p:cNvSpPr txBox="1"/>
          <p:nvPr/>
        </p:nvSpPr>
        <p:spPr>
          <a:xfrm>
            <a:off x="2787306" y="2133837"/>
            <a:ext cx="69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dirty="0">
              <a:solidFill>
                <a:srgbClr val="005CC5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3FC0990-9F07-D6D0-DD48-1C0BC2E4A8F6}"/>
              </a:ext>
            </a:extLst>
          </p:cNvPr>
          <p:cNvSpPr txBox="1"/>
          <p:nvPr/>
        </p:nvSpPr>
        <p:spPr>
          <a:xfrm>
            <a:off x="7962902" y="4473497"/>
            <a:ext cx="71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6A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8828 0.1909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46" grpId="0" animBg="1"/>
      <p:bldP spid="47" grpId="0"/>
      <p:bldP spid="48" grpId="0"/>
      <p:bldP spid="49" grpId="0" animBg="1"/>
      <p:bldP spid="50" grpId="0" animBg="1"/>
      <p:bldP spid="52" grpId="0" animBg="1"/>
      <p:bldP spid="53" grpId="0"/>
      <p:bldP spid="54" grpId="0"/>
      <p:bldP spid="54" grpId="1"/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4" grpId="1" animBg="1"/>
      <p:bldP spid="65" grpId="0"/>
      <p:bldP spid="65" grpId="1"/>
      <p:bldP spid="65" grpId="2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7531692" y="1409936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I'm lost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F7DAF5-60E0-580F-B232-BA04FB7935D4}"/>
              </a:ext>
            </a:extLst>
          </p:cNvPr>
          <p:cNvSpPr txBox="1"/>
          <p:nvPr/>
        </p:nvSpPr>
        <p:spPr>
          <a:xfrm>
            <a:off x="905690" y="2085911"/>
            <a:ext cx="6482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11D18-52BB-E9B3-A363-CE70FE754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496" y="302940"/>
            <a:ext cx="1555328" cy="1580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78BF8-25EF-126A-BEF1-2A94FD47B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069" y="2035633"/>
            <a:ext cx="308584" cy="6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</a:rPr>
              <a:t>Returns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7 - Summer 2024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479781"/>
            <a:ext cx="10515599" cy="4668457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allow us to send values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(int num)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(num + " is the best!");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&lt;value of correct type&gt;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that returns a value…</a:t>
            </a:r>
          </a:p>
          <a:p>
            <a:pPr marL="571500" lvl="1" indent="0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CC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result =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(42);</a:t>
            </a:r>
          </a:p>
        </p:txBody>
      </p:sp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EC6FA454-66F1-47DF-8CE5-7621887BE935}"/>
              </a:ext>
            </a:extLst>
          </p:cNvPr>
          <p:cNvSpPr/>
          <p:nvPr/>
        </p:nvSpPr>
        <p:spPr>
          <a:xfrm>
            <a:off x="7967511" y="3056862"/>
            <a:ext cx="4100239" cy="1514293"/>
          </a:xfrm>
          <a:prstGeom prst="leftArrow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the expression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this value to where the method is called from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immediately exits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147AF-202A-7C08-C917-FE40ACD1B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27FF-76E1-ADB4-FA91-47FF53A1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47A31-1838-9667-81CD-52894F7D9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971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Congrats on finishing quiz 0 yesterday!</a:t>
            </a:r>
            <a:endParaRPr lang="en-US" sz="3200" dirty="0"/>
          </a:p>
          <a:p>
            <a:pPr lvl="1"/>
            <a:r>
              <a:rPr lang="en-US" sz="2800" b="1" dirty="0"/>
              <a:t>the first CS quiz you take can definitely be challenging</a:t>
            </a:r>
          </a:p>
          <a:p>
            <a:pPr lvl="1"/>
            <a:r>
              <a:rPr lang="en-US" sz="2800" b="1" dirty="0"/>
              <a:t>we will try to be kinder on quiz 0 grading</a:t>
            </a:r>
          </a:p>
          <a:p>
            <a:pPr lvl="1"/>
            <a:r>
              <a:rPr lang="en-US" sz="2800" b="1" dirty="0"/>
              <a:t>reminder that we drop the lowest 3 exam grades</a:t>
            </a:r>
          </a:p>
          <a:p>
            <a:pPr lvl="1"/>
            <a:r>
              <a:rPr lang="en-US" sz="2800" b="1" dirty="0"/>
              <a:t>quiz grades will be released next Friday</a:t>
            </a:r>
          </a:p>
          <a:p>
            <a:pPr lvl="1"/>
            <a:r>
              <a:rPr lang="en-US" sz="2800" b="1" dirty="0"/>
              <a:t>quizzes are one small part of your overall grade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3200" b="1" dirty="0"/>
              <a:t>P1 released later today, due next Thursday 7/18 @ 11:59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60080-4EA9-3564-2049-D865959351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783860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6592"/>
            <a:ext cx="7688046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/>
              <a:t>Returns (example)</a:t>
            </a:r>
            <a:endParaRPr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BCD556A-9644-4D27-9955-A6672FA158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49892-3BFE-F254-76BF-C8D50CF851F8}"/>
              </a:ext>
            </a:extLst>
          </p:cNvPr>
          <p:cNvSpPr txBox="1"/>
          <p:nvPr/>
        </p:nvSpPr>
        <p:spPr>
          <a:xfrm>
            <a:off x="916938" y="1755677"/>
            <a:ext cx="1039274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funkyMath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(1, 2); </a:t>
            </a: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calls the function, but we lose the return D:</a:t>
            </a:r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funkyMathResult</a:t>
            </a:r>
            <a:r>
              <a:rPr lang="en-US" sz="20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funkyMath</a:t>
            </a:r>
            <a:r>
              <a:rPr lang="en-US" sz="20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(1, 2); </a:t>
            </a: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1 * 2 + 2 * 3 = 2 + 6 = 8</a:t>
            </a:r>
            <a:endParaRPr lang="en-US" sz="2000" dirty="0">
              <a:solidFill>
                <a:srgbClr val="24292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funkyMathResult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8</a:t>
            </a:r>
            <a:endParaRPr lang="en-US" sz="20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000" dirty="0">
              <a:solidFill>
                <a:srgbClr val="24292E"/>
              </a:solidFill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funkyMath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a, </a:t>
            </a:r>
            <a:r>
              <a:rPr lang="en-US" sz="2000" b="0" dirty="0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b) {</a:t>
            </a:r>
          </a:p>
          <a:p>
            <a:r>
              <a:rPr lang="en-US" sz="2000" dirty="0">
                <a:solidFill>
                  <a:srgbClr val="6F42C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 * 2 + b * 3; 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java will throw an error if any more code is written here!</a:t>
            </a:r>
            <a:endParaRPr lang="en-US" sz="20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385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89071" y="501649"/>
            <a:ext cx="107679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4000" b="1" dirty="0">
                <a:solidFill>
                  <a:srgbClr val="993366"/>
                </a:solidFill>
              </a:rPr>
              <a:t>(Recall) </a:t>
            </a:r>
            <a:r>
              <a:rPr lang="en-US" sz="4000" dirty="0"/>
              <a:t>String Methods 	</a:t>
            </a:r>
            <a:r>
              <a:rPr lang="en-US" sz="2200" dirty="0"/>
              <a:t>Usage: 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&lt;string variable&gt;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&lt;method&gt;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sz="2000" dirty="0"/>
            </a:br>
            <a:endParaRPr sz="4000"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7 - Summer 2024</a:t>
            </a: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B91AB3-7AF2-4F1C-8C84-32A4E53133EB}"/>
              </a:ext>
            </a:extLst>
          </p:cNvPr>
          <p:cNvGraphicFramePr>
            <a:graphicFrameLocks noGrp="1"/>
          </p:cNvGraphicFramePr>
          <p:nvPr/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C5C13-3876-9F84-C01B-D94C9A2F7C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891746" cy="11276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String s = "bubblegum";</a:t>
            </a:r>
          </a:p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 =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(7, 8).</a:t>
            </a:r>
            <a:r>
              <a:rPr lang="en-US" sz="2400" dirty="0" err="1">
                <a:latin typeface="Consolas" panose="020B0609020204030204" pitchFamily="49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</a:rPr>
              <a:t>() +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(8) + "ball";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2E925-C15E-34C8-6BEF-0F0B2AD69104}"/>
              </a:ext>
            </a:extLst>
          </p:cNvPr>
          <p:cNvGrpSpPr/>
          <p:nvPr/>
        </p:nvGrpSpPr>
        <p:grpSpPr>
          <a:xfrm>
            <a:off x="838200" y="2813741"/>
            <a:ext cx="10760676" cy="910836"/>
            <a:chOff x="838200" y="2813741"/>
            <a:chExt cx="10760676" cy="9108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5853E-8CA8-5D49-3F15-3CE40D19E864}"/>
                </a:ext>
              </a:extLst>
            </p:cNvPr>
            <p:cNvSpPr txBox="1"/>
            <p:nvPr/>
          </p:nvSpPr>
          <p:spPr>
            <a:xfrm>
              <a:off x="838200" y="3262912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"g".</a:t>
              </a:r>
              <a:r>
                <a:rPr lang="en-US" sz="2400" dirty="0" err="1">
                  <a:latin typeface="Consolas" panose="020B0609020204030204" pitchFamily="49" charset="0"/>
                </a:rPr>
                <a:t>toUpperCase</a:t>
              </a:r>
              <a:r>
                <a:rPr lang="en-US" sz="2400" dirty="0">
                  <a:latin typeface="Consolas" panose="020B0609020204030204" pitchFamily="49" charset="0"/>
                </a:rPr>
                <a:t>() + </a:t>
              </a:r>
              <a:r>
                <a:rPr lang="en-US" sz="2400" dirty="0" err="1">
                  <a:latin typeface="Consolas" panose="020B0609020204030204" pitchFamily="49" charset="0"/>
                </a:rPr>
                <a:t>s.substring</a:t>
              </a:r>
              <a:r>
                <a:rPr lang="en-US" sz="2400" dirty="0">
                  <a:latin typeface="Consolas" panose="020B0609020204030204" pitchFamily="49" charset="0"/>
                </a:rPr>
                <a:t>(8) + "ball";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E32F95FC-1124-D6C9-7883-9F26C4233878}"/>
                </a:ext>
              </a:extLst>
            </p:cNvPr>
            <p:cNvSpPr/>
            <p:nvPr/>
          </p:nvSpPr>
          <p:spPr>
            <a:xfrm rot="5400000">
              <a:off x="3024995" y="1578380"/>
              <a:ext cx="348714" cy="2819435"/>
            </a:xfrm>
            <a:prstGeom prst="rightBrace">
              <a:avLst>
                <a:gd name="adj1" fmla="val 89363"/>
                <a:gd name="adj2" fmla="val 10117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DACAB6-FCC3-8F57-BEC1-758069896DFA}"/>
              </a:ext>
            </a:extLst>
          </p:cNvPr>
          <p:cNvGrpSpPr/>
          <p:nvPr/>
        </p:nvGrpSpPr>
        <p:grpSpPr>
          <a:xfrm>
            <a:off x="838200" y="3747053"/>
            <a:ext cx="10760676" cy="922086"/>
            <a:chOff x="838200" y="3747053"/>
            <a:chExt cx="10760676" cy="9220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8AE966-21EA-EF02-AAC0-2B08AAB05509}"/>
                </a:ext>
              </a:extLst>
            </p:cNvPr>
            <p:cNvSpPr txBox="1"/>
            <p:nvPr/>
          </p:nvSpPr>
          <p:spPr>
            <a:xfrm>
              <a:off x="838200" y="4207474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              "G" + </a:t>
              </a:r>
              <a:r>
                <a:rPr lang="en-US" sz="2400" dirty="0" err="1">
                  <a:latin typeface="Consolas" panose="020B0609020204030204" pitchFamily="49" charset="0"/>
                </a:rPr>
                <a:t>s.substring</a:t>
              </a:r>
              <a:r>
                <a:rPr lang="en-US" sz="2400" dirty="0">
                  <a:latin typeface="Consolas" panose="020B0609020204030204" pitchFamily="49" charset="0"/>
                </a:rPr>
                <a:t>(8) + "ball";</a:t>
              </a: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239DA6E0-10E5-2194-E9AA-BF3BB46C6FE9}"/>
                </a:ext>
              </a:extLst>
            </p:cNvPr>
            <p:cNvSpPr/>
            <p:nvPr/>
          </p:nvSpPr>
          <p:spPr>
            <a:xfrm rot="5400000">
              <a:off x="5357665" y="2681929"/>
              <a:ext cx="348714" cy="2478962"/>
            </a:xfrm>
            <a:prstGeom prst="rightBrace">
              <a:avLst>
                <a:gd name="adj1" fmla="val 89363"/>
                <a:gd name="adj2" fmla="val 7630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3AF69C-F12E-F463-DB58-0A5C75954A0B}"/>
              </a:ext>
            </a:extLst>
          </p:cNvPr>
          <p:cNvGrpSpPr/>
          <p:nvPr/>
        </p:nvGrpSpPr>
        <p:grpSpPr>
          <a:xfrm>
            <a:off x="838200" y="4674082"/>
            <a:ext cx="10760676" cy="914174"/>
            <a:chOff x="838200" y="4674082"/>
            <a:chExt cx="10760676" cy="9141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8A5F02-BD76-6C04-3886-C497789F5A58}"/>
                </a:ext>
              </a:extLst>
            </p:cNvPr>
            <p:cNvSpPr txBox="1"/>
            <p:nvPr/>
          </p:nvSpPr>
          <p:spPr>
            <a:xfrm>
              <a:off x="838200" y="5126591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                        "G" + "um" + "ball";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33F3A176-17CC-E571-C3A0-8A02232F96F7}"/>
                </a:ext>
              </a:extLst>
            </p:cNvPr>
            <p:cNvSpPr/>
            <p:nvPr/>
          </p:nvSpPr>
          <p:spPr>
            <a:xfrm rot="5400000">
              <a:off x="8468147" y="3852673"/>
              <a:ext cx="348714" cy="1991532"/>
            </a:xfrm>
            <a:prstGeom prst="rightBrace">
              <a:avLst>
                <a:gd name="adj1" fmla="val 89363"/>
                <a:gd name="adj2" fmla="val 15254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22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Example of returns: Math</a:t>
            </a:r>
            <a:r>
              <a:rPr lang="en-US" b="1" dirty="0">
                <a:solidFill>
                  <a:schemeClr val="bg2"/>
                </a:solidFill>
              </a:rPr>
              <a:t> class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7 - Summer 2024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CAE0B5-A1BC-4961-8F35-8228C4F47A68}"/>
              </a:ext>
            </a:extLst>
          </p:cNvPr>
          <p:cNvGraphicFramePr>
            <a:graphicFrameLocks noGrp="1"/>
          </p:cNvGraphicFramePr>
          <p:nvPr/>
        </p:nvGraphicFramePr>
        <p:xfrm>
          <a:off x="897574" y="1459341"/>
          <a:ext cx="10396852" cy="455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426">
                  <a:extLst>
                    <a:ext uri="{9D8B030D-6E8A-4147-A177-3AD203B41FA5}">
                      <a16:colId xmlns:a16="http://schemas.microsoft.com/office/drawing/2014/main" val="1462090851"/>
                    </a:ext>
                  </a:extLst>
                </a:gridCol>
                <a:gridCol w="5198426">
                  <a:extLst>
                    <a:ext uri="{9D8B030D-6E8A-4147-A177-3AD203B41FA5}">
                      <a16:colId xmlns:a16="http://schemas.microsoft.com/office/drawing/2014/main" val="1567639727"/>
                    </a:ext>
                  </a:extLst>
                </a:gridCol>
              </a:tblGrid>
              <a:tr h="50439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7898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35250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72581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50819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Larger of the two given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79518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Smaller of the two given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446841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</a:t>
                      </a:r>
                      <a:endParaRPr lang="en-US" sz="20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50083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67658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48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AF8-219B-AB7A-773E-EC86E80BD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double value = 823.577564893;</a:t>
            </a:r>
          </a:p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double </a:t>
            </a:r>
            <a:r>
              <a:rPr lang="en-US" sz="2400" dirty="0" err="1">
                <a:latin typeface="Consolas" panose="020B0609020204030204" pitchFamily="49" charset="0"/>
              </a:rPr>
              <a:t>roundedValue</a:t>
            </a:r>
            <a:r>
              <a:rPr lang="en-US" sz="2400" dirty="0">
                <a:latin typeface="Consolas" panose="020B0609020204030204" pitchFamily="49" charset="0"/>
              </a:rPr>
              <a:t> = (double) </a:t>
            </a:r>
            <a:r>
              <a:rPr lang="en-US" sz="2400" dirty="0" err="1">
                <a:latin typeface="Consolas" panose="020B0609020204030204" pitchFamily="49" charset="0"/>
              </a:rPr>
              <a:t>Math.round</a:t>
            </a:r>
            <a:r>
              <a:rPr lang="en-US" sz="2400" dirty="0">
                <a:latin typeface="Consolas" panose="020B0609020204030204" pitchFamily="49" charset="0"/>
              </a:rPr>
              <a:t>(value * 100) / 100;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89E33FA-5706-B335-8DC6-A0C5BC2F413E}"/>
              </a:ext>
            </a:extLst>
          </p:cNvPr>
          <p:cNvSpPr/>
          <p:nvPr/>
        </p:nvSpPr>
        <p:spPr>
          <a:xfrm rot="5400000">
            <a:off x="8888276" y="1960538"/>
            <a:ext cx="348714" cy="1991532"/>
          </a:xfrm>
          <a:prstGeom prst="rightBrace">
            <a:avLst>
              <a:gd name="adj1" fmla="val 89363"/>
              <a:gd name="adj2" fmla="val 50000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1B3D7-00D7-3969-CB4F-696464AC362B}"/>
              </a:ext>
            </a:extLst>
          </p:cNvPr>
          <p:cNvSpPr txBox="1"/>
          <p:nvPr/>
        </p:nvSpPr>
        <p:spPr>
          <a:xfrm>
            <a:off x="7861514" y="3062222"/>
            <a:ext cx="244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82357.7564893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E2C94-C884-F1B8-9615-917DD3A567F6}"/>
              </a:ext>
            </a:extLst>
          </p:cNvPr>
          <p:cNvSpPr txBox="1"/>
          <p:nvPr/>
        </p:nvSpPr>
        <p:spPr>
          <a:xfrm>
            <a:off x="4101887" y="3064860"/>
            <a:ext cx="770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= (double) </a:t>
            </a:r>
            <a:r>
              <a:rPr lang="en-US" sz="2400" dirty="0" err="1">
                <a:latin typeface="Consolas" panose="020B0609020204030204" pitchFamily="49" charset="0"/>
              </a:rPr>
              <a:t>Math.round</a:t>
            </a:r>
            <a:r>
              <a:rPr lang="en-US" sz="2400" dirty="0">
                <a:latin typeface="Consolas" panose="020B0609020204030204" pitchFamily="49" charset="0"/>
              </a:rPr>
              <a:t>(              ) / 100;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9D97C-AA37-416F-7C66-6B698853B848}"/>
              </a:ext>
            </a:extLst>
          </p:cNvPr>
          <p:cNvSpPr txBox="1"/>
          <p:nvPr/>
        </p:nvSpPr>
        <p:spPr>
          <a:xfrm>
            <a:off x="5889356" y="3938016"/>
            <a:ext cx="48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= (double) 82358.0 / 100;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C6D4E-83BB-167A-3D3F-4CF354A6B475}"/>
              </a:ext>
            </a:extLst>
          </p:cNvPr>
          <p:cNvSpPr txBox="1"/>
          <p:nvPr/>
        </p:nvSpPr>
        <p:spPr>
          <a:xfrm>
            <a:off x="5889355" y="4645317"/>
            <a:ext cx="262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 823.58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0818BA0-C5A9-2730-3D34-F987917434CE}"/>
              </a:ext>
            </a:extLst>
          </p:cNvPr>
          <p:cNvSpPr/>
          <p:nvPr/>
        </p:nvSpPr>
        <p:spPr>
          <a:xfrm rot="5400000">
            <a:off x="8067512" y="1571234"/>
            <a:ext cx="348714" cy="4291739"/>
          </a:xfrm>
          <a:prstGeom prst="rightBrace">
            <a:avLst>
              <a:gd name="adj1" fmla="val 89363"/>
              <a:gd name="adj2" fmla="val 50000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7676301" y="1715953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A6305-E641-13E1-7F7A-140E56843B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864BE-D938-70F9-24DA-6E005373D680}"/>
              </a:ext>
            </a:extLst>
          </p:cNvPr>
          <p:cNvSpPr txBox="1"/>
          <p:nvPr/>
        </p:nvSpPr>
        <p:spPr>
          <a:xfrm>
            <a:off x="937697" y="2448781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35836-E0B1-657B-A60D-714A0B7DA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495" y="234789"/>
            <a:ext cx="1622705" cy="1649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0DEA0-E5C0-D9E8-A956-4AC81F514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069" y="2035633"/>
            <a:ext cx="308584" cy="6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8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893530" y="1175087"/>
            <a:ext cx="771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when the following code is executed?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7543800" y="229411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2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None of the above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04BCC4-0B98-81FE-AF02-974CA544A4C3}"/>
              </a:ext>
            </a:extLst>
          </p:cNvPr>
          <p:cNvSpPr txBox="1"/>
          <p:nvPr/>
        </p:nvSpPr>
        <p:spPr>
          <a:xfrm>
            <a:off x="893530" y="2028155"/>
            <a:ext cx="66502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startNum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favoriteNumber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startNum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startNum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6F42C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favoriteNumber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startNum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newNum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startNum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newNum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startNum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en-US" sz="18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newNum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015E1-1F20-493A-A3E5-DD4DFA1F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496" y="241213"/>
            <a:ext cx="1603454" cy="1629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D9EFA-5EB3-65A8-FD4A-A69019CE6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069" y="2035633"/>
            <a:ext cx="308584" cy="6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95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31036-1DB9-815C-6A63-A0B5DC54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AE7AEF-8221-603F-0032-BC8A1F4D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Tricky Poll: Returnable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D4A3AC-C4BE-8530-62E8-32381F2C5E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E7553-F16D-C653-EFF5-064F4EDC7D0F}"/>
              </a:ext>
            </a:extLst>
          </p:cNvPr>
          <p:cNvSpPr txBox="1"/>
          <p:nvPr/>
        </p:nvSpPr>
        <p:spPr>
          <a:xfrm>
            <a:off x="838200" y="1517290"/>
            <a:ext cx="6705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 =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 count;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AF700-7B95-6AE8-FD93-19E5CB9EA636}"/>
              </a:ext>
            </a:extLst>
          </p:cNvPr>
          <p:cNvSpPr/>
          <p:nvPr/>
        </p:nvSpPr>
        <p:spPr>
          <a:xfrm>
            <a:off x="7895977" y="2392433"/>
            <a:ext cx="779228" cy="7633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425C7-92B3-2BAB-C149-7222A8B32980}"/>
              </a:ext>
            </a:extLst>
          </p:cNvPr>
          <p:cNvSpPr txBox="1"/>
          <p:nvPr/>
        </p:nvSpPr>
        <p:spPr>
          <a:xfrm>
            <a:off x="7543800" y="202999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808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4DA19-6E0D-E17B-3D0A-66F6734740C1}"/>
              </a:ext>
            </a:extLst>
          </p:cNvPr>
          <p:cNvSpPr txBox="1"/>
          <p:nvPr/>
        </p:nvSpPr>
        <p:spPr>
          <a:xfrm>
            <a:off x="7936564" y="246937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6914B1-F9D2-A72F-3F5F-489456C07739}"/>
              </a:ext>
            </a:extLst>
          </p:cNvPr>
          <p:cNvSpPr/>
          <p:nvPr/>
        </p:nvSpPr>
        <p:spPr>
          <a:xfrm>
            <a:off x="10528770" y="3518200"/>
            <a:ext cx="779228" cy="763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85035-5BA0-35C9-9A19-FA48501C2FB7}"/>
              </a:ext>
            </a:extLst>
          </p:cNvPr>
          <p:cNvSpPr txBox="1"/>
          <p:nvPr/>
        </p:nvSpPr>
        <p:spPr>
          <a:xfrm>
            <a:off x="10176593" y="3155758"/>
            <a:ext cx="14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2C64CA-44EC-33E4-BF6C-D5299A04D398}"/>
              </a:ext>
            </a:extLst>
          </p:cNvPr>
          <p:cNvSpPr txBox="1"/>
          <p:nvPr/>
        </p:nvSpPr>
        <p:spPr>
          <a:xfrm>
            <a:off x="10562231" y="3595144"/>
            <a:ext cx="7123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6E6FBBA-BFD1-5BAD-C89E-AC9065CD1712}"/>
              </a:ext>
            </a:extLst>
          </p:cNvPr>
          <p:cNvSpPr/>
          <p:nvPr/>
        </p:nvSpPr>
        <p:spPr>
          <a:xfrm>
            <a:off x="9928198" y="1803503"/>
            <a:ext cx="449580" cy="4030769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4E5BC25-53DF-D94F-E577-45F6A1133A4A}"/>
              </a:ext>
            </a:extLst>
          </p:cNvPr>
          <p:cNvSpPr/>
          <p:nvPr/>
        </p:nvSpPr>
        <p:spPr>
          <a:xfrm>
            <a:off x="7205041" y="2215517"/>
            <a:ext cx="449580" cy="1169754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8190BD-A9CC-052C-7667-33E5FDC8E876}"/>
              </a:ext>
            </a:extLst>
          </p:cNvPr>
          <p:cNvSpPr/>
          <p:nvPr/>
        </p:nvSpPr>
        <p:spPr>
          <a:xfrm>
            <a:off x="7926375" y="4396553"/>
            <a:ext cx="779228" cy="763325"/>
          </a:xfrm>
          <a:prstGeom prst="rect">
            <a:avLst/>
          </a:prstGeom>
          <a:noFill/>
          <a:ln>
            <a:solidFill>
              <a:srgbClr val="B46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83C6DB-C73D-C0C2-7B3E-4E30A1C94C0D}"/>
              </a:ext>
            </a:extLst>
          </p:cNvPr>
          <p:cNvSpPr txBox="1"/>
          <p:nvPr/>
        </p:nvSpPr>
        <p:spPr>
          <a:xfrm>
            <a:off x="7574198" y="403411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B46A1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62B3D6-2F53-141A-F01D-E779F9B95A7F}"/>
              </a:ext>
            </a:extLst>
          </p:cNvPr>
          <p:cNvSpPr txBox="1"/>
          <p:nvPr/>
        </p:nvSpPr>
        <p:spPr>
          <a:xfrm>
            <a:off x="7966962" y="447349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3D05D0B-FDEA-D582-0965-69B158E7BF12}"/>
              </a:ext>
            </a:extLst>
          </p:cNvPr>
          <p:cNvSpPr/>
          <p:nvPr/>
        </p:nvSpPr>
        <p:spPr>
          <a:xfrm>
            <a:off x="7235439" y="3726655"/>
            <a:ext cx="449580" cy="2107617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B46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CA102395-EF43-F21B-C5EF-E8C4C95FE389}"/>
              </a:ext>
            </a:extLst>
          </p:cNvPr>
          <p:cNvSpPr/>
          <p:nvPr/>
        </p:nvSpPr>
        <p:spPr>
          <a:xfrm>
            <a:off x="291962" y="161574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43D4B646-3C79-34B7-4A54-1D265B0C16A0}"/>
              </a:ext>
            </a:extLst>
          </p:cNvPr>
          <p:cNvSpPr/>
          <p:nvPr/>
        </p:nvSpPr>
        <p:spPr>
          <a:xfrm>
            <a:off x="291962" y="2207896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90908B0C-7CC9-6153-32CC-5120CAA3C603}"/>
              </a:ext>
            </a:extLst>
          </p:cNvPr>
          <p:cNvSpPr/>
          <p:nvPr/>
        </p:nvSpPr>
        <p:spPr>
          <a:xfrm>
            <a:off x="291962" y="25002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D44BD3BE-D8D1-7BD6-D398-3E016E6A960A}"/>
              </a:ext>
            </a:extLst>
          </p:cNvPr>
          <p:cNvSpPr/>
          <p:nvPr/>
        </p:nvSpPr>
        <p:spPr>
          <a:xfrm>
            <a:off x="291962" y="3726655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4C3F92CC-7CB2-D450-F2F7-30A59FAECFAF}"/>
              </a:ext>
            </a:extLst>
          </p:cNvPr>
          <p:cNvSpPr/>
          <p:nvPr/>
        </p:nvSpPr>
        <p:spPr>
          <a:xfrm>
            <a:off x="291962" y="4040628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05F594D-3D7A-BB67-0058-6CFFAFF10B40}"/>
              </a:ext>
            </a:extLst>
          </p:cNvPr>
          <p:cNvSpPr/>
          <p:nvPr/>
        </p:nvSpPr>
        <p:spPr>
          <a:xfrm>
            <a:off x="291962" y="495302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80E8F3DC-B450-AB04-0AE8-FB3E5E5A6084}"/>
              </a:ext>
            </a:extLst>
          </p:cNvPr>
          <p:cNvSpPr/>
          <p:nvPr/>
        </p:nvSpPr>
        <p:spPr>
          <a:xfrm>
            <a:off x="291962" y="5248551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6CE53C5-38D8-EEBA-2A15-65A9921CC9D9}"/>
              </a:ext>
            </a:extLst>
          </p:cNvPr>
          <p:cNvSpPr/>
          <p:nvPr/>
        </p:nvSpPr>
        <p:spPr>
          <a:xfrm>
            <a:off x="291962" y="278999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5036D09E-FB5D-8775-13FD-2F065C8C5216}"/>
              </a:ext>
            </a:extLst>
          </p:cNvPr>
          <p:cNvSpPr/>
          <p:nvPr/>
        </p:nvSpPr>
        <p:spPr>
          <a:xfrm>
            <a:off x="291962" y="1920169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D7B001-8A45-BBA6-A762-6DC35F4A16C9}"/>
              </a:ext>
            </a:extLst>
          </p:cNvPr>
          <p:cNvSpPr txBox="1"/>
          <p:nvPr/>
        </p:nvSpPr>
        <p:spPr>
          <a:xfrm>
            <a:off x="2787306" y="2133837"/>
            <a:ext cx="69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dirty="0">
              <a:solidFill>
                <a:srgbClr val="005CC5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9C8013-4AB4-BA05-0615-07E0DDD337BA}"/>
              </a:ext>
            </a:extLst>
          </p:cNvPr>
          <p:cNvSpPr txBox="1"/>
          <p:nvPr/>
        </p:nvSpPr>
        <p:spPr>
          <a:xfrm>
            <a:off x="7962902" y="4473497"/>
            <a:ext cx="71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4749996A-B2FF-3F39-B4B0-B71843C3FCDF}"/>
              </a:ext>
            </a:extLst>
          </p:cNvPr>
          <p:cNvSpPr/>
          <p:nvPr/>
        </p:nvSpPr>
        <p:spPr>
          <a:xfrm>
            <a:off x="291962" y="554672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167E7B92-3E10-FE8D-ECE0-EAD2CDC4236A}"/>
              </a:ext>
            </a:extLst>
          </p:cNvPr>
          <p:cNvSpPr/>
          <p:nvPr/>
        </p:nvSpPr>
        <p:spPr>
          <a:xfrm>
            <a:off x="291962" y="2503420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chemeClr val="bg1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C713E9-DBC5-8ACD-E7AA-83754FC5701E}"/>
              </a:ext>
            </a:extLst>
          </p:cNvPr>
          <p:cNvSpPr txBox="1"/>
          <p:nvPr/>
        </p:nvSpPr>
        <p:spPr>
          <a:xfrm>
            <a:off x="7962902" y="4484715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7552 0.193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65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6A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234 -0.2937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469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0" grpId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8" grpId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/>
      <p:bldP spid="29" grpId="1"/>
      <p:bldP spid="29" grpId="2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/>
      <p:bldP spid="3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27FF-76E1-ADB4-FA91-47FF53A1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47A31-1838-9667-81CD-52894F7D9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971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Please start early!</a:t>
            </a:r>
            <a:r>
              <a:rPr lang="en-US" sz="3200" b="1" dirty="0"/>
              <a:t> </a:t>
            </a:r>
            <a:r>
              <a:rPr lang="en-US" sz="3200" dirty="0"/>
              <a:t>P1 is a big step up from previous assignments</a:t>
            </a:r>
          </a:p>
          <a:p>
            <a:pPr lvl="1"/>
            <a:r>
              <a:rPr lang="en-US" sz="2800" dirty="0"/>
              <a:t>P1 has a </a:t>
            </a:r>
            <a:r>
              <a:rPr lang="en-US" sz="2800" i="1" dirty="0"/>
              <a:t>long spec</a:t>
            </a:r>
            <a:r>
              <a:rPr lang="en-US" sz="2800" dirty="0"/>
              <a:t>, worth reading it tonight or tomorrow (and completing the spec quiz to test your understanding!)</a:t>
            </a:r>
          </a:p>
          <a:p>
            <a:pPr lvl="1"/>
            <a:r>
              <a:rPr lang="en-US" sz="2800" dirty="0"/>
              <a:t>The dev slides are there to help you (particularly for P1)!</a:t>
            </a:r>
          </a:p>
          <a:p>
            <a:pPr lvl="1"/>
            <a:r>
              <a:rPr lang="en-US" sz="2800" dirty="0"/>
              <a:t>Please check out our </a:t>
            </a:r>
            <a:r>
              <a:rPr lang="en-US" sz="2800" b="1" dirty="0"/>
              <a:t>Golf Game example</a:t>
            </a:r>
            <a:endParaRPr lang="en-US" sz="2800" dirty="0"/>
          </a:p>
          <a:p>
            <a:r>
              <a:rPr lang="en-US" sz="3200" dirty="0"/>
              <a:t>We strongly recommend you to </a:t>
            </a:r>
            <a:r>
              <a:rPr lang="en-US" sz="3200" b="1" dirty="0"/>
              <a:t>not</a:t>
            </a:r>
            <a:r>
              <a:rPr lang="en-US" sz="3200" dirty="0"/>
              <a:t> use methods for P1</a:t>
            </a:r>
          </a:p>
          <a:p>
            <a:r>
              <a:rPr lang="en-US" sz="3200" dirty="0"/>
              <a:t>Ask for help early!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60080-4EA9-3564-2049-D865959351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</p:spTree>
    <p:extLst>
      <p:ext uri="{BB962C8B-B14F-4D97-AF65-F5344CB8AC3E}">
        <p14:creationId xmlns:p14="http://schemas.microsoft.com/office/powerpoint/2010/main" val="388565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27FF-76E1-ADB4-FA91-47FF53A1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Extra Help (part 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47A31-1838-9667-81CD-52894F7D9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971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Course structure</a:t>
            </a:r>
          </a:p>
          <a:p>
            <a:pPr lvl="1"/>
            <a:r>
              <a:rPr lang="en-US" sz="2800" dirty="0"/>
              <a:t>Less lectures in Summer, so lecture moves faster</a:t>
            </a:r>
          </a:p>
          <a:p>
            <a:pPr lvl="1"/>
            <a:r>
              <a:rPr lang="en-US" sz="2800" dirty="0"/>
              <a:t>Reminder: lecture is designed with PCMs in mind</a:t>
            </a:r>
          </a:p>
          <a:p>
            <a:pPr lvl="1"/>
            <a:r>
              <a:rPr lang="en-US" sz="2800" dirty="0"/>
              <a:t>Reminder: section will review lecture content</a:t>
            </a:r>
          </a:p>
          <a:p>
            <a:r>
              <a:rPr lang="en-US" sz="3200" dirty="0"/>
              <a:t>Extra resources and practice with (nested) for loops:</a:t>
            </a:r>
          </a:p>
          <a:p>
            <a:pPr lvl="1"/>
            <a:r>
              <a:rPr lang="en-US" sz="2800" dirty="0"/>
              <a:t>Pre-class readings (and the pre-class walkthrough video)</a:t>
            </a:r>
          </a:p>
          <a:p>
            <a:pPr lvl="1"/>
            <a:r>
              <a:rPr lang="en-US" sz="2800" dirty="0"/>
              <a:t>(Starred) section problems</a:t>
            </a:r>
          </a:p>
          <a:p>
            <a:pPr lvl="1"/>
            <a:r>
              <a:rPr lang="en-US" sz="2800" dirty="0"/>
              <a:t>Simon will record extra nested for loops walkthrough video for P1, releasing on Monday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60080-4EA9-3564-2049-D865959351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63612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27FF-76E1-ADB4-FA91-47FF53A1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Extra Help (part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47A31-1838-9667-81CD-52894F7D9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9714"/>
            <a:ext cx="10515600" cy="435133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sz="3200" dirty="0"/>
              <a:t>Office Hours</a:t>
            </a:r>
          </a:p>
          <a:p>
            <a:pPr lvl="1"/>
            <a:r>
              <a:rPr lang="en-US" sz="2800" dirty="0"/>
              <a:t>TA Office Hours at the IPL (has been very quiet so far!)</a:t>
            </a:r>
          </a:p>
          <a:p>
            <a:pPr lvl="1"/>
            <a:r>
              <a:rPr lang="en-US" sz="2800" dirty="0"/>
              <a:t>Virtual office hours</a:t>
            </a:r>
          </a:p>
          <a:p>
            <a:pPr lvl="2"/>
            <a:r>
              <a:rPr lang="en-US" sz="2400" dirty="0"/>
              <a:t>Thursdays and Weekends</a:t>
            </a:r>
          </a:p>
          <a:p>
            <a:pPr lvl="2"/>
            <a:r>
              <a:rPr lang="en-US" sz="2400" dirty="0"/>
              <a:t>found on the same OH schedule linked on our course website</a:t>
            </a:r>
          </a:p>
          <a:p>
            <a:pPr lvl="1"/>
            <a:r>
              <a:rPr lang="en-US" sz="2800" dirty="0"/>
              <a:t>Simon’s office hours in CSE1 214</a:t>
            </a:r>
          </a:p>
          <a:p>
            <a:pPr lvl="2"/>
            <a:r>
              <a:rPr lang="en-US" sz="2400" dirty="0"/>
              <a:t>Wednesdays from 2:30 – 4:30</a:t>
            </a:r>
          </a:p>
          <a:p>
            <a:pPr lvl="2"/>
            <a:r>
              <a:rPr lang="en-US" sz="2400" dirty="0"/>
              <a:t>Fridays from 3:30 – 4:30</a:t>
            </a:r>
          </a:p>
          <a:p>
            <a:pPr lvl="2"/>
            <a:r>
              <a:rPr lang="en-US" sz="2400" dirty="0"/>
              <a:t>or by appointment (email me: simonswu@uw.edu)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60080-4EA9-3564-2049-D865959351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</p:spTree>
    <p:extLst>
      <p:ext uri="{BB962C8B-B14F-4D97-AF65-F5344CB8AC3E}">
        <p14:creationId xmlns:p14="http://schemas.microsoft.com/office/powerpoint/2010/main" val="84308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27FF-76E1-ADB4-FA91-47FF53A1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Extra Help (part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60080-4EA9-3564-2049-D865959351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DE6023-544C-AA5E-1F1F-AE9B7F60D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Mid Quarter check-ins</a:t>
            </a:r>
          </a:p>
          <a:p>
            <a:r>
              <a:rPr lang="en-US" dirty="0"/>
              <a:t>meet 1-on-1 with Simon to discuss goals and struggles with class</a:t>
            </a:r>
          </a:p>
          <a:p>
            <a:r>
              <a:rPr lang="en-US" dirty="0"/>
              <a:t>Google form to request check-ins will be posted to Ed later tonight</a:t>
            </a:r>
          </a:p>
          <a:p>
            <a:endParaRPr lang="en-US" dirty="0"/>
          </a:p>
          <a:p>
            <a:pPr marL="50800" indent="0">
              <a:buNone/>
            </a:pPr>
            <a:r>
              <a:rPr lang="en-US" dirty="0"/>
              <a:t>Bottom line: </a:t>
            </a:r>
            <a:r>
              <a:rPr lang="en-US" b="1" dirty="0"/>
              <a:t>please ask for help if you need it!</a:t>
            </a:r>
          </a:p>
          <a:p>
            <a:r>
              <a:rPr lang="en-US" dirty="0"/>
              <a:t>It’s expected that students struggle with content and find support through our course resources</a:t>
            </a:r>
          </a:p>
          <a:p>
            <a:r>
              <a:rPr lang="en-US" dirty="0"/>
              <a:t>Ask sooner than later, since all course knowledge builds on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6592"/>
            <a:ext cx="7639832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Last Time</a:t>
            </a:r>
            <a:r>
              <a:rPr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b="1" spc="-70" dirty="0">
                <a:solidFill>
                  <a:srgbClr val="008080"/>
                </a:solidFill>
              </a:rPr>
              <a:t> </a:t>
            </a:r>
            <a:r>
              <a:rPr dirty="0"/>
              <a:t>Methods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1238" y="1730501"/>
            <a:ext cx="10989311" cy="425949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121729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Writing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 </a:t>
            </a:r>
            <a:r>
              <a:rPr sz="32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sz="3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own 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statements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commands in</a:t>
            </a:r>
            <a:r>
              <a:rPr sz="3200" spc="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Java!</a:t>
            </a:r>
          </a:p>
          <a:p>
            <a:pPr marL="812800" indent="-343535">
              <a:lnSpc>
                <a:spcPct val="100000"/>
              </a:lnSpc>
              <a:spcBef>
                <a:spcPts val="215"/>
              </a:spcBef>
              <a:buSzPct val="75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Naming conventions </a:t>
            </a:r>
            <a:r>
              <a:rPr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 are the </a:t>
            </a:r>
            <a:r>
              <a:rPr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variables:</a:t>
            </a:r>
            <a:r>
              <a:rPr sz="2400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camelCased</a:t>
            </a:r>
            <a:endParaRPr sz="2400" dirty="0">
              <a:latin typeface="Consolas" panose="020B0609020204030204" pitchFamily="49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p</a:t>
            </a:r>
            <a:r>
              <a:rPr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ubli</a:t>
            </a: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c </a:t>
            </a:r>
            <a:r>
              <a:rPr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</a:t>
            </a:r>
            <a:r>
              <a:rPr lang="en-US"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 </a:t>
            </a:r>
            <a:r>
              <a:rPr sz="2400" spc="40" dirty="0" err="1">
                <a:solidFill>
                  <a:srgbClr val="795E25"/>
                </a:solidFill>
                <a:latin typeface="Consolas" panose="020B0609020204030204" pitchFamily="49" charset="0"/>
              </a:rPr>
              <a:t>myMethod</a:t>
            </a:r>
            <a:r>
              <a:rPr sz="2400" spc="40" dirty="0">
                <a:latin typeface="Consolas" panose="020B0609020204030204" pitchFamily="49" charset="0"/>
              </a:rPr>
              <a:t>()</a:t>
            </a:r>
            <a:r>
              <a:rPr lang="en-US" sz="2400" spc="40" dirty="0">
                <a:latin typeface="Consolas" panose="020B0609020204030204" pitchFamily="49" charset="0"/>
              </a:rPr>
              <a:t> </a:t>
            </a:r>
            <a:r>
              <a:rPr sz="2400" spc="515" dirty="0">
                <a:latin typeface="Consolas" panose="020B0609020204030204" pitchFamily="49" charset="0"/>
              </a:rPr>
              <a:t>{</a:t>
            </a:r>
            <a:endParaRPr sz="2400" dirty="0">
              <a:latin typeface="Consolas" panose="020B0609020204030204" pitchFamily="49" charset="0"/>
            </a:endParaRPr>
          </a:p>
          <a:p>
            <a:pPr marL="684530">
              <a:lnSpc>
                <a:spcPct val="100000"/>
              </a:lnSpc>
              <a:spcBef>
                <a:spcPts val="720"/>
              </a:spcBef>
            </a:pPr>
            <a:r>
              <a:rPr sz="2400" spc="450" dirty="0">
                <a:solidFill>
                  <a:srgbClr val="008000"/>
                </a:solidFill>
                <a:latin typeface="Consolas" panose="020B0609020204030204" pitchFamily="49" charset="0"/>
              </a:rPr>
              <a:t>/***</a:t>
            </a:r>
            <a:endParaRPr sz="2400" dirty="0">
              <a:latin typeface="Consolas" panose="020B0609020204030204" pitchFamily="49" charset="0"/>
            </a:endParaRPr>
          </a:p>
          <a:p>
            <a:pPr marL="684530">
              <a:lnSpc>
                <a:spcPct val="100000"/>
              </a:lnSpc>
              <a:spcBef>
                <a:spcPts val="710"/>
              </a:spcBef>
              <a:tabLst>
                <a:tab pos="1526540" algn="l"/>
                <a:tab pos="2366010" algn="l"/>
              </a:tabLst>
            </a:pPr>
            <a:r>
              <a:rPr sz="2400" spc="50" dirty="0">
                <a:solidFill>
                  <a:srgbClr val="008000"/>
                </a:solidFill>
                <a:latin typeface="Consolas" panose="020B0609020204030204" pitchFamily="49" charset="0"/>
              </a:rPr>
              <a:t>Your	</a:t>
            </a:r>
            <a:r>
              <a:rPr sz="2400" spc="20" dirty="0">
                <a:solidFill>
                  <a:srgbClr val="008000"/>
                </a:solidFill>
                <a:latin typeface="Consolas" panose="020B0609020204030204" pitchFamily="49" charset="0"/>
              </a:rPr>
              <a:t>code	</a:t>
            </a:r>
            <a:r>
              <a:rPr sz="2400" spc="120" dirty="0">
                <a:solidFill>
                  <a:srgbClr val="008000"/>
                </a:solidFill>
                <a:latin typeface="Consolas" panose="020B0609020204030204" pitchFamily="49" charset="0"/>
              </a:rPr>
              <a:t>here</a:t>
            </a:r>
            <a:endParaRPr sz="2400" dirty="0">
              <a:latin typeface="Consolas" panose="020B0609020204030204" pitchFamily="49" charset="0"/>
            </a:endParaRPr>
          </a:p>
          <a:p>
            <a:pPr marL="684530">
              <a:lnSpc>
                <a:spcPct val="100000"/>
              </a:lnSpc>
              <a:spcBef>
                <a:spcPts val="710"/>
              </a:spcBef>
            </a:pPr>
            <a:r>
              <a:rPr sz="2400" spc="475" dirty="0">
                <a:solidFill>
                  <a:srgbClr val="008000"/>
                </a:solidFill>
                <a:latin typeface="Consolas" panose="020B0609020204030204" pitchFamily="49" charset="0"/>
              </a:rPr>
              <a:t>**/</a:t>
            </a:r>
            <a:endParaRPr sz="2400" dirty="0"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515" dirty="0">
                <a:latin typeface="Consolas" panose="020B0609020204030204" pitchFamily="49" charset="0"/>
              </a:rPr>
              <a:t>}</a:t>
            </a:r>
            <a:endParaRPr sz="2400" dirty="0">
              <a:latin typeface="Consolas" panose="020B0609020204030204" pitchFamily="49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5BCDC-75C5-4806-A10D-91D74B7D4BD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6592"/>
            <a:ext cx="7639832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Last Time</a:t>
            </a:r>
            <a:r>
              <a:rPr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b="1" spc="-70" dirty="0">
                <a:solidFill>
                  <a:srgbClr val="008080"/>
                </a:solidFill>
              </a:rPr>
              <a:t> </a:t>
            </a:r>
            <a:r>
              <a:rPr lang="en-US" dirty="0"/>
              <a:t>Example Method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031238" y="1730501"/>
            <a:ext cx="10989311" cy="38516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public </a:t>
            </a:r>
            <a:r>
              <a:rPr lang="en-US"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 </a:t>
            </a:r>
            <a:r>
              <a:rPr lang="en-US"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 </a:t>
            </a:r>
            <a:r>
              <a:rPr lang="en-US" sz="2400" spc="40" dirty="0">
                <a:solidFill>
                  <a:srgbClr val="795E25"/>
                </a:solidFill>
                <a:latin typeface="Consolas" panose="020B0609020204030204" pitchFamily="49" charset="0"/>
              </a:rPr>
              <a:t>main</a:t>
            </a:r>
            <a:r>
              <a:rPr lang="en-US" sz="2400" spc="40" dirty="0">
                <a:latin typeface="Consolas" panose="020B0609020204030204" pitchFamily="49" charset="0"/>
              </a:rPr>
              <a:t>(String[] </a:t>
            </a:r>
            <a:r>
              <a:rPr lang="en-US" sz="2400" spc="40" dirty="0" err="1">
                <a:latin typeface="Consolas" panose="020B0609020204030204" pitchFamily="49" charset="0"/>
              </a:rPr>
              <a:t>args</a:t>
            </a:r>
            <a:r>
              <a:rPr lang="en-US" sz="2400" spc="40" dirty="0">
                <a:latin typeface="Consolas" panose="020B0609020204030204" pitchFamily="49" charset="0"/>
              </a:rPr>
              <a:t>) {</a:t>
            </a: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4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2400" spc="515" dirty="0">
                <a:latin typeface="Consolas" panose="020B0609020204030204" pitchFamily="49" charset="0"/>
              </a:rPr>
              <a:t>lineOf5();</a:t>
            </a:r>
            <a:endParaRPr lang="en-US" sz="2400" spc="4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515" dirty="0">
                <a:latin typeface="Consolas" panose="020B0609020204030204" pitchFamily="49" charset="0"/>
              </a:rPr>
              <a:t>}</a:t>
            </a:r>
            <a:endParaRPr lang="en-US" sz="2400" spc="275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endParaRPr lang="en-US" sz="2400" spc="275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p</a:t>
            </a:r>
            <a:r>
              <a:rPr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ubli</a:t>
            </a: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c </a:t>
            </a:r>
            <a:r>
              <a:rPr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</a:t>
            </a:r>
            <a:r>
              <a:rPr lang="en-US"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 </a:t>
            </a:r>
            <a:r>
              <a:rPr lang="en-US" sz="2400" spc="40" dirty="0">
                <a:solidFill>
                  <a:srgbClr val="795E25"/>
                </a:solidFill>
                <a:latin typeface="Consolas" panose="020B0609020204030204" pitchFamily="49" charset="0"/>
              </a:rPr>
              <a:t>lineOf5</a:t>
            </a:r>
            <a:r>
              <a:rPr sz="2400" spc="40" dirty="0">
                <a:latin typeface="Consolas" panose="020B0609020204030204" pitchFamily="49" charset="0"/>
              </a:rPr>
              <a:t>()</a:t>
            </a:r>
            <a:r>
              <a:rPr lang="en-US" sz="2400" spc="40" dirty="0">
                <a:latin typeface="Consolas" panose="020B0609020204030204" pitchFamily="49" charset="0"/>
              </a:rPr>
              <a:t> </a:t>
            </a:r>
            <a:r>
              <a:rPr sz="2400" spc="515" dirty="0">
                <a:latin typeface="Consolas" panose="020B0609020204030204" pitchFamily="49" charset="0"/>
              </a:rPr>
              <a:t>{</a:t>
            </a:r>
            <a:endParaRPr lang="en-US" sz="2400" spc="515" dirty="0"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515" dirty="0">
                <a:latin typeface="Consolas" panose="020B0609020204030204" pitchFamily="49" charset="0"/>
              </a:rPr>
              <a:t>  for (int </a:t>
            </a:r>
            <a:r>
              <a:rPr lang="en-US" sz="2400" spc="515" dirty="0" err="1">
                <a:latin typeface="Consolas" panose="020B0609020204030204" pitchFamily="49" charset="0"/>
              </a:rPr>
              <a:t>i</a:t>
            </a:r>
            <a:r>
              <a:rPr lang="en-US" sz="2400" spc="515" dirty="0">
                <a:latin typeface="Consolas" panose="020B0609020204030204" pitchFamily="49" charset="0"/>
              </a:rPr>
              <a:t> = 1; </a:t>
            </a:r>
            <a:r>
              <a:rPr lang="en-US" sz="2400" spc="515" dirty="0" err="1">
                <a:latin typeface="Consolas" panose="020B0609020204030204" pitchFamily="49" charset="0"/>
              </a:rPr>
              <a:t>i</a:t>
            </a:r>
            <a:r>
              <a:rPr lang="en-US" sz="2400" spc="515" dirty="0">
                <a:latin typeface="Consolas" panose="020B0609020204030204" pitchFamily="49" charset="0"/>
              </a:rPr>
              <a:t> &lt;= 5; </a:t>
            </a:r>
            <a:r>
              <a:rPr lang="en-US" sz="2400" spc="515" dirty="0" err="1">
                <a:latin typeface="Consolas" panose="020B0609020204030204" pitchFamily="49" charset="0"/>
              </a:rPr>
              <a:t>i</a:t>
            </a:r>
            <a:r>
              <a:rPr lang="en-US" sz="2400" spc="515" dirty="0">
                <a:latin typeface="Consolas" panose="020B0609020204030204" pitchFamily="49" charset="0"/>
              </a:rPr>
              <a:t>++) {</a:t>
            </a:r>
            <a:br>
              <a:rPr lang="en-US" sz="2400" spc="515" dirty="0">
                <a:latin typeface="Consolas" panose="020B0609020204030204" pitchFamily="49" charset="0"/>
              </a:rPr>
            </a:br>
            <a:r>
              <a:rPr lang="en-US" sz="2400" spc="515" dirty="0">
                <a:latin typeface="Consolas" panose="020B0609020204030204" pitchFamily="49" charset="0"/>
              </a:rPr>
              <a:t>    </a:t>
            </a:r>
            <a:r>
              <a:rPr lang="en-US" sz="2400" spc="515" dirty="0" err="1">
                <a:latin typeface="Consolas" panose="020B0609020204030204" pitchFamily="49" charset="0"/>
              </a:rPr>
              <a:t>System.out.print</a:t>
            </a:r>
            <a:r>
              <a:rPr lang="en-US" sz="2400" spc="515" dirty="0">
                <a:latin typeface="Consolas" panose="020B0609020204030204" pitchFamily="49" charset="0"/>
              </a:rPr>
              <a:t>(“*”);</a:t>
            </a: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515" dirty="0">
                <a:latin typeface="Consolas" panose="020B0609020204030204" pitchFamily="49" charset="0"/>
              </a:rPr>
              <a:t>  }</a:t>
            </a: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515" dirty="0">
                <a:latin typeface="Consolas" panose="020B0609020204030204" pitchFamily="49" charset="0"/>
              </a:rPr>
              <a:t>  </a:t>
            </a:r>
            <a:r>
              <a:rPr lang="en-US" sz="2400" spc="515" dirty="0" err="1">
                <a:latin typeface="Consolas" panose="020B0609020204030204" pitchFamily="49" charset="0"/>
              </a:rPr>
              <a:t>System.out.println</a:t>
            </a:r>
            <a:r>
              <a:rPr lang="en-US" sz="2400" spc="515" dirty="0">
                <a:latin typeface="Consolas" panose="020B0609020204030204" pitchFamily="49" charset="0"/>
              </a:rPr>
              <a:t>(); </a:t>
            </a:r>
            <a:endParaRPr sz="2400" dirty="0"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515" dirty="0">
                <a:latin typeface="Consolas" panose="020B0609020204030204" pitchFamily="49" charset="0"/>
              </a:rPr>
              <a:t>}</a:t>
            </a:r>
            <a:endParaRPr sz="2400" dirty="0">
              <a:latin typeface="Consolas" panose="020B0609020204030204" pitchFamily="49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5BCDC-75C5-4806-A10D-91D74B7D4BD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</p:spTree>
    <p:extLst>
      <p:ext uri="{BB962C8B-B14F-4D97-AF65-F5344CB8AC3E}">
        <p14:creationId xmlns:p14="http://schemas.microsoft.com/office/powerpoint/2010/main" val="49454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</a:rPr>
              <a:t>Parameters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479781"/>
            <a:ext cx="10753785" cy="423757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Definition: A value passed to a method by its caller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8080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foodItem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foodItem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571500" lvl="1" indent="0">
              <a:buNone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“Poke"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Poke is the best!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4270-2442-1A9A-2F17-73B53173C03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Lesson 7 -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371165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26157</TotalTime>
  <Words>2574</Words>
  <Application>Microsoft Office PowerPoint</Application>
  <PresentationFormat>Widescreen</PresentationFormat>
  <Paragraphs>392</Paragraphs>
  <Slides>27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Consolas</vt:lpstr>
      <vt:lpstr>Calibri</vt:lpstr>
      <vt:lpstr>Arial</vt:lpstr>
      <vt:lpstr>Quattrocento Sans</vt:lpstr>
      <vt:lpstr>Office Theme</vt:lpstr>
      <vt:lpstr>Welcome to CSE 121!</vt:lpstr>
      <vt:lpstr>Announcements &amp; Reminders</vt:lpstr>
      <vt:lpstr>P1 Reminders</vt:lpstr>
      <vt:lpstr>Getting Extra Help (part 1)</vt:lpstr>
      <vt:lpstr>Getting Extra Help (part 2)</vt:lpstr>
      <vt:lpstr>Getting Extra Help (part 3)</vt:lpstr>
      <vt:lpstr>(Last Time) Methods</vt:lpstr>
      <vt:lpstr>(Last Time) Example Method</vt:lpstr>
      <vt:lpstr>(Last Time) Parameters</vt:lpstr>
      <vt:lpstr>(Last Time) Example Method with Params</vt:lpstr>
      <vt:lpstr>(Review) Scope in For Loops</vt:lpstr>
      <vt:lpstr>Scope in Methods</vt:lpstr>
      <vt:lpstr>Class Constants</vt:lpstr>
      <vt:lpstr>Class Constant (example)</vt:lpstr>
      <vt:lpstr>Method Comments!</vt:lpstr>
      <vt:lpstr>PowerPoint Presentation</vt:lpstr>
      <vt:lpstr>Last line printed</vt:lpstr>
      <vt:lpstr>PowerPoint Presentation</vt:lpstr>
      <vt:lpstr>(Last Time) Returns</vt:lpstr>
      <vt:lpstr>Returns (example)</vt:lpstr>
      <vt:lpstr>(Recall) String Methods  Usage: &lt;string variable&gt;.&lt;method&gt;(…) </vt:lpstr>
      <vt:lpstr>String example </vt:lpstr>
      <vt:lpstr>Example of returns: Math class</vt:lpstr>
      <vt:lpstr>Math example </vt:lpstr>
      <vt:lpstr>PowerPoint Presentation</vt:lpstr>
      <vt:lpstr>PowerPoint Presentation</vt:lpstr>
      <vt:lpstr>Tricky Poll: Returnable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simonswu</cp:lastModifiedBy>
  <cp:revision>116</cp:revision>
  <dcterms:created xsi:type="dcterms:W3CDTF">2020-09-29T18:40:50Z</dcterms:created>
  <dcterms:modified xsi:type="dcterms:W3CDTF">2024-07-12T18:13:35Z</dcterms:modified>
</cp:coreProperties>
</file>