
<file path=[Content_Types].xml><?xml version="1.0" encoding="utf-8"?>
<Types xmlns="http://schemas.openxmlformats.org/package/2006/content-types">
  <Default Extension="fntdata" ContentType="application/x-fontdata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88" r:id="rId3"/>
    <p:sldId id="258" r:id="rId4"/>
    <p:sldId id="284" r:id="rId5"/>
    <p:sldId id="282" r:id="rId6"/>
    <p:sldId id="260" r:id="rId7"/>
    <p:sldId id="287" r:id="rId8"/>
    <p:sldId id="280" r:id="rId9"/>
    <p:sldId id="264" r:id="rId10"/>
    <p:sldId id="283" r:id="rId11"/>
    <p:sldId id="281" r:id="rId12"/>
    <p:sldId id="289" r:id="rId13"/>
  </p:sldIdLst>
  <p:sldSz cx="12192000" cy="6858000"/>
  <p:notesSz cx="6858000" cy="9144000"/>
  <p:embeddedFontLst>
    <p:embeddedFont>
      <p:font typeface="Consolas" panose="020B0609020204030204" pitchFamily="49" charset="0"/>
      <p:regular r:id="rId16"/>
      <p:bold r:id="rId17"/>
      <p:italic r:id="rId18"/>
      <p:boldItalic r:id="rId19"/>
    </p:embeddedFont>
    <p:embeddedFont>
      <p:font typeface="Quattrocento Sans" panose="020B0502050000020003" pitchFamily="3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7" roundtripDataSignature="AMtx7mioJJQ/Bx54phgIwE+RMXi9NrKuY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1514"/>
    <a:srgbClr val="339966"/>
    <a:srgbClr val="008080"/>
    <a:srgbClr val="0066FF"/>
    <a:srgbClr val="993266"/>
    <a:srgbClr val="993366"/>
    <a:srgbClr val="FFFFCC"/>
    <a:srgbClr val="CCECFF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47" autoAdjust="0"/>
    <p:restoredTop sz="89971" autoAdjust="0"/>
  </p:normalViewPr>
  <p:slideViewPr>
    <p:cSldViewPr snapToGrid="0">
      <p:cViewPr varScale="1">
        <p:scale>
          <a:sx n="74" d="100"/>
          <a:sy n="74" d="100"/>
        </p:scale>
        <p:origin x="1094" y="6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9" d="100"/>
          <a:sy n="69" d="100"/>
        </p:scale>
        <p:origin x="2568" y="2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7" Type="http://customschemas.google.com/relationships/presentationmetadata" Target="meta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9233D88-8018-4E9F-AB4A-98A7BBAF25A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7834B6-5C07-4317-936A-D39B3D436FA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5DF552-0698-4B73-9CF8-11036753CEB6}" type="datetimeFigureOut">
              <a:rPr lang="en-US" smtClean="0"/>
              <a:t>7/10/2024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D1CA0C-7DF0-4795-8351-9A39722C22A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B18879-4BC0-4CD3-9BD4-EA40A1FBCFD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184190-D873-4EA6-8530-DA7A931EF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1314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:notes"/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7" name="Google Shape;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 dirty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00439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 dirty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00439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Bomb = may get error if indexing int is out of bounds (e.g. negative index, or larger than the length of the string)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Safety guy = should return without error in usual case</a:t>
            </a:r>
            <a:endParaRPr/>
          </a:p>
        </p:txBody>
      </p:sp>
      <p:sp>
        <p:nvSpPr>
          <p:cNvPr id="123" name="Google Shape;12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 dirty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85946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1" name="Google Shape;31;p4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 dirty="0"/>
          </a:p>
        </p:txBody>
      </p:sp>
      <p:sp>
        <p:nvSpPr>
          <p:cNvPr id="32" name="Google Shape;32;p4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 dirty="0"/>
          </a:p>
        </p:txBody>
      </p:sp>
      <p:sp>
        <p:nvSpPr>
          <p:cNvPr id="33" name="Google Shape;33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Lesson 6 - Summer 2024</a:t>
            </a:r>
            <a:endParaRPr dirty="0"/>
          </a:p>
        </p:txBody>
      </p:sp>
      <p:sp>
        <p:nvSpPr>
          <p:cNvPr id="35" name="Google Shape;35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Conte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5" name="Google Shape;45;p43"/>
          <p:cNvSpPr txBox="1">
            <a:spLocks noGrp="1"/>
          </p:cNvSpPr>
          <p:nvPr>
            <p:ph type="body" idx="1"/>
          </p:nvPr>
        </p:nvSpPr>
        <p:spPr>
          <a:xfrm>
            <a:off x="838201" y="1889032"/>
            <a:ext cx="10515600" cy="3953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46" name="Google Shape;46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Lesson 6 - Summer 2024</a:t>
            </a:r>
            <a:endParaRPr dirty="0"/>
          </a:p>
        </p:txBody>
      </p:sp>
      <p:sp>
        <p:nvSpPr>
          <p:cNvPr id="48" name="Google Shape;48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1" name="Google Shape;51;p4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52" name="Google Shape;52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Lesson 6 - Summer 2024</a:t>
            </a:r>
            <a:endParaRPr dirty="0"/>
          </a:p>
        </p:txBody>
      </p:sp>
      <p:sp>
        <p:nvSpPr>
          <p:cNvPr id="54" name="Google Shape;54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preserve="1" userDrawn="1">
  <p:cSld name="Activit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bg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Lesson 6 - Summer 2024</a:t>
            </a:r>
          </a:p>
        </p:txBody>
      </p:sp>
      <p:sp>
        <p:nvSpPr>
          <p:cNvPr id="54" name="Google Shape;54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CD06408-CBE8-49C8-BF99-8A874C03FAC6}"/>
              </a:ext>
            </a:extLst>
          </p:cNvPr>
          <p:cNvSpPr/>
          <p:nvPr userDrawn="1"/>
        </p:nvSpPr>
        <p:spPr>
          <a:xfrm>
            <a:off x="10132840" y="136525"/>
            <a:ext cx="1828800" cy="1828800"/>
          </a:xfrm>
          <a:prstGeom prst="roundRect">
            <a:avLst>
              <a:gd name="adj" fmla="val 47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13942D-824F-4D58-BD74-D47D2D03BFE9}"/>
              </a:ext>
            </a:extLst>
          </p:cNvPr>
          <p:cNvSpPr/>
          <p:nvPr userDrawn="1"/>
        </p:nvSpPr>
        <p:spPr>
          <a:xfrm>
            <a:off x="1456148" y="300788"/>
            <a:ext cx="83407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Poll in with your answer!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Google Shape;50;p1">
            <a:extLst>
              <a:ext uri="{FF2B5EF4-FFF2-40B4-BE49-F238E27FC236}">
                <a16:creationId xmlns:a16="http://schemas.microsoft.com/office/drawing/2014/main" id="{908C13A5-B9B1-9A2A-5771-BFC0F97E3A14}"/>
              </a:ext>
            </a:extLst>
          </p:cNvPr>
          <p:cNvSpPr txBox="1"/>
          <p:nvPr userDrawn="1"/>
        </p:nvSpPr>
        <p:spPr>
          <a:xfrm>
            <a:off x="9714901" y="2073409"/>
            <a:ext cx="2664676" cy="319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000" b="1" i="0" u="none" strike="noStrike" cap="none" dirty="0" err="1">
                <a:solidFill>
                  <a:srgbClr val="9900CC"/>
                </a:solidFill>
                <a:latin typeface="Calibri"/>
                <a:ea typeface="Calibri"/>
                <a:cs typeface="Calibri"/>
                <a:sym typeface="Calibri"/>
              </a:rPr>
              <a:t>sli.do</a:t>
            </a:r>
            <a:r>
              <a:rPr lang="en-US" sz="2000" b="1" i="0" u="none" strike="noStrike" cap="none" dirty="0">
                <a:solidFill>
                  <a:srgbClr val="9900CC"/>
                </a:solidFill>
                <a:latin typeface="Calibri"/>
                <a:ea typeface="Calibri"/>
                <a:cs typeface="Calibri"/>
                <a:sym typeface="Calibri"/>
              </a:rPr>
              <a:t> #cse121-6</a:t>
            </a:r>
            <a:endParaRPr sz="2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Picture 6" descr="QR code for sli.do with code #cse121-6">
            <a:extLst>
              <a:ext uri="{FF2B5EF4-FFF2-40B4-BE49-F238E27FC236}">
                <a16:creationId xmlns:a16="http://schemas.microsoft.com/office/drawing/2014/main" id="{4CC3CCEB-D0F5-C08E-568F-F79E0B6C3EF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40924" y="244609"/>
            <a:ext cx="1612631" cy="1612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877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Lesson 6 - Summer 2024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445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285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3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285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Lesson 6 - Summer 2024</a:t>
            </a:r>
            <a:endParaRPr dirty="0"/>
          </a:p>
        </p:txBody>
      </p:sp>
      <p:sp>
        <p:nvSpPr>
          <p:cNvPr id="28" name="Google Shape;28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65365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1" name="Google Shape;11;p3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2" name="Google Shape;12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Lesson 6 - Summer 2024</a:t>
            </a:r>
            <a:endParaRPr dirty="0"/>
          </a:p>
        </p:txBody>
      </p:sp>
      <p:sp>
        <p:nvSpPr>
          <p:cNvPr id="14" name="Google Shape;14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" name="Google Shape;15;p3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0" y="6180666"/>
            <a:ext cx="12192000" cy="677334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3" r:id="rId2"/>
    <p:sldLayoutId id="2147483654" r:id="rId3"/>
    <p:sldLayoutId id="2147483655" r:id="rId4"/>
    <p:sldLayoutId id="2147483656" r:id="rId5"/>
    <p:sldLayoutId id="2147483657" r:id="rId6"/>
  </p:sldLayoutIdLst>
  <p:hf sldNum="0"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"/>
          <p:cNvSpPr txBox="1">
            <a:spLocks noGrp="1"/>
          </p:cNvSpPr>
          <p:nvPr>
            <p:ph type="title"/>
          </p:nvPr>
        </p:nvSpPr>
        <p:spPr>
          <a:xfrm>
            <a:off x="2656077" y="1279601"/>
            <a:ext cx="6677659" cy="940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6000"/>
              <a:t>Welcome to CSE 121!</a:t>
            </a:r>
            <a:endParaRPr sz="6000"/>
          </a:p>
        </p:txBody>
      </p:sp>
      <p:sp>
        <p:nvSpPr>
          <p:cNvPr id="60" name="Google Shape;60;p1"/>
          <p:cNvSpPr txBox="1"/>
          <p:nvPr/>
        </p:nvSpPr>
        <p:spPr>
          <a:xfrm>
            <a:off x="3309998" y="2133600"/>
            <a:ext cx="5369815" cy="934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4775" rIns="0" bIns="0" anchor="t" anchorCtr="0">
            <a:spAutoFit/>
          </a:bodyPr>
          <a:lstStyle/>
          <a:p>
            <a:pPr marL="227329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Simon Wu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9870" marR="0" lvl="0" indent="0" algn="ctr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Summer 2024</a:t>
            </a:r>
            <a:endParaRPr sz="2800" b="0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61" name="Google Shape;61;p1"/>
          <p:cNvSpPr txBox="1"/>
          <p:nvPr/>
        </p:nvSpPr>
        <p:spPr>
          <a:xfrm>
            <a:off x="272161" y="5535201"/>
            <a:ext cx="3203770" cy="44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9900CC"/>
                </a:solidFill>
                <a:latin typeface="Calibri"/>
                <a:ea typeface="Calibri"/>
                <a:cs typeface="Calibri"/>
                <a:sym typeface="Calibri"/>
              </a:rPr>
              <a:t>sli.do #cse121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1"/>
          <p:cNvSpPr txBox="1"/>
          <p:nvPr/>
        </p:nvSpPr>
        <p:spPr>
          <a:xfrm>
            <a:off x="3245686" y="4038193"/>
            <a:ext cx="551997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TAs: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1"/>
          <p:cNvSpPr txBox="1">
            <a:spLocks noGrp="1"/>
          </p:cNvSpPr>
          <p:nvPr>
            <p:ph type="ftr" idx="11"/>
          </p:nvPr>
        </p:nvSpPr>
        <p:spPr>
          <a:xfrm>
            <a:off x="5392928" y="6464985"/>
            <a:ext cx="1617472" cy="190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2700">
              <a:lnSpc>
                <a:spcPct val="103333"/>
              </a:lnSpc>
            </a:pPr>
            <a:r>
              <a:rPr lang="en-US" dirty="0"/>
              <a:t>Lesson 6 - Summer 2024</a:t>
            </a:r>
          </a:p>
        </p:txBody>
      </p:sp>
      <p:sp>
        <p:nvSpPr>
          <p:cNvPr id="64" name="Google Shape;64;p1"/>
          <p:cNvSpPr txBox="1">
            <a:spLocks noGrp="1"/>
          </p:cNvSpPr>
          <p:nvPr>
            <p:ph type="sldNum" idx="12"/>
          </p:nvPr>
        </p:nvSpPr>
        <p:spPr>
          <a:xfrm>
            <a:off x="11068811" y="6464985"/>
            <a:ext cx="589789" cy="178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115570" marR="0" lvl="0" indent="0" algn="l" rtl="0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15570" marR="0" lvl="1" indent="0" algn="l" rtl="0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5570" marR="0" lvl="2" indent="0" algn="l" rtl="0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15570" marR="0" lvl="3" indent="0" algn="l" rtl="0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15570" marR="0" lvl="4" indent="0" algn="l" rtl="0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15570" marR="0" lvl="5" indent="0" algn="l" rtl="0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15570" marR="0" lvl="6" indent="0" algn="l" rtl="0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15570" marR="0" lvl="7" indent="0" algn="l" rtl="0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15570" marR="0" lvl="8" indent="0" algn="l" rtl="0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5570" lvl="0" indent="0" algn="l" rtl="0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mtClean="0"/>
              <a:pPr marL="115570" lvl="0" indent="0" algn="l" rtl="0">
                <a:lnSpc>
                  <a:spcPct val="103333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1</a:t>
            </a:fld>
            <a:endParaRPr/>
          </a:p>
        </p:txBody>
      </p:sp>
      <p:graphicFrame>
        <p:nvGraphicFramePr>
          <p:cNvPr id="65" name="Google Shape;65;p1"/>
          <p:cNvGraphicFramePr/>
          <p:nvPr/>
        </p:nvGraphicFramePr>
        <p:xfrm>
          <a:off x="3797683" y="4038193"/>
          <a:ext cx="8183000" cy="37085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870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6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9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69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69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69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Trey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Hannah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/>
                        <a:t>  </a:t>
                      </a:r>
                      <a:r>
                        <a:rPr lang="en-US" sz="1400" u="none" strike="noStrike" cap="none"/>
                        <a:t>Mia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Vivian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Jolie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Colton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Ziao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6" name="Google Shape;66;p1"/>
          <p:cNvSpPr txBox="1"/>
          <p:nvPr/>
        </p:nvSpPr>
        <p:spPr>
          <a:xfrm>
            <a:off x="506640" y="2411746"/>
            <a:ext cx="3777523" cy="873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9900CC"/>
                </a:solidFill>
                <a:latin typeface="Calibri"/>
                <a:ea typeface="Calibri"/>
                <a:cs typeface="Calibri"/>
                <a:sym typeface="Calibri"/>
              </a:rPr>
              <a:t>Use this QR code as one way to ask questions!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7" name="Google Shape;67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966" y="3384935"/>
            <a:ext cx="1943928" cy="1921987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627582" y="4566679"/>
            <a:ext cx="1355371" cy="1271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72211" y="4566679"/>
            <a:ext cx="1355372" cy="127819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55879" y="4566679"/>
            <a:ext cx="1355372" cy="127819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639547" y="4566679"/>
            <a:ext cx="1355371" cy="1274639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284175" y="4566679"/>
            <a:ext cx="1355371" cy="1274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0982950" y="4566675"/>
            <a:ext cx="1374462" cy="127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005975" y="4566675"/>
            <a:ext cx="1278200" cy="127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43A55E8-2AE4-812D-7E87-3FCD784A7FD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7623" y="3214709"/>
            <a:ext cx="2121005" cy="209221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B059E-F617-40F2-8036-2A7D20D9B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String example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AA62EE-602A-45F5-819E-2345105FC6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891746" cy="4285089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400" dirty="0">
                <a:latin typeface="Consolas" panose="020B0609020204030204" pitchFamily="49" charset="0"/>
              </a:rPr>
              <a:t>String s = "bubblegum";</a:t>
            </a:r>
          </a:p>
          <a:p>
            <a:pPr marL="114300" indent="0">
              <a:buNone/>
            </a:pPr>
            <a:r>
              <a:rPr lang="en-US" sz="2400" dirty="0">
                <a:latin typeface="Consolas" panose="020B0609020204030204" pitchFamily="49" charset="0"/>
              </a:rPr>
              <a:t>s = </a:t>
            </a:r>
            <a:r>
              <a:rPr lang="en-US" sz="2400" dirty="0" err="1">
                <a:latin typeface="Consolas" panose="020B0609020204030204" pitchFamily="49" charset="0"/>
              </a:rPr>
              <a:t>s.substring</a:t>
            </a:r>
            <a:r>
              <a:rPr lang="en-US" sz="2400" dirty="0">
                <a:latin typeface="Consolas" panose="020B0609020204030204" pitchFamily="49" charset="0"/>
              </a:rPr>
              <a:t>(7, 8).</a:t>
            </a:r>
            <a:r>
              <a:rPr lang="en-US" sz="2400" dirty="0" err="1">
                <a:latin typeface="Consolas" panose="020B0609020204030204" pitchFamily="49" charset="0"/>
              </a:rPr>
              <a:t>toUpperCase</a:t>
            </a:r>
            <a:r>
              <a:rPr lang="en-US" sz="2400" dirty="0">
                <a:latin typeface="Consolas" panose="020B0609020204030204" pitchFamily="49" charset="0"/>
              </a:rPr>
              <a:t>() + </a:t>
            </a:r>
            <a:r>
              <a:rPr lang="en-US" sz="2400" dirty="0" err="1">
                <a:latin typeface="Consolas" panose="020B0609020204030204" pitchFamily="49" charset="0"/>
              </a:rPr>
              <a:t>s.substring</a:t>
            </a:r>
            <a:r>
              <a:rPr lang="en-US" sz="2400" dirty="0">
                <a:latin typeface="Consolas" panose="020B0609020204030204" pitchFamily="49" charset="0"/>
              </a:rPr>
              <a:t>(8) + "ball";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89290B-FDA6-4A84-88E5-3E11B1F2947B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/>
              <a:t>Lesson 6 – Summer 2024</a:t>
            </a:r>
          </a:p>
        </p:txBody>
      </p:sp>
    </p:spTree>
    <p:extLst>
      <p:ext uri="{BB962C8B-B14F-4D97-AF65-F5344CB8AC3E}">
        <p14:creationId xmlns:p14="http://schemas.microsoft.com/office/powerpoint/2010/main" val="3378494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b="1" dirty="0">
                <a:solidFill>
                  <a:schemeClr val="tx1"/>
                </a:solidFill>
              </a:rPr>
              <a:t>Example of returns: Math</a:t>
            </a:r>
            <a:r>
              <a:rPr lang="en-US" b="1" dirty="0">
                <a:solidFill>
                  <a:schemeClr val="bg2"/>
                </a:solidFill>
              </a:rPr>
              <a:t> class</a:t>
            </a:r>
            <a:endParaRPr dirty="0">
              <a:solidFill>
                <a:schemeClr val="bg2"/>
              </a:solidFill>
            </a:endParaRPr>
          </a:p>
        </p:txBody>
      </p:sp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dirty="0"/>
              <a:t>Lesson 6 - Summer 2024</a:t>
            </a:r>
            <a:endParaRPr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8CAE0B5-A1BC-4961-8F35-8228C4F47A68}"/>
              </a:ext>
            </a:extLst>
          </p:cNvPr>
          <p:cNvGraphicFramePr>
            <a:graphicFrameLocks noGrp="1"/>
          </p:cNvGraphicFramePr>
          <p:nvPr/>
        </p:nvGraphicFramePr>
        <p:xfrm>
          <a:off x="897574" y="1459341"/>
          <a:ext cx="10396852" cy="4553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98426">
                  <a:extLst>
                    <a:ext uri="{9D8B030D-6E8A-4147-A177-3AD203B41FA5}">
                      <a16:colId xmlns:a16="http://schemas.microsoft.com/office/drawing/2014/main" val="1462090851"/>
                    </a:ext>
                  </a:extLst>
                </a:gridCol>
                <a:gridCol w="5198426">
                  <a:extLst>
                    <a:ext uri="{9D8B030D-6E8A-4147-A177-3AD203B41FA5}">
                      <a16:colId xmlns:a16="http://schemas.microsoft.com/office/drawing/2014/main" val="1567639727"/>
                    </a:ext>
                  </a:extLst>
                </a:gridCol>
              </a:tblGrid>
              <a:tr h="504399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Methods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3399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8278987"/>
                  </a:ext>
                </a:extLst>
              </a:tr>
              <a:tr h="504399"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Math.abs</a:t>
                      </a:r>
                      <a:r>
                        <a:rPr lang="en-US" sz="20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2000" i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value</a:t>
                      </a:r>
                      <a:r>
                        <a:rPr lang="en-US" sz="2000" i="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)</a:t>
                      </a:r>
                      <a:endParaRPr lang="en-US" sz="2000" dirty="0">
                        <a:latin typeface="Consolas" panose="020B0609020204030204" pitchFamily="49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Absolute value of </a:t>
                      </a:r>
                      <a:r>
                        <a:rPr lang="en-US" sz="20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value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3352507"/>
                  </a:ext>
                </a:extLst>
              </a:tr>
              <a:tr h="504399"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Math.ceil</a:t>
                      </a:r>
                      <a:r>
                        <a:rPr lang="en-US" sz="20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2000" i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value</a:t>
                      </a:r>
                      <a:r>
                        <a:rPr lang="en-US" sz="2000" i="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)</a:t>
                      </a:r>
                      <a:endParaRPr lang="en-US" sz="2000" dirty="0">
                        <a:latin typeface="Consolas" panose="020B0609020204030204" pitchFamily="49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i="1" u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value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rounded up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1772581"/>
                  </a:ext>
                </a:extLst>
              </a:tr>
              <a:tr h="504399"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Math.floor</a:t>
                      </a:r>
                      <a:r>
                        <a:rPr lang="en-US" sz="20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2000" i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value</a:t>
                      </a:r>
                      <a:r>
                        <a:rPr lang="en-US" sz="20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value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rounded down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8050819"/>
                  </a:ext>
                </a:extLst>
              </a:tr>
              <a:tr h="504399"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Math.max</a:t>
                      </a:r>
                      <a:r>
                        <a:rPr lang="en-US" sz="20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2000" i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value1</a:t>
                      </a:r>
                      <a:r>
                        <a:rPr lang="en-US" sz="2000" i="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2000" i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value2</a:t>
                      </a:r>
                      <a:r>
                        <a:rPr lang="en-US" sz="2000" i="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)</a:t>
                      </a:r>
                      <a:endParaRPr lang="en-US" sz="2000" dirty="0">
                        <a:latin typeface="Consolas" panose="020B0609020204030204" pitchFamily="49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Larger of the two given values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1795187"/>
                  </a:ext>
                </a:extLst>
              </a:tr>
              <a:tr h="504399"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Math.min</a:t>
                      </a:r>
                      <a:r>
                        <a:rPr lang="en-US" sz="20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2000" i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value1</a:t>
                      </a:r>
                      <a:r>
                        <a:rPr lang="en-US" sz="2000" i="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2000" i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value2</a:t>
                      </a:r>
                      <a:r>
                        <a:rPr lang="en-US" sz="2000" i="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)</a:t>
                      </a:r>
                      <a:endParaRPr lang="en-US" sz="2000" dirty="0">
                        <a:latin typeface="Consolas" panose="020B0609020204030204" pitchFamily="49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Smaller of the two given values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3446841"/>
                  </a:ext>
                </a:extLst>
              </a:tr>
              <a:tr h="504399"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Math.round</a:t>
                      </a:r>
                      <a:r>
                        <a:rPr lang="en-US" sz="20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2000" i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value</a:t>
                      </a:r>
                      <a:r>
                        <a:rPr lang="en-US" sz="2000" i="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)</a:t>
                      </a:r>
                      <a:endParaRPr lang="en-US" sz="2000" dirty="0">
                        <a:latin typeface="Consolas" panose="020B0609020204030204" pitchFamily="49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value</a:t>
                      </a:r>
                      <a:r>
                        <a:rPr lang="en-US" sz="20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rounded to the nearest whole number</a:t>
                      </a:r>
                      <a:endParaRPr lang="en-US" sz="2000" i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9250083"/>
                  </a:ext>
                </a:extLst>
              </a:tr>
              <a:tr h="504399"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Math.sqrt</a:t>
                      </a:r>
                      <a:r>
                        <a:rPr lang="en-US" sz="2000" i="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2000" i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value</a:t>
                      </a:r>
                      <a:r>
                        <a:rPr lang="en-US" sz="2000" i="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)</a:t>
                      </a:r>
                      <a:endParaRPr lang="en-US" sz="2000" dirty="0">
                        <a:latin typeface="Consolas" panose="020B0609020204030204" pitchFamily="49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Square root of </a:t>
                      </a:r>
                      <a:r>
                        <a:rPr lang="en-US" sz="20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value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7367658"/>
                  </a:ext>
                </a:extLst>
              </a:tr>
              <a:tr h="504399"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Math.pow</a:t>
                      </a:r>
                      <a:r>
                        <a:rPr lang="en-US" sz="2000" i="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2000" i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base</a:t>
                      </a:r>
                      <a:r>
                        <a:rPr lang="en-US" sz="2000" i="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2000" i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exp</a:t>
                      </a:r>
                      <a:r>
                        <a:rPr lang="en-US" sz="2000" i="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)</a:t>
                      </a:r>
                      <a:endParaRPr lang="en-US" sz="2000" dirty="0">
                        <a:latin typeface="Consolas" panose="020B0609020204030204" pitchFamily="49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base</a:t>
                      </a:r>
                      <a:r>
                        <a:rPr lang="en-US" sz="20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to the </a:t>
                      </a:r>
                      <a:r>
                        <a:rPr lang="en-US" sz="20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exp</a:t>
                      </a:r>
                      <a:r>
                        <a:rPr lang="en-US" sz="20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power</a:t>
                      </a:r>
                      <a:endParaRPr lang="en-US" sz="2000" i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36488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5661AF8-219B-AB7A-773E-EC86E80BDDA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2872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B059E-F617-40F2-8036-2A7D20D9B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 example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AA62EE-602A-45F5-819E-2345105FC6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891746" cy="4285089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400" dirty="0">
                <a:latin typeface="Consolas" panose="020B0609020204030204" pitchFamily="49" charset="0"/>
              </a:rPr>
              <a:t>double value = 823.577564893;</a:t>
            </a:r>
          </a:p>
          <a:p>
            <a:pPr marL="114300" indent="0">
              <a:buNone/>
            </a:pPr>
            <a:r>
              <a:rPr lang="en-US" sz="2400" dirty="0">
                <a:latin typeface="Consolas" panose="020B0609020204030204" pitchFamily="49" charset="0"/>
              </a:rPr>
              <a:t>double </a:t>
            </a:r>
            <a:r>
              <a:rPr lang="en-US" sz="2400" dirty="0" err="1">
                <a:latin typeface="Consolas" panose="020B0609020204030204" pitchFamily="49" charset="0"/>
              </a:rPr>
              <a:t>roundedValue</a:t>
            </a:r>
            <a:r>
              <a:rPr lang="en-US" sz="2400" dirty="0">
                <a:latin typeface="Consolas" panose="020B0609020204030204" pitchFamily="49" charset="0"/>
              </a:rPr>
              <a:t> = (double) </a:t>
            </a:r>
            <a:r>
              <a:rPr lang="en-US" sz="2400" dirty="0" err="1">
                <a:latin typeface="Consolas" panose="020B0609020204030204" pitchFamily="49" charset="0"/>
              </a:rPr>
              <a:t>Math.round</a:t>
            </a:r>
            <a:r>
              <a:rPr lang="en-US" sz="2400" dirty="0">
                <a:latin typeface="Consolas" panose="020B0609020204030204" pitchFamily="49" charset="0"/>
              </a:rPr>
              <a:t>(value * 100) / 100;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89290B-FDA6-4A84-88E5-3E11B1F2947B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/>
              <a:t>Lesson 6 – Summer 2024</a:t>
            </a:r>
          </a:p>
        </p:txBody>
      </p:sp>
    </p:spTree>
    <p:extLst>
      <p:ext uri="{BB962C8B-B14F-4D97-AF65-F5344CB8AC3E}">
        <p14:creationId xmlns:p14="http://schemas.microsoft.com/office/powerpoint/2010/main" val="985138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627FF-76E1-ADB4-FA91-47FF53A16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 &amp; Reminders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747A31-1838-9667-81CD-52894F7D94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09714"/>
            <a:ext cx="10515600" cy="4351338"/>
          </a:xfrm>
        </p:spPr>
        <p:txBody>
          <a:bodyPr>
            <a:normAutofit/>
          </a:bodyPr>
          <a:lstStyle/>
          <a:p>
            <a:r>
              <a:rPr lang="en-US" sz="3200" dirty="0"/>
              <a:t>First Quiz tomorrow in your sections! See Ed reminder.</a:t>
            </a:r>
          </a:p>
          <a:p>
            <a:r>
              <a:rPr lang="en-US" sz="3200" dirty="0"/>
              <a:t>C1 also due tomorrow, 7/10 at 11:59 pm</a:t>
            </a:r>
          </a:p>
          <a:p>
            <a:r>
              <a:rPr lang="en-US" sz="3200" dirty="0"/>
              <a:t>Resubmission Cycle 1 due tomorrow at 11:59 pm</a:t>
            </a:r>
          </a:p>
          <a:p>
            <a:r>
              <a:rPr lang="en-US" sz="3200" dirty="0"/>
              <a:t>P1 will be released on Friday, due next </a:t>
            </a:r>
            <a:r>
              <a:rPr lang="en-US" sz="3200" b="1" dirty="0"/>
              <a:t>Thursday </a:t>
            </a:r>
            <a:r>
              <a:rPr lang="en-US" sz="3200" dirty="0"/>
              <a:t>(7/17)</a:t>
            </a:r>
            <a:endParaRPr lang="en-US" sz="2800" dirty="0"/>
          </a:p>
          <a:p>
            <a:pPr lvl="1"/>
            <a:r>
              <a:rPr lang="en-US" sz="2800" dirty="0"/>
              <a:t>note: </a:t>
            </a:r>
            <a:r>
              <a:rPr lang="en-US" sz="2800" b="1" dirty="0"/>
              <a:t>a big jump </a:t>
            </a:r>
            <a:r>
              <a:rPr lang="en-US" sz="2800" dirty="0"/>
              <a:t>from C1. </a:t>
            </a:r>
            <a:r>
              <a:rPr lang="en-US" sz="2800" b="1" u="sng" dirty="0"/>
              <a:t>start early!</a:t>
            </a:r>
          </a:p>
          <a:p>
            <a:pPr lvl="1"/>
            <a:r>
              <a:rPr lang="en-US" sz="2800" dirty="0"/>
              <a:t>watch out for code quality – we were a little more lenient with CQ grading for the first two assignments, but will be less lenient moving forward</a:t>
            </a:r>
          </a:p>
          <a:p>
            <a:endParaRPr lang="en-US" sz="3200" b="1" u="sng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860080-4EA9-3564-2049-D86595935166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dirty="0"/>
              <a:t>Lesson 6 - Summer 2024</a:t>
            </a:r>
          </a:p>
        </p:txBody>
      </p:sp>
    </p:spTree>
    <p:extLst>
      <p:ext uri="{BB962C8B-B14F-4D97-AF65-F5344CB8AC3E}">
        <p14:creationId xmlns:p14="http://schemas.microsoft.com/office/powerpoint/2010/main" val="3885659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36751" y="1518031"/>
            <a:ext cx="10571225" cy="13471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20979" indent="-208915">
              <a:lnSpc>
                <a:spcPts val="3654"/>
              </a:lnSpc>
              <a:spcBef>
                <a:spcPts val="105"/>
              </a:spcBef>
              <a:buSzPct val="78125"/>
              <a:buFont typeface="Arial"/>
              <a:buChar char="•"/>
              <a:tabLst>
                <a:tab pos="221615" algn="l"/>
              </a:tabLst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Nested </a:t>
            </a:r>
            <a:r>
              <a:rPr lang="en-US" sz="32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en-US" sz="3200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loops</a:t>
            </a:r>
          </a:p>
          <a:p>
            <a:pPr marL="907415" lvl="1" indent="-426084">
              <a:lnSpc>
                <a:spcPts val="3350"/>
              </a:lnSpc>
              <a:buFont typeface="Arial"/>
              <a:buChar char="•"/>
              <a:tabLst>
                <a:tab pos="907415" algn="l"/>
                <a:tab pos="908050" algn="l"/>
                <a:tab pos="5138420" algn="l"/>
                <a:tab pos="5577205" algn="l"/>
              </a:tabLst>
            </a:pPr>
            <a:r>
              <a:rPr lang="en-US" sz="31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Syntax &amp;</a:t>
            </a:r>
            <a:r>
              <a:rPr lang="en-US" sz="3100" spc="2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conventions:</a:t>
            </a:r>
            <a:r>
              <a:rPr lang="en-US" sz="3100" spc="3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spc="56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800" spc="565" dirty="0" err="1"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i</a:t>
            </a:r>
            <a:r>
              <a:rPr lang="en-US" sz="2800" spc="56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	</a:t>
            </a:r>
            <a:r>
              <a:rPr lang="en-US" sz="2800" spc="625" dirty="0"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j</a:t>
            </a:r>
            <a:r>
              <a:rPr lang="en-US" sz="2800" spc="62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	</a:t>
            </a:r>
            <a:r>
              <a:rPr lang="en-US" sz="2800" spc="275" dirty="0"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k</a:t>
            </a:r>
            <a:r>
              <a:rPr lang="en-US" sz="2800" spc="27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07415" lvl="1" indent="-426084">
              <a:lnSpc>
                <a:spcPts val="3340"/>
              </a:lnSpc>
              <a:buFont typeface="Arial"/>
              <a:buChar char="•"/>
              <a:tabLst>
                <a:tab pos="907415" algn="l"/>
                <a:tab pos="908050" algn="l"/>
              </a:tabLst>
            </a:pPr>
            <a:r>
              <a:rPr sz="31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Applications</a:t>
            </a:r>
            <a:r>
              <a:rPr lang="en-US" sz="31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“doing the same thing for multiple iterations”</a:t>
            </a:r>
            <a:endParaRPr sz="3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16939" y="606961"/>
            <a:ext cx="3011249" cy="70339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Last</a:t>
            </a:r>
            <a:r>
              <a:rPr spc="-80" dirty="0"/>
              <a:t> </a:t>
            </a:r>
            <a:r>
              <a:rPr spc="-5" dirty="0"/>
              <a:t>Time</a:t>
            </a:r>
            <a:r>
              <a:rPr lang="en-US" spc="-5" dirty="0"/>
              <a:t> 1</a:t>
            </a:r>
            <a:endParaRPr spc="-5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39FF28-C9CB-A367-2453-426729A5A395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dirty="0"/>
              <a:t>Lesson 6 - Summer 2024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2AC164D-824D-670D-D347-A83936298E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92378" y="2932560"/>
            <a:ext cx="10515599" cy="2882840"/>
          </a:xfrm>
          <a:prstGeom prst="rect">
            <a:avLst/>
          </a:prstGeom>
          <a:solidFill>
            <a:srgbClr val="FEFE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14300" indent="0">
              <a:buNone/>
            </a:pPr>
            <a:r>
              <a:rPr lang="en-US" sz="2000" dirty="0">
                <a:solidFill>
                  <a:srgbClr val="AF00DB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for</a:t>
            </a:r>
            <a:r>
              <a:rPr lang="en-US" sz="2000" dirty="0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 (</a:t>
            </a:r>
            <a:r>
              <a:rPr lang="en-US" sz="2000" dirty="0">
                <a:solidFill>
                  <a:srgbClr val="267F99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int</a:t>
            </a:r>
            <a:r>
              <a:rPr lang="en-US" sz="2000" dirty="0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108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outerLoop</a:t>
            </a:r>
            <a:r>
              <a:rPr lang="en-US" sz="2000" dirty="0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 = </a:t>
            </a:r>
            <a:r>
              <a:rPr lang="en-US" sz="2000" dirty="0">
                <a:solidFill>
                  <a:srgbClr val="098658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1</a:t>
            </a:r>
            <a:r>
              <a:rPr lang="en-US" sz="2000" dirty="0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; 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outerLoop</a:t>
            </a:r>
            <a:r>
              <a:rPr lang="en-US" sz="2000" dirty="0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 &lt;= </a:t>
            </a:r>
            <a:r>
              <a:rPr lang="en-US" sz="2000" dirty="0">
                <a:solidFill>
                  <a:srgbClr val="098658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5</a:t>
            </a:r>
            <a:r>
              <a:rPr lang="en-US" sz="2000" dirty="0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; 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outerLoop</a:t>
            </a:r>
            <a:r>
              <a:rPr lang="en-US" sz="2000" dirty="0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++) {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2000" dirty="0" err="1">
                <a:solidFill>
                  <a:srgbClr val="00108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System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.</a:t>
            </a:r>
            <a:r>
              <a:rPr lang="en-US" sz="2000" dirty="0" err="1">
                <a:solidFill>
                  <a:srgbClr val="00108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out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.</a:t>
            </a:r>
            <a:r>
              <a:rPr lang="en-US" sz="2000" dirty="0" err="1">
                <a:solidFill>
                  <a:srgbClr val="795E26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println</a:t>
            </a:r>
            <a:r>
              <a:rPr lang="en-US" sz="2000" dirty="0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(</a:t>
            </a:r>
            <a:r>
              <a:rPr lang="en-US" sz="2000" dirty="0">
                <a:solidFill>
                  <a:srgbClr val="A31515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"outer loop iteration #"</a:t>
            </a:r>
            <a:r>
              <a:rPr lang="en-US" sz="2000" dirty="0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 + 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outerLoop</a:t>
            </a:r>
            <a:r>
              <a:rPr lang="en-US" sz="2000" dirty="0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);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2000" dirty="0">
                <a:solidFill>
                  <a:srgbClr val="AF00DB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for</a:t>
            </a:r>
            <a:r>
              <a:rPr lang="en-US" sz="2000" dirty="0">
                <a:solidFill>
                  <a:srgbClr val="000000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 (</a:t>
            </a:r>
            <a:r>
              <a:rPr lang="en-US" sz="2000" dirty="0">
                <a:solidFill>
                  <a:srgbClr val="267F99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int</a:t>
            </a:r>
            <a:r>
              <a:rPr lang="en-US" sz="2000" dirty="0">
                <a:solidFill>
                  <a:srgbClr val="000000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1080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innerLoop</a:t>
            </a:r>
            <a:r>
              <a:rPr lang="en-US" sz="2000" dirty="0">
                <a:solidFill>
                  <a:srgbClr val="000000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 = </a:t>
            </a:r>
            <a:r>
              <a:rPr lang="en-US" sz="2000" dirty="0">
                <a:solidFill>
                  <a:srgbClr val="098658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1</a:t>
            </a:r>
            <a:r>
              <a:rPr lang="en-US" sz="2000" dirty="0">
                <a:solidFill>
                  <a:srgbClr val="000000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; </a:t>
            </a:r>
            <a:r>
              <a:rPr lang="en-US" sz="2000" dirty="0" err="1">
                <a:solidFill>
                  <a:srgbClr val="000000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innerLoop</a:t>
            </a:r>
            <a:r>
              <a:rPr lang="en-US" sz="2000" dirty="0">
                <a:solidFill>
                  <a:srgbClr val="000000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 &lt;= </a:t>
            </a:r>
            <a:r>
              <a:rPr lang="en-US" sz="2000" dirty="0">
                <a:solidFill>
                  <a:srgbClr val="098658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7</a:t>
            </a:r>
            <a:r>
              <a:rPr lang="en-US" sz="2000" dirty="0">
                <a:solidFill>
                  <a:srgbClr val="000000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; </a:t>
            </a:r>
            <a:r>
              <a:rPr lang="en-US" sz="2000" dirty="0" err="1">
                <a:solidFill>
                  <a:srgbClr val="000000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innerLoop</a:t>
            </a:r>
            <a:r>
              <a:rPr lang="en-US" sz="2000" dirty="0">
                <a:solidFill>
                  <a:srgbClr val="000000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++) {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2000" dirty="0">
                <a:solidFill>
                  <a:srgbClr val="000000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    </a:t>
            </a:r>
            <a:r>
              <a:rPr lang="en-US" sz="2000" dirty="0" err="1">
                <a:solidFill>
                  <a:srgbClr val="001080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System</a:t>
            </a:r>
            <a:r>
              <a:rPr lang="en-US" sz="2000" dirty="0" err="1">
                <a:solidFill>
                  <a:srgbClr val="000000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.</a:t>
            </a:r>
            <a:r>
              <a:rPr lang="en-US" sz="2000" dirty="0" err="1">
                <a:solidFill>
                  <a:srgbClr val="001080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out</a:t>
            </a:r>
            <a:r>
              <a:rPr lang="en-US" sz="2000" dirty="0" err="1">
                <a:solidFill>
                  <a:srgbClr val="000000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.</a:t>
            </a:r>
            <a:r>
              <a:rPr lang="en-US" sz="2000" dirty="0" err="1">
                <a:solidFill>
                  <a:srgbClr val="795E26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println</a:t>
            </a:r>
            <a:r>
              <a:rPr lang="en-US" sz="2000" dirty="0">
                <a:solidFill>
                  <a:srgbClr val="000000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(</a:t>
            </a:r>
            <a:r>
              <a:rPr lang="en-US" sz="2000" dirty="0">
                <a:solidFill>
                  <a:srgbClr val="A31515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"    inner loop iteration #"</a:t>
            </a:r>
            <a:r>
              <a:rPr lang="en-US" sz="2000" dirty="0">
                <a:solidFill>
                  <a:srgbClr val="000000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 + </a:t>
            </a:r>
            <a:r>
              <a:rPr lang="en-US" sz="2000" dirty="0" err="1">
                <a:solidFill>
                  <a:srgbClr val="000000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innerLoop</a:t>
            </a:r>
            <a:r>
              <a:rPr lang="en-US" sz="2000" dirty="0">
                <a:solidFill>
                  <a:srgbClr val="000000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);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2000" dirty="0">
                <a:solidFill>
                  <a:srgbClr val="000000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}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2000" dirty="0" err="1">
                <a:solidFill>
                  <a:srgbClr val="00108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System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.</a:t>
            </a:r>
            <a:r>
              <a:rPr lang="en-US" sz="2000" dirty="0" err="1">
                <a:solidFill>
                  <a:srgbClr val="00108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out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.</a:t>
            </a:r>
            <a:r>
              <a:rPr lang="en-US" sz="2000" dirty="0" err="1">
                <a:solidFill>
                  <a:srgbClr val="795E26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println</a:t>
            </a:r>
            <a:r>
              <a:rPr lang="en-US" sz="2000" dirty="0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(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outerLoop</a:t>
            </a:r>
            <a:r>
              <a:rPr lang="en-US" sz="2000" dirty="0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);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}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73723E-3AB6-308C-0B51-A24BCC8538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4F2053DD-BF28-10C1-6F0E-66A014B93CB4}"/>
              </a:ext>
            </a:extLst>
          </p:cNvPr>
          <p:cNvSpPr txBox="1"/>
          <p:nvPr/>
        </p:nvSpPr>
        <p:spPr>
          <a:xfrm>
            <a:off x="936752" y="1518031"/>
            <a:ext cx="10262870" cy="223202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50215" indent="-432434">
              <a:lnSpc>
                <a:spcPts val="3460"/>
              </a:lnSpc>
              <a:buFont typeface="Arial"/>
              <a:buChar char="•"/>
              <a:tabLst>
                <a:tab pos="450215" algn="l"/>
                <a:tab pos="450850" algn="l"/>
              </a:tabLst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Random</a:t>
            </a:r>
          </a:p>
          <a:p>
            <a:pPr marL="907415" indent="-400050">
              <a:lnSpc>
                <a:spcPts val="3350"/>
              </a:lnSpc>
              <a:buClr>
                <a:srgbClr val="000000"/>
              </a:buClr>
              <a:buSzPct val="87096"/>
              <a:buFont typeface="Courier New"/>
              <a:buChar char="•"/>
              <a:tabLst>
                <a:tab pos="908050" algn="l"/>
                <a:tab pos="3498215" algn="l"/>
              </a:tabLst>
            </a:pPr>
            <a:r>
              <a:rPr lang="en-US" sz="3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US" sz="31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Random</a:t>
            </a:r>
            <a:r>
              <a:rPr lang="en-US" sz="3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object generates </a:t>
            </a:r>
            <a:r>
              <a:rPr lang="en-US" sz="31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pseudo</a:t>
            </a:r>
            <a:r>
              <a:rPr lang="en-US" sz="3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-random numbers</a:t>
            </a:r>
            <a:endParaRPr lang="en-US" sz="3100" dirty="0">
              <a:solidFill>
                <a:srgbClr val="993366"/>
              </a:solidFill>
              <a:latin typeface="Consolas" panose="020B0609020204030204" pitchFamily="49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07415" indent="-400050">
              <a:lnSpc>
                <a:spcPts val="3350"/>
              </a:lnSpc>
              <a:buClr>
                <a:srgbClr val="000000"/>
              </a:buClr>
              <a:buSzPct val="87096"/>
              <a:buFont typeface="Courier New"/>
              <a:buChar char="•"/>
              <a:tabLst>
                <a:tab pos="908050" algn="l"/>
                <a:tab pos="3498215" algn="l"/>
              </a:tabLst>
            </a:pPr>
            <a:r>
              <a:rPr lang="en-US" sz="3100" dirty="0" err="1">
                <a:solidFill>
                  <a:srgbClr val="993366"/>
                </a:solidFill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nextInt</a:t>
            </a:r>
            <a:r>
              <a:rPr lang="en-US" sz="3100" dirty="0">
                <a:solidFill>
                  <a:srgbClr val="993366"/>
                </a:solidFill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3100" dirty="0">
                <a:solidFill>
                  <a:srgbClr val="339966"/>
                </a:solidFill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max</a:t>
            </a:r>
            <a:r>
              <a:rPr lang="en-US" sz="3100" dirty="0">
                <a:solidFill>
                  <a:srgbClr val="993366"/>
                </a:solidFill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sz="3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returns </a:t>
            </a:r>
            <a:r>
              <a:rPr lang="en-US" sz="31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random </a:t>
            </a:r>
            <a:r>
              <a:rPr lang="en-US" sz="3100" spc="-5" dirty="0"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int</a:t>
            </a:r>
            <a:r>
              <a:rPr lang="en-US" sz="31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00" spc="-5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value </a:t>
            </a:r>
            <a:r>
              <a:rPr lang="en-US" sz="3100" spc="-1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[0, </a:t>
            </a:r>
            <a:r>
              <a:rPr lang="en-US" sz="3100" spc="-190" dirty="0">
                <a:solidFill>
                  <a:srgbClr val="00905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max</a:t>
            </a:r>
            <a:r>
              <a:rPr lang="en-US" sz="3100" spc="-19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sz="3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07415">
              <a:lnSpc>
                <a:spcPts val="3535"/>
              </a:lnSpc>
            </a:pPr>
            <a:r>
              <a:rPr lang="en-US" sz="31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i.e. </a:t>
            </a:r>
            <a:r>
              <a:rPr lang="en-US" sz="3100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between </a:t>
            </a:r>
            <a:r>
              <a:rPr lang="en-US" sz="3100" spc="-2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 </a:t>
            </a:r>
            <a:r>
              <a:rPr lang="en-US" sz="31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en-US" sz="3100" spc="-1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00" spc="-25" dirty="0">
                <a:solidFill>
                  <a:srgbClr val="00905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max</a:t>
            </a:r>
            <a:r>
              <a:rPr lang="en-US" sz="3100" spc="-2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-1</a:t>
            </a:r>
          </a:p>
          <a:p>
            <a:pPr marL="907415">
              <a:lnSpc>
                <a:spcPts val="3535"/>
              </a:lnSpc>
            </a:pPr>
            <a:endParaRPr lang="en-US" sz="3100" spc="-25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D9BCFF30-43C5-90A0-3500-41B87CB3D7C2}"/>
              </a:ext>
            </a:extLst>
          </p:cNvPr>
          <p:cNvSpPr/>
          <p:nvPr/>
        </p:nvSpPr>
        <p:spPr>
          <a:xfrm>
            <a:off x="3252147" y="3750052"/>
            <a:ext cx="5632080" cy="806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F22A7C60-7AC6-AD09-D7E1-5C1B753F4CE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6939" y="606961"/>
            <a:ext cx="3020579" cy="70339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Last</a:t>
            </a:r>
            <a:r>
              <a:rPr spc="-80" dirty="0"/>
              <a:t> </a:t>
            </a:r>
            <a:r>
              <a:rPr spc="-5" dirty="0"/>
              <a:t>Time</a:t>
            </a:r>
            <a:r>
              <a:rPr lang="en-US" spc="-5" dirty="0"/>
              <a:t> 2</a:t>
            </a:r>
            <a:endParaRPr spc="-5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4A2949-FB2F-1ABF-A4B1-57BBD7241577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dirty="0"/>
              <a:t>Lesson 6 - Summer 2024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B9439B-519E-EBAA-89DE-5D063587D292}"/>
              </a:ext>
            </a:extLst>
          </p:cNvPr>
          <p:cNvSpPr txBox="1"/>
          <p:nvPr/>
        </p:nvSpPr>
        <p:spPr>
          <a:xfrm>
            <a:off x="3357473" y="5016803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Clr>
                <a:schemeClr val="accent4">
                  <a:lumMod val="90000"/>
                  <a:lumOff val="10000"/>
                </a:schemeClr>
              </a:buClr>
            </a:pPr>
            <a:r>
              <a:rPr lang="en-US" sz="3600" dirty="0" err="1">
                <a:latin typeface="Consolas" panose="020B0609020204030204" pitchFamily="49" charset="0"/>
                <a:cs typeface="Consolas" panose="020B0609020204030204" pitchFamily="49" charset="0"/>
              </a:rPr>
              <a:t>rand.nextInt</a:t>
            </a:r>
            <a:r>
              <a:rPr lang="en-US" sz="36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3600" dirty="0">
                <a:solidFill>
                  <a:srgbClr val="3399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6</a:t>
            </a:r>
            <a:r>
              <a:rPr lang="en-US" sz="3600" dirty="0">
                <a:latin typeface="Consolas" panose="020B0609020204030204" pitchFamily="49" charset="0"/>
                <a:cs typeface="Consolas" panose="020B0609020204030204" pitchFamily="49" charset="0"/>
              </a:rPr>
              <a:t>) + </a:t>
            </a:r>
            <a:r>
              <a:rPr lang="en-US" sz="3600" dirty="0">
                <a:solidFill>
                  <a:srgbClr val="3399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endParaRPr lang="en-US" sz="3600" dirty="0">
              <a:solidFill>
                <a:srgbClr val="3399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8814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362966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dirty="0">
                <a:solidFill>
                  <a:srgbClr val="008080"/>
                </a:solidFill>
              </a:rPr>
              <a:t>(PCM)</a:t>
            </a:r>
            <a:r>
              <a:rPr b="1" spc="-70" dirty="0">
                <a:solidFill>
                  <a:srgbClr val="008080"/>
                </a:solidFill>
              </a:rPr>
              <a:t> </a:t>
            </a:r>
            <a:r>
              <a:rPr dirty="0"/>
              <a:t>Methods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31238" y="1730501"/>
            <a:ext cx="10989311" cy="4259499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 marR="1217295">
              <a:lnSpc>
                <a:spcPts val="3460"/>
              </a:lnSpc>
              <a:spcBef>
                <a:spcPts val="535"/>
              </a:spcBef>
            </a:pPr>
            <a:r>
              <a:rPr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Writing </a:t>
            </a:r>
            <a:r>
              <a:rPr sz="32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our </a:t>
            </a:r>
            <a:r>
              <a:rPr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own </a:t>
            </a:r>
            <a:r>
              <a:rPr sz="3200" b="1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methods</a:t>
            </a:r>
            <a:r>
              <a:rPr sz="3200" i="1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allow </a:t>
            </a:r>
            <a:r>
              <a:rPr sz="32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 </a:t>
            </a:r>
            <a:r>
              <a:rPr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sz="32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define </a:t>
            </a:r>
            <a:r>
              <a:rPr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our own  </a:t>
            </a:r>
            <a:r>
              <a:rPr sz="32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statements </a:t>
            </a:r>
            <a:r>
              <a:rPr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 commands in</a:t>
            </a:r>
            <a:r>
              <a:rPr sz="3200" spc="4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Java!</a:t>
            </a:r>
          </a:p>
          <a:p>
            <a:pPr marL="812800" indent="-343535">
              <a:lnSpc>
                <a:spcPct val="100000"/>
              </a:lnSpc>
              <a:spcBef>
                <a:spcPts val="215"/>
              </a:spcBef>
              <a:buSzPct val="75000"/>
              <a:buFont typeface="Arial"/>
              <a:buChar char="•"/>
              <a:tabLst>
                <a:tab pos="812800" algn="l"/>
                <a:tab pos="813435" algn="l"/>
              </a:tabLst>
            </a:pPr>
            <a:r>
              <a:rPr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Naming conventions </a:t>
            </a:r>
            <a:r>
              <a:rPr sz="24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methods are the </a:t>
            </a:r>
            <a:r>
              <a:rPr sz="24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same </a:t>
            </a:r>
            <a:r>
              <a:rPr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 </a:t>
            </a:r>
            <a:r>
              <a:rPr sz="24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variables:</a:t>
            </a:r>
            <a:r>
              <a:rPr sz="2400" spc="-8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20" dirty="0"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camelCased</a:t>
            </a:r>
            <a:endParaRPr sz="2400" dirty="0">
              <a:latin typeface="Consolas" panose="020B0609020204030204" pitchFamily="49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1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1189355" algn="l"/>
                <a:tab pos="2367280" algn="l"/>
                <a:tab pos="3210560" algn="l"/>
                <a:tab pos="5062855" algn="l"/>
              </a:tabLst>
            </a:pPr>
            <a:r>
              <a:rPr lang="en-US" sz="2400" spc="275" dirty="0">
                <a:solidFill>
                  <a:srgbClr val="0000FF"/>
                </a:solidFill>
                <a:latin typeface="Consolas" panose="020B0609020204030204" pitchFamily="49" charset="0"/>
              </a:rPr>
              <a:t>p</a:t>
            </a:r>
            <a:r>
              <a:rPr sz="2400" spc="275" dirty="0">
                <a:solidFill>
                  <a:srgbClr val="0000FF"/>
                </a:solidFill>
                <a:latin typeface="Consolas" panose="020B0609020204030204" pitchFamily="49" charset="0"/>
              </a:rPr>
              <a:t>ubli</a:t>
            </a:r>
            <a:r>
              <a:rPr lang="en-US" sz="2400" spc="275" dirty="0">
                <a:solidFill>
                  <a:srgbClr val="0000FF"/>
                </a:solidFill>
                <a:latin typeface="Consolas" panose="020B0609020204030204" pitchFamily="49" charset="0"/>
              </a:rPr>
              <a:t>c </a:t>
            </a:r>
            <a:r>
              <a:rPr sz="2400" spc="390" dirty="0">
                <a:solidFill>
                  <a:srgbClr val="0000FF"/>
                </a:solidFill>
                <a:latin typeface="Consolas" panose="020B0609020204030204" pitchFamily="49" charset="0"/>
              </a:rPr>
              <a:t>static</a:t>
            </a:r>
            <a:r>
              <a:rPr lang="en-US" sz="2400" spc="390" dirty="0">
                <a:solidFill>
                  <a:srgbClr val="0000FF"/>
                </a:solidFill>
                <a:latin typeface="Consolas" panose="020B0609020204030204" pitchFamily="49" charset="0"/>
              </a:rPr>
              <a:t> </a:t>
            </a:r>
            <a:r>
              <a:rPr sz="2400" spc="220" dirty="0">
                <a:solidFill>
                  <a:srgbClr val="257E99"/>
                </a:solidFill>
                <a:latin typeface="Consolas" panose="020B0609020204030204" pitchFamily="49" charset="0"/>
              </a:rPr>
              <a:t>void</a:t>
            </a:r>
            <a:r>
              <a:rPr lang="en-US" sz="2400" spc="220" dirty="0">
                <a:solidFill>
                  <a:srgbClr val="257E99"/>
                </a:solidFill>
                <a:latin typeface="Consolas" panose="020B0609020204030204" pitchFamily="49" charset="0"/>
              </a:rPr>
              <a:t> </a:t>
            </a:r>
            <a:r>
              <a:rPr sz="2400" spc="40" dirty="0" err="1">
                <a:solidFill>
                  <a:srgbClr val="795E25"/>
                </a:solidFill>
                <a:latin typeface="Consolas" panose="020B0609020204030204" pitchFamily="49" charset="0"/>
              </a:rPr>
              <a:t>myMethod</a:t>
            </a:r>
            <a:r>
              <a:rPr sz="2400" spc="40" dirty="0">
                <a:latin typeface="Consolas" panose="020B0609020204030204" pitchFamily="49" charset="0"/>
              </a:rPr>
              <a:t>()</a:t>
            </a:r>
            <a:r>
              <a:rPr lang="en-US" sz="2400" spc="40" dirty="0">
                <a:latin typeface="Consolas" panose="020B0609020204030204" pitchFamily="49" charset="0"/>
              </a:rPr>
              <a:t> </a:t>
            </a:r>
            <a:r>
              <a:rPr sz="2400" spc="515" dirty="0">
                <a:latin typeface="Consolas" panose="020B0609020204030204" pitchFamily="49" charset="0"/>
              </a:rPr>
              <a:t>{</a:t>
            </a:r>
            <a:endParaRPr sz="2400" dirty="0">
              <a:latin typeface="Consolas" panose="020B0609020204030204" pitchFamily="49" charset="0"/>
            </a:endParaRPr>
          </a:p>
          <a:p>
            <a:pPr marL="684530">
              <a:lnSpc>
                <a:spcPct val="100000"/>
              </a:lnSpc>
              <a:spcBef>
                <a:spcPts val="720"/>
              </a:spcBef>
            </a:pPr>
            <a:r>
              <a:rPr sz="2400" spc="450" dirty="0">
                <a:solidFill>
                  <a:srgbClr val="008000"/>
                </a:solidFill>
                <a:latin typeface="Consolas" panose="020B0609020204030204" pitchFamily="49" charset="0"/>
              </a:rPr>
              <a:t>/***</a:t>
            </a:r>
            <a:endParaRPr sz="2400" dirty="0">
              <a:latin typeface="Consolas" panose="020B0609020204030204" pitchFamily="49" charset="0"/>
            </a:endParaRPr>
          </a:p>
          <a:p>
            <a:pPr marL="684530">
              <a:lnSpc>
                <a:spcPct val="100000"/>
              </a:lnSpc>
              <a:spcBef>
                <a:spcPts val="710"/>
              </a:spcBef>
              <a:tabLst>
                <a:tab pos="1526540" algn="l"/>
                <a:tab pos="2366010" algn="l"/>
              </a:tabLst>
            </a:pPr>
            <a:r>
              <a:rPr sz="2400" spc="50" dirty="0">
                <a:solidFill>
                  <a:srgbClr val="008000"/>
                </a:solidFill>
                <a:latin typeface="Consolas" panose="020B0609020204030204" pitchFamily="49" charset="0"/>
              </a:rPr>
              <a:t>Your	</a:t>
            </a:r>
            <a:r>
              <a:rPr sz="2400" spc="20" dirty="0">
                <a:solidFill>
                  <a:srgbClr val="008000"/>
                </a:solidFill>
                <a:latin typeface="Consolas" panose="020B0609020204030204" pitchFamily="49" charset="0"/>
              </a:rPr>
              <a:t>code	</a:t>
            </a:r>
            <a:r>
              <a:rPr sz="2400" spc="120" dirty="0">
                <a:solidFill>
                  <a:srgbClr val="008000"/>
                </a:solidFill>
                <a:latin typeface="Consolas" panose="020B0609020204030204" pitchFamily="49" charset="0"/>
              </a:rPr>
              <a:t>here</a:t>
            </a:r>
            <a:endParaRPr sz="2400" dirty="0">
              <a:latin typeface="Consolas" panose="020B0609020204030204" pitchFamily="49" charset="0"/>
            </a:endParaRPr>
          </a:p>
          <a:p>
            <a:pPr marL="684530">
              <a:lnSpc>
                <a:spcPct val="100000"/>
              </a:lnSpc>
              <a:spcBef>
                <a:spcPts val="710"/>
              </a:spcBef>
            </a:pPr>
            <a:r>
              <a:rPr sz="2400" spc="475" dirty="0">
                <a:solidFill>
                  <a:srgbClr val="008000"/>
                </a:solidFill>
                <a:latin typeface="Consolas" panose="020B0609020204030204" pitchFamily="49" charset="0"/>
              </a:rPr>
              <a:t>**/</a:t>
            </a:r>
            <a:endParaRPr sz="2400" dirty="0">
              <a:latin typeface="Consolas" panose="020B0609020204030204" pitchFamily="49" charset="0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2400" spc="515" dirty="0">
                <a:latin typeface="Consolas" panose="020B0609020204030204" pitchFamily="49" charset="0"/>
              </a:rPr>
              <a:t>}</a:t>
            </a:r>
            <a:endParaRPr sz="2400" dirty="0">
              <a:latin typeface="Consolas" panose="020B0609020204030204" pitchFamily="49" charset="0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685BCDC-75C5-4806-A10D-91D74B7D4BDB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dirty="0"/>
              <a:t>Lesson 6 - Summer 2024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ooter Placeholder 24">
            <a:extLst>
              <a:ext uri="{FF2B5EF4-FFF2-40B4-BE49-F238E27FC236}">
                <a16:creationId xmlns:a16="http://schemas.microsoft.com/office/drawing/2014/main" id="{0E42A47D-31CA-4E8D-BD61-8BD936813D0B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/>
              <a:t>Lesson 6 - Summer 2024</a:t>
            </a:r>
          </a:p>
        </p:txBody>
      </p:sp>
      <p:sp>
        <p:nvSpPr>
          <p:cNvPr id="19" name="object 19"/>
          <p:cNvSpPr txBox="1">
            <a:spLocks noGrp="1"/>
          </p:cNvSpPr>
          <p:nvPr>
            <p:ph type="title" idx="4294967295"/>
          </p:nvPr>
        </p:nvSpPr>
        <p:spPr>
          <a:xfrm>
            <a:off x="4531468" y="1270385"/>
            <a:ext cx="5221287" cy="45243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/>
              <a:t>What is the </a:t>
            </a:r>
            <a:r>
              <a:rPr sz="2800" spc="-10" dirty="0"/>
              <a:t>output </a:t>
            </a:r>
            <a:r>
              <a:rPr sz="2800" spc="-5" dirty="0"/>
              <a:t>of this</a:t>
            </a:r>
            <a:r>
              <a:rPr sz="2800" spc="50" dirty="0"/>
              <a:t> </a:t>
            </a:r>
            <a:r>
              <a:rPr sz="2800" spc="-10" dirty="0"/>
              <a:t>program?</a:t>
            </a:r>
            <a:endParaRPr sz="2800" dirty="0"/>
          </a:p>
        </p:txBody>
      </p:sp>
      <p:sp>
        <p:nvSpPr>
          <p:cNvPr id="20" name="object 20"/>
          <p:cNvSpPr txBox="1"/>
          <p:nvPr/>
        </p:nvSpPr>
        <p:spPr>
          <a:xfrm>
            <a:off x="4928376" y="2718083"/>
            <a:ext cx="401701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25520" algn="l"/>
              </a:tabLst>
            </a:pPr>
            <a:r>
              <a:rPr sz="4800" spc="-5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sz="4800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	</a:t>
            </a:r>
            <a:r>
              <a:rPr sz="4800" spc="-5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</a:t>
            </a:r>
            <a:endParaRPr sz="4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930902" y="4181347"/>
            <a:ext cx="51308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5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</a:t>
            </a:r>
            <a:endParaRPr sz="4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444230" y="4181347"/>
            <a:ext cx="55435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5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</a:t>
            </a:r>
            <a:endParaRPr sz="4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45509C1-606E-49EA-B646-215F21BA1593}"/>
              </a:ext>
            </a:extLst>
          </p:cNvPr>
          <p:cNvSpPr txBox="1"/>
          <p:nvPr/>
        </p:nvSpPr>
        <p:spPr>
          <a:xfrm>
            <a:off x="263423" y="1364351"/>
            <a:ext cx="54102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12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class</a:t>
            </a:r>
            <a:r>
              <a:rPr lang="en-US" sz="12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2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HelloGoodbye</a:t>
            </a:r>
            <a:r>
              <a:rPr lang="en-US" sz="12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r>
              <a:rPr lang="en-US" sz="12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12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static</a:t>
            </a:r>
            <a:r>
              <a:rPr lang="en-US" sz="12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2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US" sz="12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2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main</a:t>
            </a:r>
            <a:r>
              <a:rPr lang="en-US" sz="12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2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String</a:t>
            </a:r>
            <a:r>
              <a:rPr lang="en-US" sz="12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[] </a:t>
            </a:r>
            <a:r>
              <a:rPr lang="en-US" sz="12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args</a:t>
            </a:r>
            <a:r>
              <a:rPr lang="en-US" sz="12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r>
              <a:rPr lang="en-US" sz="12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12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welcome</a:t>
            </a:r>
            <a:r>
              <a:rPr lang="en-US" sz="12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();</a:t>
            </a:r>
          </a:p>
          <a:p>
            <a:r>
              <a:rPr lang="en-US" sz="12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12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hello</a:t>
            </a:r>
            <a:r>
              <a:rPr lang="en-US" sz="12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();</a:t>
            </a:r>
          </a:p>
          <a:p>
            <a:r>
              <a:rPr lang="en-US" sz="12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12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goodbye();</a:t>
            </a:r>
            <a:endParaRPr lang="en-US" sz="1200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}</a:t>
            </a:r>
          </a:p>
          <a:p>
            <a:br>
              <a:rPr lang="en-US" sz="12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</a:br>
            <a:r>
              <a:rPr lang="en-US" sz="12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12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static</a:t>
            </a:r>
            <a:r>
              <a:rPr lang="en-US" sz="12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2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US" sz="12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2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hello</a:t>
            </a:r>
            <a:r>
              <a:rPr lang="en-US" sz="12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() {</a:t>
            </a:r>
          </a:p>
          <a:p>
            <a:r>
              <a:rPr lang="en-US" sz="12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12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sz="12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200" b="0" dirty="0" err="1">
                <a:solidFill>
                  <a:srgbClr val="0070C1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sz="12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2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12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2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"Hello! "</a:t>
            </a:r>
            <a:r>
              <a:rPr lang="en-US" sz="12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12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12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glad</a:t>
            </a:r>
            <a:r>
              <a:rPr lang="en-US" sz="12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();</a:t>
            </a:r>
          </a:p>
          <a:p>
            <a:r>
              <a:rPr lang="en-US" sz="12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}</a:t>
            </a:r>
          </a:p>
          <a:p>
            <a:br>
              <a:rPr lang="en-US" sz="12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</a:br>
            <a:r>
              <a:rPr lang="en-US" sz="12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12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static</a:t>
            </a:r>
            <a:r>
              <a:rPr lang="en-US" sz="12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2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US" sz="12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2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goodbye</a:t>
            </a:r>
            <a:r>
              <a:rPr lang="en-US" sz="12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() {</a:t>
            </a:r>
          </a:p>
          <a:p>
            <a:r>
              <a:rPr lang="en-US" sz="12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12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sz="12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200" b="0" dirty="0" err="1">
                <a:solidFill>
                  <a:srgbClr val="0070C1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sz="12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2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println</a:t>
            </a:r>
            <a:r>
              <a:rPr lang="en-US" sz="12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2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"Goodbye!"</a:t>
            </a:r>
            <a:r>
              <a:rPr lang="en-US" sz="12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12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}</a:t>
            </a:r>
          </a:p>
          <a:p>
            <a:br>
              <a:rPr lang="en-US" sz="12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</a:br>
            <a:r>
              <a:rPr lang="en-US" sz="12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12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static</a:t>
            </a:r>
            <a:r>
              <a:rPr lang="en-US" sz="12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2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US" sz="12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2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welcome</a:t>
            </a:r>
            <a:r>
              <a:rPr lang="en-US" sz="12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() {</a:t>
            </a:r>
          </a:p>
          <a:p>
            <a:r>
              <a:rPr lang="en-US" sz="12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12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sz="12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200" b="0" dirty="0" err="1">
                <a:solidFill>
                  <a:srgbClr val="0070C1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sz="12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2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12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2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"Welcome! "</a:t>
            </a:r>
            <a:r>
              <a:rPr lang="en-US" sz="12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12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12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glad</a:t>
            </a:r>
            <a:r>
              <a:rPr lang="en-US" sz="12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();</a:t>
            </a:r>
          </a:p>
          <a:p>
            <a:r>
              <a:rPr lang="en-US" sz="12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}</a:t>
            </a:r>
          </a:p>
          <a:p>
            <a:br>
              <a:rPr lang="en-US" sz="12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</a:br>
            <a:r>
              <a:rPr lang="en-US" sz="12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12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static</a:t>
            </a:r>
            <a:r>
              <a:rPr lang="en-US" sz="12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2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US" sz="12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2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glad</a:t>
            </a:r>
            <a:r>
              <a:rPr lang="en-US" sz="12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() {</a:t>
            </a:r>
          </a:p>
          <a:p>
            <a:r>
              <a:rPr lang="en-US" sz="12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12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sz="12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200" b="0" dirty="0" err="1">
                <a:solidFill>
                  <a:srgbClr val="0070C1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sz="12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2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println</a:t>
            </a:r>
            <a:r>
              <a:rPr lang="en-US" sz="12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2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"Glad you're here."</a:t>
            </a:r>
            <a:r>
              <a:rPr lang="en-US" sz="12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12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}</a:t>
            </a:r>
          </a:p>
          <a:p>
            <a:r>
              <a:rPr lang="en-US" sz="12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B4594DB-D802-46C4-9DCB-A7A5DED833F0}"/>
              </a:ext>
            </a:extLst>
          </p:cNvPr>
          <p:cNvSpPr txBox="1"/>
          <p:nvPr/>
        </p:nvSpPr>
        <p:spPr>
          <a:xfrm flipH="1">
            <a:off x="5589397" y="4204997"/>
            <a:ext cx="26107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Welcome!</a:t>
            </a:r>
          </a:p>
          <a:p>
            <a:r>
              <a:rPr lang="en-US" dirty="0">
                <a:latin typeface="Consolas" panose="020B0609020204030204" pitchFamily="49" charset="0"/>
              </a:rPr>
              <a:t>Hello!</a:t>
            </a:r>
          </a:p>
          <a:p>
            <a:r>
              <a:rPr lang="en-US" dirty="0">
                <a:latin typeface="Consolas" panose="020B0609020204030204" pitchFamily="49" charset="0"/>
              </a:rPr>
              <a:t>Goodbye!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62D728E-C678-4653-B833-C749C02A753D}"/>
              </a:ext>
            </a:extLst>
          </p:cNvPr>
          <p:cNvSpPr txBox="1"/>
          <p:nvPr/>
        </p:nvSpPr>
        <p:spPr>
          <a:xfrm flipH="1">
            <a:off x="5443982" y="2720179"/>
            <a:ext cx="302233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Welcome! Glad you’re here.</a:t>
            </a:r>
          </a:p>
          <a:p>
            <a:r>
              <a:rPr lang="en-US" dirty="0">
                <a:latin typeface="Consolas" panose="020B0609020204030204" pitchFamily="49" charset="0"/>
              </a:rPr>
              <a:t>Hello! Glad you’re here. </a:t>
            </a:r>
          </a:p>
          <a:p>
            <a:r>
              <a:rPr lang="en-US" dirty="0">
                <a:latin typeface="Consolas" panose="020B0609020204030204" pitchFamily="49" charset="0"/>
              </a:rPr>
              <a:t>Goodbye!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2D4CE8B-36C4-4275-BDE6-EE8B4311943F}"/>
              </a:ext>
            </a:extLst>
          </p:cNvPr>
          <p:cNvSpPr txBox="1"/>
          <p:nvPr/>
        </p:nvSpPr>
        <p:spPr>
          <a:xfrm flipH="1">
            <a:off x="9144000" y="4065929"/>
            <a:ext cx="261074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Welcome!</a:t>
            </a:r>
          </a:p>
          <a:p>
            <a:r>
              <a:rPr lang="en-US" dirty="0">
                <a:latin typeface="Consolas" panose="020B0609020204030204" pitchFamily="49" charset="0"/>
              </a:rPr>
              <a:t>Glad you're here.</a:t>
            </a:r>
          </a:p>
          <a:p>
            <a:r>
              <a:rPr lang="en-US" dirty="0">
                <a:latin typeface="Consolas" panose="020B0609020204030204" pitchFamily="49" charset="0"/>
              </a:rPr>
              <a:t>Hello!</a:t>
            </a:r>
          </a:p>
          <a:p>
            <a:r>
              <a:rPr lang="en-US" dirty="0">
                <a:latin typeface="Consolas" panose="020B0609020204030204" pitchFamily="49" charset="0"/>
              </a:rPr>
              <a:t>Glad you're here.</a:t>
            </a:r>
          </a:p>
          <a:p>
            <a:r>
              <a:rPr lang="en-US" dirty="0">
                <a:latin typeface="Consolas" panose="020B0609020204030204" pitchFamily="49" charset="0"/>
              </a:rPr>
              <a:t>Goodbye!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9FBCF0B-FCCE-4AC8-91CA-C9760E2D2006}"/>
              </a:ext>
            </a:extLst>
          </p:cNvPr>
          <p:cNvSpPr txBox="1"/>
          <p:nvPr/>
        </p:nvSpPr>
        <p:spPr>
          <a:xfrm flipH="1">
            <a:off x="9028959" y="2942654"/>
            <a:ext cx="28996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Welcome! Hello! Goodbye!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4B7C21-48DC-0D80-1B9E-123C6FF2EE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2007" y="253789"/>
            <a:ext cx="1603629" cy="158186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b="1" dirty="0">
                <a:solidFill>
                  <a:srgbClr val="008080"/>
                </a:solidFill>
              </a:rPr>
              <a:t>(PCM) </a:t>
            </a:r>
            <a:r>
              <a:rPr lang="en-US" b="1" dirty="0">
                <a:solidFill>
                  <a:schemeClr val="tx1"/>
                </a:solidFill>
              </a:rPr>
              <a:t>Parameters</a:t>
            </a:r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6FD9D3-36ED-4D02-89A6-8A35783E05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33365" y="1479781"/>
            <a:ext cx="10753785" cy="4237570"/>
          </a:xfrm>
          <a:prstGeom prst="rect">
            <a:avLst/>
          </a:prstGeom>
          <a:solidFill>
            <a:srgbClr val="FEFE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11430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Definition: A value passed to a method by its caller</a:t>
            </a:r>
            <a:endPara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800" dirty="0">
                <a:solidFill>
                  <a:srgbClr val="0066FF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public static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2800" dirty="0">
                <a:solidFill>
                  <a:srgbClr val="00808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void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myMethod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2800" dirty="0">
                <a:solidFill>
                  <a:srgbClr val="008080"/>
                </a:solidFill>
                <a:highlight>
                  <a:srgbClr val="CCECFF"/>
                </a:highlight>
                <a:latin typeface="Consolas" panose="020B0609020204030204" pitchFamily="49" charset="0"/>
                <a:cs typeface="Calibri" panose="020F0502020204030204" pitchFamily="34" charset="0"/>
              </a:rPr>
              <a:t>String</a:t>
            </a:r>
            <a:r>
              <a:rPr lang="en-US" sz="2800" dirty="0">
                <a:solidFill>
                  <a:schemeClr val="tx1"/>
                </a:solidFill>
                <a:highlight>
                  <a:srgbClr val="CCECFF"/>
                </a:highlight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highlight>
                  <a:srgbClr val="CCECFF"/>
                </a:highlight>
                <a:latin typeface="Consolas" panose="020B0609020204030204" pitchFamily="49" charset="0"/>
                <a:cs typeface="Calibri" panose="020F0502020204030204" pitchFamily="34" charset="0"/>
              </a:rPr>
              <a:t>musicalAct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) {</a:t>
            </a:r>
          </a:p>
          <a:p>
            <a:pPr marL="57150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</a:t>
            </a:r>
            <a:r>
              <a:rPr lang="en-US" sz="2800" dirty="0" err="1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System.out.print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2800" dirty="0" err="1">
                <a:solidFill>
                  <a:schemeClr val="tx1"/>
                </a:solidFill>
                <a:highlight>
                  <a:srgbClr val="CCECFF"/>
                </a:highlight>
                <a:latin typeface="Consolas" panose="020B0609020204030204" pitchFamily="49" charset="0"/>
                <a:cs typeface="Calibri" panose="020F0502020204030204" pitchFamily="34" charset="0"/>
              </a:rPr>
              <a:t>musicalAct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+ </a:t>
            </a:r>
            <a:r>
              <a:rPr lang="en-US" sz="2800" dirty="0">
                <a:solidFill>
                  <a:srgbClr val="A41514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" is the best!"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);</a:t>
            </a:r>
          </a:p>
          <a:p>
            <a:pPr marL="57150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...</a:t>
            </a:r>
          </a:p>
          <a:p>
            <a:pPr marL="57150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}</a:t>
            </a:r>
          </a:p>
          <a:p>
            <a:pPr marL="571500" lvl="1" indent="0">
              <a:lnSpc>
                <a:spcPct val="100000"/>
              </a:lnSpc>
              <a:spcBef>
                <a:spcPts val="600"/>
              </a:spcBef>
              <a:buNone/>
            </a:pPr>
            <a:endParaRPr lang="en-US" sz="2800" dirty="0">
              <a:solidFill>
                <a:schemeClr val="tx1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pPr marL="11430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Calling a method with a parameter…</a:t>
            </a:r>
          </a:p>
          <a:p>
            <a:pPr marL="571500" lvl="1" indent="0">
              <a:buNone/>
            </a:pP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myMethod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2800" dirty="0">
                <a:solidFill>
                  <a:srgbClr val="A41514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"</a:t>
            </a:r>
            <a:r>
              <a:rPr lang="en-US" sz="2800" dirty="0" err="1">
                <a:solidFill>
                  <a:srgbClr val="A41514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Laufey</a:t>
            </a:r>
            <a:r>
              <a:rPr lang="en-US" sz="2800" dirty="0">
                <a:solidFill>
                  <a:srgbClr val="A41514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"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); 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// </a:t>
            </a:r>
            <a:r>
              <a:rPr lang="en-US" sz="2800" dirty="0" err="1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Laufey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is the best!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094270-2442-1A9A-2F17-73B53173C03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Lesson 6 - Summer 2024</a:t>
            </a:r>
          </a:p>
        </p:txBody>
      </p:sp>
    </p:spTree>
    <p:extLst>
      <p:ext uri="{BB962C8B-B14F-4D97-AF65-F5344CB8AC3E}">
        <p14:creationId xmlns:p14="http://schemas.microsoft.com/office/powerpoint/2010/main" val="23711658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b="1" dirty="0">
                <a:solidFill>
                  <a:srgbClr val="008080"/>
                </a:solidFill>
              </a:rPr>
              <a:t>(PCM) </a:t>
            </a:r>
            <a:r>
              <a:rPr lang="en-US" b="1" dirty="0">
                <a:solidFill>
                  <a:schemeClr val="tx1"/>
                </a:solidFill>
              </a:rPr>
              <a:t>Returns</a:t>
            </a:r>
            <a:endParaRPr dirty="0"/>
          </a:p>
        </p:txBody>
      </p:sp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dirty="0"/>
              <a:t>Lesson 6 - Summer 2024</a:t>
            </a:r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6FD9D3-36ED-4D02-89A6-8A35783E05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33365" y="1479781"/>
            <a:ext cx="10515599" cy="4668457"/>
          </a:xfrm>
          <a:prstGeom prst="rect">
            <a:avLst/>
          </a:prstGeom>
          <a:solidFill>
            <a:srgbClr val="FEFE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11430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Returns allow us to send values </a:t>
            </a:r>
            <a:r>
              <a:rPr lang="en-US" sz="36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 of a method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public static </a:t>
            </a:r>
            <a:r>
              <a:rPr lang="en-US" sz="2800" dirty="0">
                <a:solidFill>
                  <a:schemeClr val="tx1"/>
                </a:solidFill>
                <a:highlight>
                  <a:srgbClr val="CCECFF"/>
                </a:highlight>
                <a:latin typeface="Consolas" panose="020B0609020204030204" pitchFamily="49" charset="0"/>
                <a:cs typeface="Calibri" panose="020F0502020204030204" pitchFamily="34" charset="0"/>
              </a:rPr>
              <a:t>&lt;type&gt;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myMethod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(int num) {</a:t>
            </a:r>
          </a:p>
          <a:p>
            <a:pPr marL="57150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</a:t>
            </a:r>
            <a:r>
              <a:rPr lang="en-US" sz="2800" dirty="0" err="1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System.out.print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(num + " is the best!");</a:t>
            </a:r>
          </a:p>
          <a:p>
            <a:pPr marL="57150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...</a:t>
            </a:r>
            <a:b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return </a:t>
            </a:r>
            <a:r>
              <a:rPr lang="en-US" sz="2800" dirty="0">
                <a:solidFill>
                  <a:schemeClr val="tx1"/>
                </a:solidFill>
                <a:highlight>
                  <a:srgbClr val="CCECFF"/>
                </a:highlight>
                <a:latin typeface="Consolas" panose="020B0609020204030204" pitchFamily="49" charset="0"/>
                <a:cs typeface="Calibri" panose="020F0502020204030204" pitchFamily="34" charset="0"/>
              </a:rPr>
              <a:t>&lt;value of correct type&gt;</a:t>
            </a:r>
          </a:p>
          <a:p>
            <a:pPr marL="57150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}</a:t>
            </a:r>
          </a:p>
          <a:p>
            <a:pPr marL="571500" lvl="1" indent="0">
              <a:lnSpc>
                <a:spcPct val="100000"/>
              </a:lnSpc>
              <a:spcBef>
                <a:spcPts val="600"/>
              </a:spcBef>
              <a:buNone/>
            </a:pPr>
            <a:endParaRPr lang="en-US" sz="2800" dirty="0">
              <a:solidFill>
                <a:schemeClr val="tx1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pPr marL="11430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Calling a method that returns a value…</a:t>
            </a:r>
          </a:p>
          <a:p>
            <a:pPr marL="571500" lvl="1" indent="0">
              <a:buNone/>
            </a:pPr>
            <a:r>
              <a:rPr lang="en-US" sz="2800" dirty="0">
                <a:solidFill>
                  <a:schemeClr val="tx1"/>
                </a:solidFill>
                <a:highlight>
                  <a:srgbClr val="FFFFCC"/>
                </a:highlight>
                <a:latin typeface="Consolas" panose="020B0609020204030204" pitchFamily="49" charset="0"/>
                <a:cs typeface="Calibri" panose="020F0502020204030204" pitchFamily="34" charset="0"/>
              </a:rPr>
              <a:t>&lt;type&gt;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result = </a:t>
            </a:r>
            <a:r>
              <a:rPr lang="en-US" sz="2800" dirty="0" err="1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myMethod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(42);</a:t>
            </a:r>
          </a:p>
        </p:txBody>
      </p:sp>
      <p:sp>
        <p:nvSpPr>
          <p:cNvPr id="2" name="Callout: Left Arrow 1">
            <a:extLst>
              <a:ext uri="{FF2B5EF4-FFF2-40B4-BE49-F238E27FC236}">
                <a16:creationId xmlns:a16="http://schemas.microsoft.com/office/drawing/2014/main" id="{EC6FA454-66F1-47DF-8CE5-7621887BE935}"/>
              </a:ext>
            </a:extLst>
          </p:cNvPr>
          <p:cNvSpPr/>
          <p:nvPr/>
        </p:nvSpPr>
        <p:spPr>
          <a:xfrm>
            <a:off x="7967511" y="3056862"/>
            <a:ext cx="4100239" cy="1514293"/>
          </a:xfrm>
          <a:prstGeom prst="leftArrowCallou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800"/>
              </a:spcAft>
            </a:pPr>
            <a:r>
              <a:rPr lang="en-US" sz="1600" dirty="0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Evaluates the expression</a:t>
            </a:r>
          </a:p>
          <a:p>
            <a:pPr algn="ctr">
              <a:spcAft>
                <a:spcPts val="1800"/>
              </a:spcAft>
            </a:pPr>
            <a:r>
              <a:rPr lang="en-US" sz="1600" dirty="0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Returns this value to where the method is called from</a:t>
            </a:r>
          </a:p>
          <a:p>
            <a:pPr algn="ctr">
              <a:spcAft>
                <a:spcPts val="1800"/>
              </a:spcAft>
            </a:pPr>
            <a:r>
              <a:rPr lang="en-US" sz="1600" dirty="0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Method immediately exits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C147AF-202A-7C08-C917-FE40ACD1B4C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316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1"/>
          <p:cNvSpPr txBox="1">
            <a:spLocks noGrp="1"/>
          </p:cNvSpPr>
          <p:nvPr>
            <p:ph type="title"/>
          </p:nvPr>
        </p:nvSpPr>
        <p:spPr>
          <a:xfrm>
            <a:off x="789071" y="501649"/>
            <a:ext cx="1076792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buSzPts val="4400"/>
            </a:pPr>
            <a:r>
              <a:rPr lang="en-US" sz="4000" b="1" dirty="0">
                <a:solidFill>
                  <a:srgbClr val="993366"/>
                </a:solidFill>
              </a:rPr>
              <a:t>(Recall) </a:t>
            </a:r>
            <a:r>
              <a:rPr lang="en-US" sz="4000" dirty="0"/>
              <a:t>String Methods 	</a:t>
            </a:r>
            <a:r>
              <a:rPr lang="en-US" sz="2200" dirty="0"/>
              <a:t>Usage: </a:t>
            </a:r>
            <a:r>
              <a:rPr lang="en-US" sz="2000" dirty="0">
                <a:solidFill>
                  <a:srgbClr val="C00000"/>
                </a:solidFill>
                <a:latin typeface="Consolas"/>
                <a:ea typeface="Consolas"/>
                <a:cs typeface="Consolas"/>
                <a:sym typeface="Consolas"/>
              </a:rPr>
              <a:t>&lt;string variable&gt;</a:t>
            </a:r>
            <a:r>
              <a:rPr lang="en-US" sz="2000" dirty="0"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-US" sz="2000" dirty="0">
                <a:solidFill>
                  <a:srgbClr val="942093"/>
                </a:solidFill>
                <a:latin typeface="Consolas"/>
                <a:ea typeface="Consolas"/>
                <a:cs typeface="Consolas"/>
                <a:sym typeface="Consolas"/>
              </a:rPr>
              <a:t>&lt;method&gt;</a:t>
            </a:r>
            <a:r>
              <a:rPr lang="en-US" sz="2000" dirty="0"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-US" sz="2000" dirty="0">
                <a:solidFill>
                  <a:srgbClr val="009051"/>
                </a:solidFill>
                <a:latin typeface="Consolas"/>
                <a:ea typeface="Consolas"/>
                <a:cs typeface="Consolas"/>
                <a:sym typeface="Consolas"/>
              </a:rPr>
              <a:t>…</a:t>
            </a:r>
            <a:r>
              <a:rPr lang="en-US" sz="2000" dirty="0">
                <a:latin typeface="Consolas"/>
                <a:ea typeface="Consolas"/>
                <a:cs typeface="Consolas"/>
                <a:sym typeface="Consolas"/>
              </a:rPr>
              <a:t>)</a:t>
            </a:r>
            <a:br>
              <a:rPr lang="en-US" sz="2000" dirty="0"/>
            </a:br>
            <a:endParaRPr sz="4000" dirty="0"/>
          </a:p>
        </p:txBody>
      </p:sp>
      <p:sp>
        <p:nvSpPr>
          <p:cNvPr id="127" name="Google Shape;127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dirty="0"/>
              <a:t>Lesson 6 - Summer 2024</a:t>
            </a:r>
            <a:endParaRPr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7B91AB3-7AF2-4F1C-8C84-32A4E53133EB}"/>
              </a:ext>
            </a:extLst>
          </p:cNvPr>
          <p:cNvGraphicFramePr>
            <a:graphicFrameLocks noGrp="1"/>
          </p:cNvGraphicFramePr>
          <p:nvPr/>
        </p:nvGraphicFramePr>
        <p:xfrm>
          <a:off x="789071" y="1263240"/>
          <a:ext cx="10468452" cy="47878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40275">
                  <a:extLst>
                    <a:ext uri="{9D8B030D-6E8A-4147-A177-3AD203B41FA5}">
                      <a16:colId xmlns:a16="http://schemas.microsoft.com/office/drawing/2014/main" val="3368264241"/>
                    </a:ext>
                  </a:extLst>
                </a:gridCol>
                <a:gridCol w="6428177">
                  <a:extLst>
                    <a:ext uri="{9D8B030D-6E8A-4147-A177-3AD203B41FA5}">
                      <a16:colId xmlns:a16="http://schemas.microsoft.com/office/drawing/2014/main" val="3821759083"/>
                    </a:ext>
                  </a:extLst>
                </a:gridCol>
              </a:tblGrid>
              <a:tr h="43577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8165557"/>
                  </a:ext>
                </a:extLst>
              </a:tr>
              <a:tr h="435779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nsolas" panose="020B0609020204030204" pitchFamily="49" charset="0"/>
                        </a:rPr>
                        <a:t>length()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3399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the length of the string.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5982990"/>
                  </a:ext>
                </a:extLst>
              </a:tr>
              <a:tr h="435779"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Consolas" panose="020B0609020204030204" pitchFamily="49" charset="0"/>
                        </a:rPr>
                        <a:t>charAt</a:t>
                      </a:r>
                      <a:r>
                        <a:rPr lang="en-US" sz="1800" dirty="0">
                          <a:latin typeface="Consolas" panose="020B0609020204030204" pitchFamily="49" charset="0"/>
                        </a:rPr>
                        <a:t>(</a:t>
                      </a:r>
                      <a:r>
                        <a:rPr lang="en-US" sz="1800" i="1" dirty="0" err="1">
                          <a:latin typeface="Consolas" panose="020B0609020204030204" pitchFamily="49" charset="0"/>
                        </a:rPr>
                        <a:t>i</a:t>
                      </a:r>
                      <a:r>
                        <a:rPr lang="en-US" sz="1800" i="0" dirty="0">
                          <a:latin typeface="Consolas" panose="020B0609020204030204" pitchFamily="49" charset="0"/>
                        </a:rPr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3399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the character at index </a:t>
                      </a:r>
                      <a:r>
                        <a:rPr lang="en-US" sz="1800" i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lang="en-US" sz="18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of the string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5054932"/>
                  </a:ext>
                </a:extLst>
              </a:tr>
              <a:tr h="435779"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Consolas" panose="020B0609020204030204" pitchFamily="49" charset="0"/>
                        </a:rPr>
                        <a:t>indexOf</a:t>
                      </a:r>
                      <a:r>
                        <a:rPr lang="en-US" sz="1800" dirty="0">
                          <a:latin typeface="Consolas" panose="020B0609020204030204" pitchFamily="49" charset="0"/>
                        </a:rPr>
                        <a:t>(</a:t>
                      </a:r>
                      <a:r>
                        <a:rPr lang="en-US" sz="1800" i="1" dirty="0">
                          <a:latin typeface="Consolas" panose="020B0609020204030204" pitchFamily="49" charset="0"/>
                        </a:rPr>
                        <a:t>s</a:t>
                      </a:r>
                      <a:r>
                        <a:rPr lang="en-US" sz="1800" i="0" dirty="0">
                          <a:latin typeface="Consolas" panose="020B0609020204030204" pitchFamily="49" charset="0"/>
                        </a:rPr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3399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the index of the first occurrence of </a:t>
                      </a:r>
                      <a:r>
                        <a:rPr lang="en-US" sz="18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</a:t>
                      </a:r>
                      <a:r>
                        <a:rPr lang="en-US" sz="18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in the string; returns -1 if </a:t>
                      </a:r>
                      <a:r>
                        <a:rPr lang="en-US" sz="18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</a:t>
                      </a:r>
                      <a:r>
                        <a:rPr lang="en-US" sz="18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doesn't appear in the string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4619916"/>
                  </a:ext>
                </a:extLst>
              </a:tr>
              <a:tr h="435779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nsolas" panose="020B0609020204030204" pitchFamily="49" charset="0"/>
                        </a:rPr>
                        <a:t>substring(</a:t>
                      </a:r>
                      <a:r>
                        <a:rPr lang="en-US" sz="1800" i="1" dirty="0" err="1">
                          <a:latin typeface="Consolas" panose="020B0609020204030204" pitchFamily="49" charset="0"/>
                        </a:rPr>
                        <a:t>i</a:t>
                      </a:r>
                      <a:r>
                        <a:rPr lang="en-US" sz="1800" i="0" dirty="0">
                          <a:latin typeface="Consolas" panose="020B0609020204030204" pitchFamily="49" charset="0"/>
                        </a:rPr>
                        <a:t>, </a:t>
                      </a:r>
                      <a:r>
                        <a:rPr lang="en-US" sz="1800" i="1" dirty="0">
                          <a:latin typeface="Consolas" panose="020B0609020204030204" pitchFamily="49" charset="0"/>
                        </a:rPr>
                        <a:t>j</a:t>
                      </a:r>
                      <a:r>
                        <a:rPr lang="en-US" sz="1800" i="0" dirty="0">
                          <a:latin typeface="Consolas" panose="020B0609020204030204" pitchFamily="49" charset="0"/>
                        </a:rPr>
                        <a:t>) </a:t>
                      </a:r>
                      <a:r>
                        <a:rPr lang="en-US" sz="18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or</a:t>
                      </a:r>
                      <a:r>
                        <a:rPr lang="en-US" sz="1800" i="0" dirty="0">
                          <a:latin typeface="Consolas" panose="020B0609020204030204" pitchFamily="49" charset="0"/>
                        </a:rPr>
                        <a:t> substring(</a:t>
                      </a:r>
                      <a:r>
                        <a:rPr lang="en-US" sz="1800" i="1" dirty="0" err="1">
                          <a:latin typeface="Consolas" panose="020B0609020204030204" pitchFamily="49" charset="0"/>
                        </a:rPr>
                        <a:t>i</a:t>
                      </a:r>
                      <a:r>
                        <a:rPr lang="en-US" sz="1800" i="0" dirty="0">
                          <a:latin typeface="Consolas" panose="020B0609020204030204" pitchFamily="49" charset="0"/>
                        </a:rPr>
                        <a:t>)</a:t>
                      </a:r>
                      <a:endParaRPr lang="en-US" sz="18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3399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the characters in this string from </a:t>
                      </a:r>
                      <a:r>
                        <a:rPr lang="en-US" sz="1800" i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lang="en-US" sz="18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(inclusive) to </a:t>
                      </a:r>
                      <a:r>
                        <a:rPr lang="en-US" sz="18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</a:t>
                      </a:r>
                      <a:r>
                        <a:rPr lang="en-US" sz="18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(exclusive); if </a:t>
                      </a:r>
                      <a:r>
                        <a:rPr lang="en-US" sz="18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</a:t>
                      </a:r>
                      <a:r>
                        <a:rPr lang="en-US" sz="18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is omitted, goes until the end of the string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250403"/>
                  </a:ext>
                </a:extLst>
              </a:tr>
              <a:tr h="435779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nsolas" panose="020B0609020204030204" pitchFamily="49" charset="0"/>
                        </a:rPr>
                        <a:t>contains(</a:t>
                      </a:r>
                      <a:r>
                        <a:rPr lang="en-US" sz="1800" i="1" dirty="0">
                          <a:latin typeface="Consolas" panose="020B0609020204030204" pitchFamily="49" charset="0"/>
                        </a:rPr>
                        <a:t>s</a:t>
                      </a:r>
                      <a:r>
                        <a:rPr lang="en-US" sz="1800" i="0" dirty="0">
                          <a:latin typeface="Consolas" panose="020B0609020204030204" pitchFamily="49" charset="0"/>
                        </a:rPr>
                        <a:t>)</a:t>
                      </a:r>
                      <a:endParaRPr lang="en-US" sz="18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3399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whether or not the string contains </a:t>
                      </a:r>
                      <a:r>
                        <a:rPr lang="en-US" sz="18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671709"/>
                  </a:ext>
                </a:extLst>
              </a:tr>
              <a:tr h="435779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nsolas" panose="020B0609020204030204" pitchFamily="49" charset="0"/>
                        </a:rPr>
                        <a:t>equals(</a:t>
                      </a:r>
                      <a:r>
                        <a:rPr lang="en-US" sz="1800" i="1" dirty="0">
                          <a:latin typeface="Consolas" panose="020B0609020204030204" pitchFamily="49" charset="0"/>
                        </a:rPr>
                        <a:t>s</a:t>
                      </a:r>
                      <a:r>
                        <a:rPr lang="en-US" sz="1800" i="0" dirty="0">
                          <a:latin typeface="Consolas" panose="020B0609020204030204" pitchFamily="49" charset="0"/>
                        </a:rPr>
                        <a:t>)</a:t>
                      </a:r>
                      <a:endParaRPr lang="en-US" sz="18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3399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whether or not the string is equal to </a:t>
                      </a:r>
                      <a:r>
                        <a:rPr lang="en-US" sz="18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 </a:t>
                      </a:r>
                      <a:r>
                        <a:rPr lang="en-US" sz="18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(case-sensitive)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3461892"/>
                  </a:ext>
                </a:extLst>
              </a:tr>
              <a:tr h="435779"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Consolas" panose="020B0609020204030204" pitchFamily="49" charset="0"/>
                        </a:rPr>
                        <a:t>equalsIgnoreCase</a:t>
                      </a:r>
                      <a:r>
                        <a:rPr lang="en-US" sz="1800" dirty="0">
                          <a:latin typeface="Consolas" panose="020B0609020204030204" pitchFamily="49" charset="0"/>
                        </a:rPr>
                        <a:t>(</a:t>
                      </a:r>
                      <a:r>
                        <a:rPr lang="en-US" sz="1800" i="1" dirty="0">
                          <a:latin typeface="Consolas" panose="020B0609020204030204" pitchFamily="49" charset="0"/>
                        </a:rPr>
                        <a:t>s</a:t>
                      </a:r>
                      <a:r>
                        <a:rPr lang="en-US" sz="1800" i="0" dirty="0">
                          <a:latin typeface="Consolas" panose="020B0609020204030204" pitchFamily="49" charset="0"/>
                        </a:rPr>
                        <a:t>)</a:t>
                      </a:r>
                      <a:endParaRPr lang="en-US" sz="18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3399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whether or not the string is equal to </a:t>
                      </a:r>
                      <a:r>
                        <a:rPr lang="en-US" sz="18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 </a:t>
                      </a:r>
                      <a:r>
                        <a:rPr lang="en-US" sz="18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ignoring case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1784282"/>
                  </a:ext>
                </a:extLst>
              </a:tr>
              <a:tr h="435779"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Consolas" panose="020B0609020204030204" pitchFamily="49" charset="0"/>
                        </a:rPr>
                        <a:t>toUpperCase</a:t>
                      </a:r>
                      <a:r>
                        <a:rPr lang="en-US" sz="1800" dirty="0">
                          <a:latin typeface="Consolas" panose="020B0609020204030204" pitchFamily="49" charset="0"/>
                        </a:rPr>
                        <a:t>()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3399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an uppercase version of the string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2425595"/>
                  </a:ext>
                </a:extLst>
              </a:tr>
              <a:tr h="435779"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Consolas" panose="020B0609020204030204" pitchFamily="49" charset="0"/>
                        </a:rPr>
                        <a:t>toLowerCase</a:t>
                      </a:r>
                      <a:r>
                        <a:rPr lang="en-US" sz="1800" dirty="0">
                          <a:latin typeface="Consolas" panose="020B0609020204030204" pitchFamily="49" charset="0"/>
                        </a:rPr>
                        <a:t>()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3399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 lowercase version of the string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2948306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25C5C13-3876-9F84-C01B-D94C9A2F7CA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llen School">
      <a:dk1>
        <a:srgbClr val="000000"/>
      </a:dk1>
      <a:lt1>
        <a:srgbClr val="FFFFFF"/>
      </a:lt1>
      <a:dk2>
        <a:srgbClr val="373545"/>
      </a:dk2>
      <a:lt2>
        <a:srgbClr val="DCD8DC"/>
      </a:lt2>
      <a:accent1>
        <a:srgbClr val="330065"/>
      </a:accent1>
      <a:accent2>
        <a:srgbClr val="917B4C"/>
      </a:accent2>
      <a:accent3>
        <a:srgbClr val="E8D3A2"/>
      </a:accent3>
      <a:accent4>
        <a:srgbClr val="330065"/>
      </a:accent4>
      <a:accent5>
        <a:srgbClr val="917B4C"/>
      </a:accent5>
      <a:accent6>
        <a:srgbClr val="E8D3A2"/>
      </a:accent6>
      <a:hlink>
        <a:srgbClr val="330065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26030</TotalTime>
  <Words>1041</Words>
  <Application>Microsoft Office PowerPoint</Application>
  <PresentationFormat>Widescreen</PresentationFormat>
  <Paragraphs>169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Consolas</vt:lpstr>
      <vt:lpstr>Courier New</vt:lpstr>
      <vt:lpstr>Calibri</vt:lpstr>
      <vt:lpstr>Arial</vt:lpstr>
      <vt:lpstr>Quattrocento Sans</vt:lpstr>
      <vt:lpstr>Office Theme</vt:lpstr>
      <vt:lpstr>Welcome to CSE 121!</vt:lpstr>
      <vt:lpstr>Announcements &amp; Reminders</vt:lpstr>
      <vt:lpstr>Last Time 1</vt:lpstr>
      <vt:lpstr>Last Time 2</vt:lpstr>
      <vt:lpstr>(PCM) Methods</vt:lpstr>
      <vt:lpstr>What is the output of this program?</vt:lpstr>
      <vt:lpstr>(PCM) Parameters</vt:lpstr>
      <vt:lpstr>(PCM) Returns</vt:lpstr>
      <vt:lpstr>(Recall) String Methods  Usage: &lt;string variable&gt;.&lt;method&gt;(…) </vt:lpstr>
      <vt:lpstr>String example </vt:lpstr>
      <vt:lpstr>Example of returns: Math class</vt:lpstr>
      <vt:lpstr>Math example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 121</dc:title>
  <dc:creator>Brett Wortzman</dc:creator>
  <cp:lastModifiedBy>simonswu</cp:lastModifiedBy>
  <cp:revision>114</cp:revision>
  <dcterms:created xsi:type="dcterms:W3CDTF">2020-09-29T18:40:50Z</dcterms:created>
  <dcterms:modified xsi:type="dcterms:W3CDTF">2024-07-10T18:19:02Z</dcterms:modified>
</cp:coreProperties>
</file>