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83" r:id="rId2"/>
    <p:sldId id="280" r:id="rId3"/>
    <p:sldId id="279" r:id="rId4"/>
    <p:sldId id="281" r:id="rId5"/>
    <p:sldId id="264" r:id="rId6"/>
    <p:sldId id="260" r:id="rId7"/>
  </p:sldIdLst>
  <p:sldSz cx="12192000" cy="6858000"/>
  <p:notesSz cx="6858000" cy="9144000"/>
  <p:embeddedFontLst>
    <p:embeddedFont>
      <p:font typeface="Consolas" panose="020B0609020204030204" pitchFamily="49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4" roundtripDataSignature="AMtx7mioJJQ/Bx54phgIwE+RMXi9NrKuY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66"/>
    <a:srgbClr val="339966"/>
    <a:srgbClr val="FFFFCC"/>
    <a:srgbClr val="008080"/>
    <a:srgbClr val="CCECFF"/>
    <a:srgbClr val="0066FF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4" autoAdjust="0"/>
    <p:restoredTop sz="90045" autoAdjust="0"/>
  </p:normalViewPr>
  <p:slideViewPr>
    <p:cSldViewPr snapToGrid="0">
      <p:cViewPr varScale="1">
        <p:scale>
          <a:sx n="74" d="100"/>
          <a:sy n="74" d="100"/>
        </p:scale>
        <p:origin x="1013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9" d="100"/>
          <a:sy n="69" d="100"/>
        </p:scale>
        <p:origin x="2568" y="2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customschemas.google.com/relationships/presentationmetadata" Target="metadata"/><Relationship Id="rId5" Type="http://schemas.openxmlformats.org/officeDocument/2006/relationships/slide" Target="slides/slide4.xml"/><Relationship Id="rId28" Type="http://schemas.openxmlformats.org/officeDocument/2006/relationships/tableStyles" Target="tableStyle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9233D88-8018-4E9F-AB4A-98A7BBAF25A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7834B6-5C07-4317-936A-D39B3D436FA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5DF552-0698-4B73-9CF8-11036753CEB6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D1CA0C-7DF0-4795-8351-9A39722C22A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B18879-4BC0-4CD3-9BD4-EA40A1FBCFD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184190-D873-4EA6-8530-DA7A931EF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1314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 dirty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189471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 dirty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611034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 dirty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35750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 dirty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589673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28815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94090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285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3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285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Lesson 5 - Summer 2024</a:t>
            </a:r>
            <a:endParaRPr dirty="0"/>
          </a:p>
        </p:txBody>
      </p:sp>
      <p:sp>
        <p:nvSpPr>
          <p:cNvPr id="28" name="Google Shape;28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Conte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43"/>
          <p:cNvSpPr txBox="1">
            <a:spLocks noGrp="1"/>
          </p:cNvSpPr>
          <p:nvPr>
            <p:ph type="body" idx="1"/>
          </p:nvPr>
        </p:nvSpPr>
        <p:spPr>
          <a:xfrm>
            <a:off x="838201" y="1889032"/>
            <a:ext cx="10515600" cy="3953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46" name="Google Shape;46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Lesson 5 - Summer 2024</a:t>
            </a:r>
            <a:endParaRPr dirty="0"/>
          </a:p>
        </p:txBody>
      </p:sp>
      <p:sp>
        <p:nvSpPr>
          <p:cNvPr id="48" name="Google Shape;48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Lesson 5 - Summer 2024</a:t>
            </a:r>
            <a:endParaRPr dirty="0"/>
          </a:p>
        </p:txBody>
      </p:sp>
      <p:sp>
        <p:nvSpPr>
          <p:cNvPr id="54" name="Google Shape;54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preserve="1" userDrawn="1">
  <p:cSld name="Activit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Lesson 5 - Summer 2024</a:t>
            </a:r>
            <a:endParaRPr dirty="0"/>
          </a:p>
        </p:txBody>
      </p:sp>
      <p:sp>
        <p:nvSpPr>
          <p:cNvPr id="54" name="Google Shape;54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CD06408-CBE8-49C8-BF99-8A874C03FAC6}"/>
              </a:ext>
            </a:extLst>
          </p:cNvPr>
          <p:cNvSpPr/>
          <p:nvPr userDrawn="1"/>
        </p:nvSpPr>
        <p:spPr>
          <a:xfrm>
            <a:off x="10132840" y="136525"/>
            <a:ext cx="1828800" cy="1828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13942D-824F-4D58-BD74-D47D2D03BFE9}"/>
              </a:ext>
            </a:extLst>
          </p:cNvPr>
          <p:cNvSpPr/>
          <p:nvPr userDrawn="1"/>
        </p:nvSpPr>
        <p:spPr>
          <a:xfrm>
            <a:off x="1456148" y="300788"/>
            <a:ext cx="83407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Poll in with your answer!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2F3067-EDB6-440E-885E-E8EFE296D4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72922" y="273685"/>
            <a:ext cx="1548636" cy="155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877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39" name="Google Shape;39;p4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0" name="Google Shape;40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Lesson 5 - Summer 2024</a:t>
            </a:r>
            <a:endParaRPr dirty="0"/>
          </a:p>
        </p:txBody>
      </p:sp>
      <p:sp>
        <p:nvSpPr>
          <p:cNvPr id="42" name="Google Shape;42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06513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3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Lesson 5 - Summer 2024</a:t>
            </a:r>
            <a:endParaRPr dirty="0"/>
          </a:p>
        </p:txBody>
      </p:sp>
      <p:sp>
        <p:nvSpPr>
          <p:cNvPr id="14" name="Google Shape;14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" name="Google Shape;15;p3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6180666"/>
            <a:ext cx="12192000" cy="677334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3" r:id="rId2"/>
    <p:sldLayoutId id="2147483654" r:id="rId3"/>
    <p:sldLayoutId id="2147483655" r:id="rId4"/>
    <p:sldLayoutId id="2147483656" r:id="rId5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andom.org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blog.cloudflare.com/randomness-101-lavarand-in-production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://commons.wikimedia.org/wiki/File:Florida_Box_Turtle_Digon3a.jpg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b="1" dirty="0">
                <a:solidFill>
                  <a:schemeClr val="tx1"/>
                </a:solidFill>
              </a:rPr>
              <a:t>Java Library</a:t>
            </a:r>
            <a:endParaRPr dirty="0"/>
          </a:p>
        </p:txBody>
      </p:sp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dirty="0"/>
              <a:t>Lesson 5 - Summer 2024</a:t>
            </a:r>
            <a:endParaRPr dirty="0"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6FD9D3-36ED-4D02-89A6-8A35783E05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70659"/>
            <a:ext cx="10047237" cy="3789755"/>
          </a:xfrm>
          <a:prstGeom prst="rect">
            <a:avLst/>
          </a:prstGeom>
          <a:solidFill>
            <a:srgbClr val="FEFE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14300" indent="0">
              <a:buNone/>
            </a:pP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library is a bunch of code that other people have written, that we may use in our program!</a:t>
            </a:r>
          </a:p>
          <a:p>
            <a:pPr marL="114300" indent="0">
              <a:buNone/>
            </a:pPr>
            <a:endParaRPr lang="en-US" sz="3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4300" indent="0">
              <a:buNone/>
            </a:pP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don’t need to understand </a:t>
            </a:r>
            <a:r>
              <a:rPr lang="en-US" sz="32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that code was written in order to use it.</a:t>
            </a:r>
          </a:p>
          <a:p>
            <a:pPr marL="114300" indent="0">
              <a:buNone/>
            </a:pPr>
            <a:endParaRPr lang="en-US" sz="3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4300" indent="0">
              <a:buNone/>
            </a:pP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 libraries require </a:t>
            </a:r>
            <a:r>
              <a:rPr lang="en-US" sz="32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imports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at the top of our code.</a:t>
            </a:r>
          </a:p>
        </p:txBody>
      </p:sp>
    </p:spTree>
    <p:extLst>
      <p:ext uri="{BB962C8B-B14F-4D97-AF65-F5344CB8AC3E}">
        <p14:creationId xmlns:p14="http://schemas.microsoft.com/office/powerpoint/2010/main" val="4085000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b="1" dirty="0">
                <a:solidFill>
                  <a:schemeClr val="tx1"/>
                </a:solidFill>
              </a:rPr>
              <a:t>Pseudo-Randomness</a:t>
            </a:r>
            <a:endParaRPr dirty="0"/>
          </a:p>
        </p:txBody>
      </p:sp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dirty="0"/>
              <a:t>Lesson 5 - Summer 2024</a:t>
            </a:r>
            <a:endParaRPr dirty="0"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6FD9D3-36ED-4D02-89A6-8A35783E05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416998"/>
            <a:ext cx="10047237" cy="4297074"/>
          </a:xfrm>
          <a:prstGeom prst="rect">
            <a:avLst/>
          </a:prstGeom>
          <a:solidFill>
            <a:srgbClr val="FEFE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14300" indent="0">
              <a:buNone/>
            </a:pP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Computers generate numbers in a predictable way using mathematical formulas.</a:t>
            </a:r>
          </a:p>
          <a:p>
            <a:pPr marL="114300" indent="0">
              <a:buNone/>
            </a:pPr>
            <a:endParaRPr lang="en-US" sz="3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4300" indent="0">
              <a:buNone/>
            </a:pP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Input may include current time, mouse position, etc.</a:t>
            </a:r>
          </a:p>
          <a:p>
            <a:pPr marL="114300" indent="0">
              <a:buNone/>
            </a:pPr>
            <a:endParaRPr lang="en-US" sz="3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4300" indent="0">
              <a:buNone/>
            </a:pP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True randomness is hard to achieve – we rely on natural processes</a:t>
            </a:r>
          </a:p>
          <a:p>
            <a:pPr lvl="1"/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e.g., 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atmospheric noise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lava lamps</a:t>
            </a:r>
            <a:endParaRPr lang="en-US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635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b="1" dirty="0">
                <a:solidFill>
                  <a:srgbClr val="008080"/>
                </a:solidFill>
              </a:rPr>
              <a:t>(PCM) </a:t>
            </a:r>
            <a:r>
              <a:rPr lang="en-US" b="1" dirty="0">
                <a:solidFill>
                  <a:schemeClr val="tx1"/>
                </a:solidFill>
              </a:rPr>
              <a:t>Random</a:t>
            </a:r>
            <a:endParaRPr dirty="0"/>
          </a:p>
        </p:txBody>
      </p:sp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dirty="0"/>
              <a:t>Lesson 5 - Summer 2024</a:t>
            </a:r>
            <a:endParaRPr dirty="0"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6FD9D3-36ED-4D02-89A6-8A35783E05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16881" y="1739840"/>
            <a:ext cx="10515599" cy="1410643"/>
          </a:xfrm>
          <a:prstGeom prst="rect">
            <a:avLst/>
          </a:prstGeom>
          <a:solidFill>
            <a:srgbClr val="FEFE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14300" indent="0">
              <a:buNone/>
            </a:pP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US" sz="32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Random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object generates </a:t>
            </a:r>
            <a:r>
              <a:rPr lang="en-US" sz="32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pseudo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-random numbers. 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Random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class is found in the 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java.util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package </a:t>
            </a:r>
          </a:p>
          <a:p>
            <a:pPr marL="571500" lvl="1" indent="0">
              <a:buNone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import 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java.util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.*;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E9B8F3B-B62E-487E-96E9-8A7E7A7DDD75}"/>
              </a:ext>
            </a:extLst>
          </p:cNvPr>
          <p:cNvGraphicFramePr>
            <a:graphicFrameLocks noGrp="1"/>
          </p:cNvGraphicFramePr>
          <p:nvPr/>
        </p:nvGraphicFramePr>
        <p:xfrm>
          <a:off x="1107326" y="3287528"/>
          <a:ext cx="9977348" cy="26908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59625">
                  <a:extLst>
                    <a:ext uri="{9D8B030D-6E8A-4147-A177-3AD203B41FA5}">
                      <a16:colId xmlns:a16="http://schemas.microsoft.com/office/drawing/2014/main" val="1114121371"/>
                    </a:ext>
                  </a:extLst>
                </a:gridCol>
                <a:gridCol w="5417723">
                  <a:extLst>
                    <a:ext uri="{9D8B030D-6E8A-4147-A177-3AD203B41FA5}">
                      <a16:colId xmlns:a16="http://schemas.microsoft.com/office/drawing/2014/main" val="382854233"/>
                    </a:ext>
                  </a:extLst>
                </a:gridCol>
              </a:tblGrid>
              <a:tr h="644362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8703890"/>
                  </a:ext>
                </a:extLst>
              </a:tr>
              <a:tr h="644362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nextInt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a random integer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1775112"/>
                  </a:ext>
                </a:extLst>
              </a:tr>
              <a:tr h="644362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nextInt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600" i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max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a random integer in the range [0, </a:t>
                      </a:r>
                      <a:r>
                        <a:rPr lang="en-US" sz="20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max</a:t>
                      </a:r>
                      <a:r>
                        <a:rPr lang="en-US" sz="20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), or in other words, 0 to </a:t>
                      </a:r>
                      <a:r>
                        <a:rPr lang="en-US" sz="20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max</a:t>
                      </a:r>
                      <a:r>
                        <a:rPr lang="en-US" sz="20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 inclusive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4106784"/>
                  </a:ext>
                </a:extLst>
              </a:tr>
              <a:tr h="644362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nextDouble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a random real number in the range [0.0, 1.0)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13357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0856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b="1" dirty="0">
                <a:solidFill>
                  <a:srgbClr val="008080"/>
                </a:solidFill>
              </a:rPr>
              <a:t>(PCM) </a:t>
            </a:r>
            <a:r>
              <a:rPr lang="en-US" b="1" dirty="0">
                <a:solidFill>
                  <a:schemeClr val="tx1"/>
                </a:solidFill>
              </a:rPr>
              <a:t>Math</a:t>
            </a:r>
            <a:endParaRPr dirty="0"/>
          </a:p>
        </p:txBody>
      </p:sp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dirty="0"/>
              <a:t>Lesson 5 - Summer 2024</a:t>
            </a:r>
            <a:endParaRPr dirty="0"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E9B8F3B-B62E-487E-96E9-8A7E7A7DDD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9266790"/>
              </p:ext>
            </p:extLst>
          </p:nvPr>
        </p:nvGraphicFramePr>
        <p:xfrm>
          <a:off x="1107326" y="1852110"/>
          <a:ext cx="9977348" cy="37418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4142">
                  <a:extLst>
                    <a:ext uri="{9D8B030D-6E8A-4147-A177-3AD203B41FA5}">
                      <a16:colId xmlns:a16="http://schemas.microsoft.com/office/drawing/2014/main" val="1114121371"/>
                    </a:ext>
                  </a:extLst>
                </a:gridCol>
                <a:gridCol w="6733206">
                  <a:extLst>
                    <a:ext uri="{9D8B030D-6E8A-4147-A177-3AD203B41FA5}">
                      <a16:colId xmlns:a16="http://schemas.microsoft.com/office/drawing/2014/main" val="382854233"/>
                    </a:ext>
                  </a:extLst>
                </a:gridCol>
              </a:tblGrid>
              <a:tr h="459962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8703890"/>
                  </a:ext>
                </a:extLst>
              </a:tr>
              <a:tr h="367115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Math.abs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600" i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value</a:t>
                      </a:r>
                      <a:r>
                        <a:rPr lang="en-US" sz="1600" i="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)</a:t>
                      </a:r>
                      <a:endParaRPr lang="en-US" sz="1600" dirty="0">
                        <a:latin typeface="Consolas" panose="020B0609020204030204" pitchFamily="49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the absolute value of </a:t>
                      </a:r>
                      <a:r>
                        <a:rPr lang="en-US" sz="20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value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1775112"/>
                  </a:ext>
                </a:extLst>
              </a:tr>
              <a:tr h="450027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Math.ceil</a:t>
                      </a:r>
                      <a:r>
                        <a:rPr lang="en-US" sz="1600" i="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600" i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value</a:t>
                      </a:r>
                      <a:r>
                        <a:rPr lang="en-US" sz="1600" i="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)</a:t>
                      </a:r>
                      <a:endParaRPr lang="en-US" sz="1600" dirty="0">
                        <a:latin typeface="Consolas" panose="020B0609020204030204" pitchFamily="49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</a:t>
                      </a:r>
                      <a:r>
                        <a:rPr lang="en-US" sz="20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value </a:t>
                      </a:r>
                      <a:r>
                        <a:rPr lang="en-US" sz="20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rounded up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4106784"/>
                  </a:ext>
                </a:extLst>
              </a:tr>
              <a:tr h="367115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Math.floor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600" i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value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</a:t>
                      </a:r>
                      <a:r>
                        <a:rPr lang="en-US" sz="20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value</a:t>
                      </a:r>
                      <a:r>
                        <a:rPr lang="en-US" sz="20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rounded down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894476"/>
                  </a:ext>
                </a:extLst>
              </a:tr>
              <a:tr h="367115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Math.max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600" i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value1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1600" i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value2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the larger of the two values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6247286"/>
                  </a:ext>
                </a:extLst>
              </a:tr>
              <a:tr h="367115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Math.min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600" i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value1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1600" i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value2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the smaller of the two values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1204326"/>
                  </a:ext>
                </a:extLst>
              </a:tr>
              <a:tr h="367115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Math.round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600" i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value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</a:t>
                      </a:r>
                      <a:r>
                        <a:rPr lang="en-US" sz="20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value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rounded to the nearest whole number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8906384"/>
                  </a:ext>
                </a:extLst>
              </a:tr>
              <a:tr h="367115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Math.sqrt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600" i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value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the square root of </a:t>
                      </a:r>
                      <a:r>
                        <a:rPr lang="en-US" sz="20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3346846"/>
                  </a:ext>
                </a:extLst>
              </a:tr>
              <a:tr h="367115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Math.pow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600" i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base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1600" i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exp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</a:t>
                      </a:r>
                      <a:r>
                        <a:rPr lang="en-US" sz="20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base</a:t>
                      </a:r>
                      <a:r>
                        <a:rPr lang="en-US" sz="20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raised to the </a:t>
                      </a:r>
                      <a:r>
                        <a:rPr lang="en-US" sz="20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exp</a:t>
                      </a:r>
                      <a:r>
                        <a:rPr lang="en-US" sz="20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power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389812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3CEA00F-7139-4EEE-A6D2-2AD2EB778351}"/>
              </a:ext>
            </a:extLst>
          </p:cNvPr>
          <p:cNvSpPr txBox="1"/>
          <p:nvPr/>
        </p:nvSpPr>
        <p:spPr>
          <a:xfrm>
            <a:off x="6364941" y="613470"/>
            <a:ext cx="44913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Calling: </a:t>
            </a:r>
          </a:p>
          <a:p>
            <a:r>
              <a:rPr lang="en-US" sz="3200" b="1" dirty="0">
                <a:solidFill>
                  <a:srgbClr val="339966"/>
                </a:solidFill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  Math.&lt;method&gt;(…)</a:t>
            </a:r>
          </a:p>
        </p:txBody>
      </p:sp>
    </p:spTree>
    <p:extLst>
      <p:ext uri="{BB962C8B-B14F-4D97-AF65-F5344CB8AC3E}">
        <p14:creationId xmlns:p14="http://schemas.microsoft.com/office/powerpoint/2010/main" val="12600307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E69C172-6ABF-4F0E-9BAB-84E16A0B1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238" y="3032846"/>
            <a:ext cx="3932237" cy="782782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rgbClr val="00B050"/>
                </a:solidFill>
              </a:rPr>
              <a:t>🐢 </a:t>
            </a:r>
            <a:r>
              <a:rPr lang="en-US" sz="4400" dirty="0"/>
              <a:t>Turtle Time!</a:t>
            </a:r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9EB4974E-68A7-4F11-8116-CEC7DAD9DECF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451" r="2451"/>
          <a:stretch>
            <a:fillRect/>
          </a:stretch>
        </p:blipFill>
        <p:spPr/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9C7CCA-49D3-45E4-9027-FB75FEF42F68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/>
              <a:t>Lesson 5 - Summer 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8831B7-16E2-421B-A319-098BD480220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FC6214C-821D-4CD2-AB32-4F85DA999E8F}"/>
              </a:ext>
            </a:extLst>
          </p:cNvPr>
          <p:cNvSpPr txBox="1"/>
          <p:nvPr/>
        </p:nvSpPr>
        <p:spPr>
          <a:xfrm>
            <a:off x="5183188" y="5861050"/>
            <a:ext cx="6172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4" tooltip="http://commons.wikimedia.org/wiki/File:Florida_Box_Turtle_Digon3a.jpg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-sa/3.0/"/>
              </a:rPr>
              <a:t>CC BY-SA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2562308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1C572-5223-4AC1-A93A-3BD06C506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390207" cy="1325563"/>
          </a:xfrm>
        </p:spPr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🐢</a:t>
            </a:r>
            <a:r>
              <a:rPr lang="en-US" dirty="0"/>
              <a:t> Turtles!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9125A4-CD12-496D-80AD-366305C1A077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/>
              <a:t>Lesson 5 - Summer 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33183D-056C-4917-A3BC-62EEA695C87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8911130-45D5-4A5C-80DD-F24CBD77B215}"/>
              </a:ext>
            </a:extLst>
          </p:cNvPr>
          <p:cNvGraphicFramePr>
            <a:graphicFrameLocks noGrp="1"/>
          </p:cNvGraphicFramePr>
          <p:nvPr/>
        </p:nvGraphicFramePr>
        <p:xfrm>
          <a:off x="498764" y="1423984"/>
          <a:ext cx="11194472" cy="4645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9294">
                  <a:extLst>
                    <a:ext uri="{9D8B030D-6E8A-4147-A177-3AD203B41FA5}">
                      <a16:colId xmlns:a16="http://schemas.microsoft.com/office/drawing/2014/main" val="3568215836"/>
                    </a:ext>
                  </a:extLst>
                </a:gridCol>
                <a:gridCol w="9565178">
                  <a:extLst>
                    <a:ext uri="{9D8B030D-6E8A-4147-A177-3AD203B41FA5}">
                      <a16:colId xmlns:a16="http://schemas.microsoft.com/office/drawing/2014/main" val="3517449352"/>
                    </a:ext>
                  </a:extLst>
                </a:gridCol>
              </a:tblGrid>
              <a:tr h="44350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8857502"/>
                  </a:ext>
                </a:extLst>
              </a:tr>
              <a:tr h="443507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nsolas" panose="020B0609020204030204" pitchFamily="49" charset="0"/>
                        </a:rPr>
                        <a:t>forward(</a:t>
                      </a:r>
                      <a:r>
                        <a:rPr lang="en-US" sz="1800" i="1" dirty="0">
                          <a:latin typeface="Consolas" panose="020B0609020204030204" pitchFamily="49" charset="0"/>
                        </a:rPr>
                        <a:t>n</a:t>
                      </a:r>
                      <a:r>
                        <a:rPr lang="en-US" sz="1800" i="0" dirty="0">
                          <a:latin typeface="Consolas" panose="020B0609020204030204" pitchFamily="49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Moves the turtle forward by </a:t>
                      </a:r>
                      <a:r>
                        <a:rPr lang="en-US" sz="18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lang="en-US" sz="18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steps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7505106"/>
                  </a:ext>
                </a:extLst>
              </a:tr>
              <a:tr h="443507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nsolas" panose="020B0609020204030204" pitchFamily="49" charset="0"/>
                        </a:rPr>
                        <a:t>backward</a:t>
                      </a:r>
                      <a:r>
                        <a:rPr lang="en-US" sz="1800" i="1" dirty="0">
                          <a:latin typeface="Consolas" panose="020B0609020204030204" pitchFamily="49" charset="0"/>
                        </a:rPr>
                        <a:t>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Moves the turtle backward by </a:t>
                      </a:r>
                      <a:r>
                        <a:rPr lang="en-US" sz="18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 </a:t>
                      </a:r>
                      <a:r>
                        <a:rPr lang="en-US" sz="18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steps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4562496"/>
                  </a:ext>
                </a:extLst>
              </a:tr>
              <a:tr h="443507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nsolas" panose="020B0609020204030204" pitchFamily="49" charset="0"/>
                        </a:rPr>
                        <a:t>right</a:t>
                      </a:r>
                      <a:r>
                        <a:rPr lang="en-US" sz="1800" i="1" dirty="0">
                          <a:latin typeface="Consolas" panose="020B0609020204030204" pitchFamily="49" charset="0"/>
                        </a:rPr>
                        <a:t>(d)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Turns the turtle right by </a:t>
                      </a:r>
                      <a:r>
                        <a:rPr lang="en-US" sz="18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  <a:r>
                        <a:rPr lang="en-US" sz="18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degrees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5043621"/>
                  </a:ext>
                </a:extLst>
              </a:tr>
              <a:tr h="443507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nsolas" panose="020B0609020204030204" pitchFamily="49" charset="0"/>
                        </a:rPr>
                        <a:t>left</a:t>
                      </a:r>
                      <a:r>
                        <a:rPr lang="en-US" sz="1800" i="1" dirty="0">
                          <a:latin typeface="Consolas" panose="020B0609020204030204" pitchFamily="49" charset="0"/>
                        </a:rPr>
                        <a:t>(d)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Turns the turtle left by </a:t>
                      </a:r>
                      <a:r>
                        <a:rPr lang="en-US" sz="18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  <a:r>
                        <a:rPr lang="en-US" sz="18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degrees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0620359"/>
                  </a:ext>
                </a:extLst>
              </a:tr>
              <a:tr h="443507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nsolas" panose="020B0609020204030204" pitchFamily="49" charset="0"/>
                        </a:rPr>
                        <a:t>speed</a:t>
                      </a:r>
                      <a:r>
                        <a:rPr lang="en-US" sz="1800" i="1" dirty="0">
                          <a:latin typeface="Consolas" panose="020B0609020204030204" pitchFamily="49" charset="0"/>
                        </a:rPr>
                        <a:t>(</a:t>
                      </a:r>
                      <a:r>
                        <a:rPr lang="en-US" sz="1800" i="1" dirty="0" err="1">
                          <a:latin typeface="Consolas" panose="020B0609020204030204" pitchFamily="49" charset="0"/>
                        </a:rPr>
                        <a:t>ms</a:t>
                      </a:r>
                      <a:r>
                        <a:rPr lang="en-US" sz="1800" i="1" dirty="0">
                          <a:latin typeface="Consolas" panose="020B0609020204030204" pitchFamily="49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Sets the number of milliseconds it takes for the turtle to perform an action (e.g., if </a:t>
                      </a:r>
                      <a:r>
                        <a:rPr lang="en-US" sz="1800" i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ms</a:t>
                      </a:r>
                      <a:r>
                        <a:rPr lang="en-US" sz="18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is 1000, then it will take the turtle 1000 </a:t>
                      </a:r>
                      <a:r>
                        <a:rPr lang="en-US" sz="1800" i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ms</a:t>
                      </a:r>
                      <a:r>
                        <a:rPr lang="en-US" sz="18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= 1 second to perform an action like moving forward or turning). 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4172458"/>
                  </a:ext>
                </a:extLst>
              </a:tr>
              <a:tr h="443507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nsolas" panose="020B0609020204030204" pitchFamily="49" charset="0"/>
                        </a:rPr>
                        <a:t>up()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Picks up the turtle's pen so it doesn’t draw when it moves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7233461"/>
                  </a:ext>
                </a:extLst>
              </a:tr>
              <a:tr h="443507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nsolas" panose="020B0609020204030204" pitchFamily="49" charset="0"/>
                        </a:rPr>
                        <a:t>down()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Puts the turtle's pen down so it draws when it moves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0680890"/>
                  </a:ext>
                </a:extLst>
              </a:tr>
              <a:tr h="443507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nsolas" panose="020B0609020204030204" pitchFamily="49" charset="0"/>
                        </a:rPr>
                        <a:t>width</a:t>
                      </a:r>
                      <a:r>
                        <a:rPr lang="en-US" sz="1800" i="0" dirty="0">
                          <a:latin typeface="Consolas" panose="020B0609020204030204" pitchFamily="49" charset="0"/>
                        </a:rPr>
                        <a:t>(</a:t>
                      </a:r>
                      <a:r>
                        <a:rPr lang="en-US" sz="1800" i="1" dirty="0">
                          <a:latin typeface="Consolas" panose="020B0609020204030204" pitchFamily="49" charset="0"/>
                        </a:rPr>
                        <a:t>w</a:t>
                      </a:r>
                      <a:r>
                        <a:rPr lang="en-US" sz="1800" i="0" dirty="0">
                          <a:latin typeface="Consolas" panose="020B0609020204030204" pitchFamily="49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Sets the width of the turtle's pen to </a:t>
                      </a:r>
                      <a:r>
                        <a:rPr lang="en-US" sz="18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</a:t>
                      </a:r>
                      <a:r>
                        <a:rPr lang="en-US" sz="18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pixels wide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0283175"/>
                  </a:ext>
                </a:extLst>
              </a:tr>
              <a:tr h="443507"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Consolas" panose="020B0609020204030204" pitchFamily="49" charset="0"/>
                        </a:rPr>
                        <a:t>penColor</a:t>
                      </a:r>
                      <a:r>
                        <a:rPr lang="en-US" sz="1800" i="1" dirty="0">
                          <a:latin typeface="Consolas" panose="020B0609020204030204" pitchFamily="49" charset="0"/>
                        </a:rPr>
                        <a:t>(c)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Sets the color of the turtle's pen to </a:t>
                      </a:r>
                      <a:r>
                        <a:rPr lang="en-US" sz="18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  <a:r>
                        <a:rPr lang="en-US" sz="18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1083610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E7FA7A7C-741E-45FB-B5F8-A55A27690CF5}"/>
              </a:ext>
            </a:extLst>
          </p:cNvPr>
          <p:cNvSpPr txBox="1"/>
          <p:nvPr/>
        </p:nvSpPr>
        <p:spPr>
          <a:xfrm>
            <a:off x="4663442" y="900764"/>
            <a:ext cx="66003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267F99"/>
                </a:solidFill>
                <a:latin typeface="Consolas" panose="020B0609020204030204" pitchFamily="49" charset="0"/>
              </a:rPr>
              <a:t>Turtle</a:t>
            </a:r>
            <a:r>
              <a:rPr lang="en-US" sz="2800" dirty="0">
                <a:latin typeface="Consolas" panose="020B0609020204030204" pitchFamily="49" charset="0"/>
              </a:rPr>
              <a:t> </a:t>
            </a:r>
            <a:r>
              <a:rPr lang="en-US" sz="2800" dirty="0" err="1">
                <a:solidFill>
                  <a:srgbClr val="001080"/>
                </a:solidFill>
                <a:latin typeface="Consolas" panose="020B0609020204030204" pitchFamily="49" charset="0"/>
              </a:rPr>
              <a:t>donatello</a:t>
            </a:r>
            <a:r>
              <a:rPr lang="en-US" sz="2800" dirty="0">
                <a:latin typeface="Consolas" panose="020B0609020204030204" pitchFamily="49" charset="0"/>
              </a:rPr>
              <a:t> = </a:t>
            </a:r>
            <a:r>
              <a:rPr lang="en-US" sz="2800" dirty="0">
                <a:solidFill>
                  <a:srgbClr val="AF00DB"/>
                </a:solidFill>
                <a:latin typeface="Consolas" panose="020B0609020204030204" pitchFamily="49" charset="0"/>
              </a:rPr>
              <a:t>new</a:t>
            </a:r>
            <a:r>
              <a:rPr lang="en-US" sz="2800" dirty="0">
                <a:latin typeface="Consolas" panose="020B0609020204030204" pitchFamily="49" charset="0"/>
              </a:rPr>
              <a:t> </a:t>
            </a:r>
            <a:r>
              <a:rPr lang="en-US" sz="2800" dirty="0">
                <a:solidFill>
                  <a:srgbClr val="795E26"/>
                </a:solidFill>
                <a:latin typeface="Consolas" panose="020B0609020204030204" pitchFamily="49" charset="0"/>
              </a:rPr>
              <a:t>Turtle</a:t>
            </a:r>
            <a:r>
              <a:rPr lang="en-US" sz="2800" dirty="0">
                <a:latin typeface="Consolas" panose="020B0609020204030204" pitchFamily="49" charset="0"/>
              </a:rPr>
              <a:t>();</a:t>
            </a:r>
          </a:p>
        </p:txBody>
      </p:sp>
    </p:spTree>
    <p:extLst>
      <p:ext uri="{BB962C8B-B14F-4D97-AF65-F5344CB8AC3E}">
        <p14:creationId xmlns:p14="http://schemas.microsoft.com/office/powerpoint/2010/main" val="28000078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llen School">
      <a:dk1>
        <a:srgbClr val="000000"/>
      </a:dk1>
      <a:lt1>
        <a:srgbClr val="FFFFFF"/>
      </a:lt1>
      <a:dk2>
        <a:srgbClr val="373545"/>
      </a:dk2>
      <a:lt2>
        <a:srgbClr val="DCD8DC"/>
      </a:lt2>
      <a:accent1>
        <a:srgbClr val="330065"/>
      </a:accent1>
      <a:accent2>
        <a:srgbClr val="917B4C"/>
      </a:accent2>
      <a:accent3>
        <a:srgbClr val="E8D3A2"/>
      </a:accent3>
      <a:accent4>
        <a:srgbClr val="330065"/>
      </a:accent4>
      <a:accent5>
        <a:srgbClr val="917B4C"/>
      </a:accent5>
      <a:accent6>
        <a:srgbClr val="E8D3A2"/>
      </a:accent6>
      <a:hlink>
        <a:srgbClr val="330065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24551</TotalTime>
  <Words>497</Words>
  <Application>Microsoft Office PowerPoint</Application>
  <PresentationFormat>Widescreen</PresentationFormat>
  <Paragraphs>84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Consolas</vt:lpstr>
      <vt:lpstr>Arial</vt:lpstr>
      <vt:lpstr>Calibri</vt:lpstr>
      <vt:lpstr>Office Theme</vt:lpstr>
      <vt:lpstr>Java Library</vt:lpstr>
      <vt:lpstr>Pseudo-Randomness</vt:lpstr>
      <vt:lpstr>(PCM) Random</vt:lpstr>
      <vt:lpstr>(PCM) Math</vt:lpstr>
      <vt:lpstr>🐢 Turtle Time!</vt:lpstr>
      <vt:lpstr>🐢 Turtles!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 121</dc:title>
  <dc:creator>Brett Wortzman</dc:creator>
  <cp:lastModifiedBy>simonswu</cp:lastModifiedBy>
  <cp:revision>81</cp:revision>
  <dcterms:created xsi:type="dcterms:W3CDTF">2020-09-29T18:40:50Z</dcterms:created>
  <dcterms:modified xsi:type="dcterms:W3CDTF">2024-07-03T01:20:49Z</dcterms:modified>
</cp:coreProperties>
</file>