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85" r:id="rId4"/>
    <p:sldId id="284" r:id="rId5"/>
    <p:sldId id="269" r:id="rId6"/>
    <p:sldId id="282" r:id="rId7"/>
    <p:sldId id="283" r:id="rId8"/>
    <p:sldId id="276" r:id="rId9"/>
    <p:sldId id="277" r:id="rId10"/>
    <p:sldId id="278" r:id="rId11"/>
    <p:sldId id="261" r:id="rId12"/>
  </p:sldIdLst>
  <p:sldSz cx="12192000" cy="6858000"/>
  <p:notesSz cx="6858000" cy="9144000"/>
  <p:embeddedFontLst>
    <p:embeddedFont>
      <p:font typeface="Consolas" panose="020B0609020204030204" pitchFamily="49" charset="0"/>
      <p:regular r:id="rId15"/>
      <p:bold r:id="rId16"/>
      <p:italic r:id="rId17"/>
      <p:boldItalic r:id="rId18"/>
    </p:embeddedFont>
    <p:embeddedFont>
      <p:font typeface="Quattrocento Sans" panose="020B0502050000020003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339966"/>
    <a:srgbClr val="FFFFCC"/>
    <a:srgbClr val="008080"/>
    <a:srgbClr val="CCEC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0045" autoAdjust="0"/>
  </p:normalViewPr>
  <p:slideViewPr>
    <p:cSldViewPr snapToGrid="0">
      <p:cViewPr>
        <p:scale>
          <a:sx n="78" d="100"/>
          <a:sy n="78" d="100"/>
        </p:scale>
        <p:origin x="850" y="-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5179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62811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39023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51953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65856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1483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043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2157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4 - Summer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4 - Summer 2024</a:t>
            </a:r>
            <a:endParaRPr dirty="0"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4 - Summer 2024</a:t>
            </a:r>
            <a:endParaRPr dirty="0"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4 - Summer 2024</a:t>
            </a:r>
            <a:endParaRPr dirty="0"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4 - Summer 2024</a:t>
            </a:r>
            <a:endParaRPr dirty="0"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2F3067-EDB6-440E-885E-E8EFE296D4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922" y="273685"/>
            <a:ext cx="1548636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9478645" cy="697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body" idx="1"/>
          </p:nvPr>
        </p:nvSpPr>
        <p:spPr>
          <a:xfrm>
            <a:off x="916939" y="1737106"/>
            <a:ext cx="1001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ftr" idx="11"/>
          </p:nvPr>
        </p:nvSpPr>
        <p:spPr>
          <a:xfrm>
            <a:off x="5392928" y="6464985"/>
            <a:ext cx="1617472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1 - Summer 2024</a:t>
            </a:r>
          </a:p>
        </p:txBody>
      </p:sp>
      <p:sp>
        <p:nvSpPr>
          <p:cNvPr id="20" name="Google Shape;20;p33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11068811" y="6464985"/>
            <a:ext cx="589789" cy="17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115570" marR="0" lvl="0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15570" marR="0" lvl="1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5570" marR="0" lvl="2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5570" marR="0" lvl="3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15570" marR="0" lvl="4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5570" marR="0" lvl="5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15570" marR="0" lvl="6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15570" marR="0" lvl="7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570" marR="0" lvl="8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557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263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Lesson 4 - Summer 2024</a:t>
            </a:r>
            <a:endParaRPr dirty="0"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>
            <a:spLocks noGrp="1"/>
          </p:cNvSpPr>
          <p:nvPr>
            <p:ph type="title"/>
          </p:nvPr>
        </p:nvSpPr>
        <p:spPr>
          <a:xfrm>
            <a:off x="2656077" y="1279601"/>
            <a:ext cx="6677659" cy="940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6000"/>
              <a:t>Welcome to CSE 121!</a:t>
            </a:r>
            <a:endParaRPr sz="6000"/>
          </a:p>
        </p:txBody>
      </p:sp>
      <p:sp>
        <p:nvSpPr>
          <p:cNvPr id="49" name="Google Shape;49;p1"/>
          <p:cNvSpPr txBox="1"/>
          <p:nvPr/>
        </p:nvSpPr>
        <p:spPr>
          <a:xfrm>
            <a:off x="3309998" y="2133600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Simon Wu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Summer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272161" y="5535201"/>
            <a:ext cx="3203770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>
            <a:spLocks noGrp="1"/>
          </p:cNvSpPr>
          <p:nvPr>
            <p:ph type="ftr" idx="11"/>
          </p:nvPr>
        </p:nvSpPr>
        <p:spPr>
          <a:xfrm>
            <a:off x="5392928" y="6464985"/>
            <a:ext cx="1617472" cy="19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Lesson 4 - Summer 2024</a:t>
            </a:r>
            <a:endParaRPr dirty="0"/>
          </a:p>
        </p:txBody>
      </p:sp>
      <p:sp>
        <p:nvSpPr>
          <p:cNvPr id="53" name="Google Shape;53;p1"/>
          <p:cNvSpPr txBox="1">
            <a:spLocks noGrp="1"/>
          </p:cNvSpPr>
          <p:nvPr>
            <p:ph type="sldNum" idx="12"/>
          </p:nvPr>
        </p:nvSpPr>
        <p:spPr>
          <a:xfrm>
            <a:off x="11068811" y="6464985"/>
            <a:ext cx="589789" cy="17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1557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graphicFrame>
        <p:nvGraphicFramePr>
          <p:cNvPr id="54" name="Google Shape;54;p1"/>
          <p:cNvGraphicFramePr/>
          <p:nvPr/>
        </p:nvGraphicFramePr>
        <p:xfrm>
          <a:off x="3797683" y="4038193"/>
          <a:ext cx="6442387" cy="3708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20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0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03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03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03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0341">
                  <a:extLst>
                    <a:ext uri="{9D8B030D-6E8A-4147-A177-3AD203B41FA5}">
                      <a16:colId xmlns:a16="http://schemas.microsoft.com/office/drawing/2014/main" val="240411039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Trey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Hannah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Mia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Vivian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Jolie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Colton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/>
                        <a:t>Ziao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50;p1">
            <a:extLst>
              <a:ext uri="{FF2B5EF4-FFF2-40B4-BE49-F238E27FC236}">
                <a16:creationId xmlns:a16="http://schemas.microsoft.com/office/drawing/2014/main" id="{5679EFB0-BCF2-87B7-1F12-170237B4BADD}"/>
              </a:ext>
            </a:extLst>
          </p:cNvPr>
          <p:cNvSpPr txBox="1"/>
          <p:nvPr/>
        </p:nvSpPr>
        <p:spPr>
          <a:xfrm>
            <a:off x="506640" y="2411746"/>
            <a:ext cx="3777523" cy="873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Use this QR code as one way to ask questions!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38ED1E-9BEC-58D7-DA64-D2BD217AB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966" y="3384935"/>
            <a:ext cx="1943928" cy="1921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4 - Summer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7806BE-25FC-4E76-838C-EDD2183DB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/>
          <p:nvPr/>
        </p:nvSpPr>
        <p:spPr>
          <a:xfrm>
            <a:off x="3197488" y="1332852"/>
            <a:ext cx="7717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code produces the following output?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6689B2-C570-4B2F-BBAE-484CCC46BAC9}"/>
              </a:ext>
            </a:extLst>
          </p:cNvPr>
          <p:cNvSpPr txBox="1"/>
          <p:nvPr/>
        </p:nvSpPr>
        <p:spPr>
          <a:xfrm>
            <a:off x="719972" y="1671546"/>
            <a:ext cx="8977327" cy="413279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</a:t>
            </a:r>
          </a:p>
          <a:p>
            <a:pPr>
              <a:lnSpc>
                <a:spcPct val="300000"/>
              </a:lnSpc>
            </a:pPr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</a:t>
            </a:r>
          </a:p>
          <a:p>
            <a:pPr>
              <a:lnSpc>
                <a:spcPct val="300000"/>
              </a:lnSpc>
            </a:pPr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</a:t>
            </a:r>
          </a:p>
          <a:p>
            <a:pPr>
              <a:lnSpc>
                <a:spcPct val="300000"/>
              </a:lnSpc>
            </a:pPr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6AAF-4E2B-4FB4-BC04-1E19E493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0217" y="2205764"/>
            <a:ext cx="1248718" cy="244647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1F5EBAC-68C0-4052-8310-E9A6C80EDC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8949" y="2378786"/>
            <a:ext cx="3555158" cy="15451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DAD20CD-54AA-4D16-8C84-B15E6A07F2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1699" y="4355078"/>
            <a:ext cx="3689657" cy="166275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66F97E-1471-4884-B7F2-F4C25BAB57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6209" y="2335682"/>
            <a:ext cx="3797133" cy="163136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751BB87-3242-418D-BDA4-7583F25560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66209" y="4429969"/>
            <a:ext cx="3532472" cy="16313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6D3FAC-CE16-78F1-0E2A-7257715CD8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72011" y="108931"/>
            <a:ext cx="1943928" cy="19219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8C288DF-62E4-A028-5692-8D3E6BB7731F}"/>
              </a:ext>
            </a:extLst>
          </p:cNvPr>
          <p:cNvSpPr txBox="1"/>
          <p:nvPr/>
        </p:nvSpPr>
        <p:spPr>
          <a:xfrm>
            <a:off x="7996841" y="1988117"/>
            <a:ext cx="60942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 #cse121</a:t>
            </a:r>
            <a:endParaRPr lang="en-US"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943BCD-2717-A055-AE6E-851D4A2EAE45}"/>
              </a:ext>
            </a:extLst>
          </p:cNvPr>
          <p:cNvSpPr txBox="1"/>
          <p:nvPr/>
        </p:nvSpPr>
        <p:spPr>
          <a:xfrm>
            <a:off x="3812824" y="336854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47112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Sc</a:t>
            </a:r>
            <a:r>
              <a:rPr spc="5" dirty="0"/>
              <a:t>o</a:t>
            </a:r>
            <a:r>
              <a:rPr spc="-5" dirty="0"/>
              <a:t>pe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1031239" y="1302868"/>
            <a:ext cx="8445500" cy="1664558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pc="-5" dirty="0"/>
              <a:t>The part of a program where a variable</a:t>
            </a:r>
            <a:r>
              <a:rPr spc="60" dirty="0"/>
              <a:t> </a:t>
            </a:r>
            <a:r>
              <a:rPr spc="-5" dirty="0"/>
              <a:t>exists.</a:t>
            </a:r>
          </a:p>
          <a:p>
            <a:pPr marL="812800" indent="-343535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812800" algn="l"/>
                <a:tab pos="813435" algn="l"/>
                <a:tab pos="5854700" algn="l"/>
              </a:tabLst>
            </a:pPr>
            <a:r>
              <a:rPr sz="2400" spc="-5" dirty="0"/>
              <a:t>From </a:t>
            </a:r>
            <a:r>
              <a:rPr sz="2400" dirty="0"/>
              <a:t>its declaration to the end </a:t>
            </a:r>
            <a:r>
              <a:rPr sz="2400" spc="-5" dirty="0"/>
              <a:t>of</a:t>
            </a:r>
            <a:r>
              <a:rPr sz="2400" spc="-50" dirty="0"/>
              <a:t> </a:t>
            </a:r>
            <a:r>
              <a:rPr sz="2400" dirty="0"/>
              <a:t>the </a:t>
            </a:r>
            <a:r>
              <a:rPr sz="2400" spc="515" dirty="0">
                <a:latin typeface="Arial"/>
                <a:cs typeface="Arial"/>
              </a:rPr>
              <a:t>{	}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5" dirty="0"/>
              <a:t>braces</a:t>
            </a:r>
            <a:endParaRPr sz="2400" dirty="0">
              <a:latin typeface="Arial"/>
              <a:cs typeface="Arial"/>
            </a:endParaRPr>
          </a:p>
          <a:p>
            <a:pPr marL="812800" indent="-3435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812800" algn="l"/>
                <a:tab pos="813435" algn="l"/>
              </a:tabLst>
            </a:pPr>
            <a:r>
              <a:rPr sz="2400" dirty="0"/>
              <a:t>Ex: a variable </a:t>
            </a:r>
            <a:r>
              <a:rPr sz="2400" spc="-5" dirty="0"/>
              <a:t>declared </a:t>
            </a:r>
            <a:r>
              <a:rPr sz="2400" dirty="0"/>
              <a:t>in a </a:t>
            </a:r>
            <a:r>
              <a:rPr sz="2400" spc="-5" dirty="0"/>
              <a:t>for loop only </a:t>
            </a:r>
            <a:r>
              <a:rPr sz="2400" dirty="0"/>
              <a:t>exists in that</a:t>
            </a:r>
            <a:r>
              <a:rPr sz="2400" spc="-125" dirty="0"/>
              <a:t> </a:t>
            </a:r>
            <a:r>
              <a:rPr sz="2400" spc="-5" dirty="0"/>
              <a:t>loop</a:t>
            </a:r>
            <a:endParaRPr sz="2400" dirty="0"/>
          </a:p>
          <a:p>
            <a:pPr marL="812800" indent="-3435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812800" algn="l"/>
                <a:tab pos="813435" algn="l"/>
              </a:tabLst>
            </a:pPr>
            <a:r>
              <a:rPr sz="2400" dirty="0"/>
              <a:t>Ex: a variable </a:t>
            </a:r>
            <a:r>
              <a:rPr sz="2400" spc="-5" dirty="0"/>
              <a:t>declared </a:t>
            </a:r>
            <a:r>
              <a:rPr sz="2400" dirty="0"/>
              <a:t>in a method exists </a:t>
            </a:r>
            <a:r>
              <a:rPr sz="2400" spc="-5" dirty="0"/>
              <a:t>only </a:t>
            </a:r>
            <a:r>
              <a:rPr sz="2400" dirty="0"/>
              <a:t>in that</a:t>
            </a:r>
            <a:r>
              <a:rPr sz="2400" spc="-155" dirty="0"/>
              <a:t> </a:t>
            </a:r>
            <a:r>
              <a:rPr sz="2400" dirty="0"/>
              <a:t>method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43200" y="3581400"/>
            <a:ext cx="5486400" cy="2674450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example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"hello"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(x);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algn="ctr">
              <a:lnSpc>
                <a:spcPct val="100000"/>
              </a:lnSpc>
              <a:spcBef>
                <a:spcPts val="875"/>
              </a:spcBef>
              <a:tabLst>
                <a:tab pos="533400" algn="l"/>
                <a:tab pos="1199515" algn="l"/>
                <a:tab pos="1466215" algn="l"/>
                <a:tab pos="1732914" algn="l"/>
                <a:tab pos="2133600" algn="l"/>
                <a:tab pos="2400300" algn="l"/>
                <a:tab pos="2799715" algn="l"/>
                <a:tab pos="3333115" algn="l"/>
                <a:tab pos="3998595" algn="l"/>
              </a:tabLst>
            </a:pPr>
            <a:endParaRPr sz="19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68678" y="4775961"/>
            <a:ext cx="136017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40" dirty="0">
                <a:solidFill>
                  <a:srgbClr val="993366"/>
                </a:solidFill>
                <a:latin typeface="Arial"/>
                <a:cs typeface="Arial"/>
              </a:rPr>
              <a:t>x</a:t>
            </a:r>
            <a:r>
              <a:rPr sz="2800" spc="40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's</a:t>
            </a:r>
            <a:r>
              <a:rPr sz="2800" spc="-6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scope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90852" y="4775961"/>
            <a:ext cx="13589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300" dirty="0">
                <a:solidFill>
                  <a:srgbClr val="339966"/>
                </a:solidFill>
                <a:latin typeface="Arial"/>
                <a:cs typeface="Arial"/>
              </a:rPr>
              <a:t>i</a:t>
            </a:r>
            <a:r>
              <a:rPr sz="2800" spc="30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's</a:t>
            </a:r>
            <a:r>
              <a:rPr sz="2800" spc="-6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scope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6B26EDE8-11A1-4479-B809-BC1B7F303430}"/>
              </a:ext>
            </a:extLst>
          </p:cNvPr>
          <p:cNvSpPr/>
          <p:nvPr/>
        </p:nvSpPr>
        <p:spPr>
          <a:xfrm>
            <a:off x="7848600" y="4343400"/>
            <a:ext cx="457200" cy="1371600"/>
          </a:xfrm>
          <a:custGeom>
            <a:avLst/>
            <a:gdLst>
              <a:gd name="connsiteX0" fmla="*/ 0 w 457200"/>
              <a:gd name="connsiteY0" fmla="*/ 0 h 1371600"/>
              <a:gd name="connsiteX1" fmla="*/ 228600 w 457200"/>
              <a:gd name="connsiteY1" fmla="*/ 38098 h 1371600"/>
              <a:gd name="connsiteX2" fmla="*/ 228600 w 457200"/>
              <a:gd name="connsiteY2" fmla="*/ 647702 h 1371600"/>
              <a:gd name="connsiteX3" fmla="*/ 457200 w 457200"/>
              <a:gd name="connsiteY3" fmla="*/ 685800 h 1371600"/>
              <a:gd name="connsiteX4" fmla="*/ 228600 w 457200"/>
              <a:gd name="connsiteY4" fmla="*/ 723898 h 1371600"/>
              <a:gd name="connsiteX5" fmla="*/ 228600 w 457200"/>
              <a:gd name="connsiteY5" fmla="*/ 1333502 h 1371600"/>
              <a:gd name="connsiteX6" fmla="*/ 0 w 457200"/>
              <a:gd name="connsiteY6" fmla="*/ 1371600 h 1371600"/>
              <a:gd name="connsiteX7" fmla="*/ 0 w 457200"/>
              <a:gd name="connsiteY7" fmla="*/ 726948 h 1371600"/>
              <a:gd name="connsiteX8" fmla="*/ 0 w 457200"/>
              <a:gd name="connsiteY8" fmla="*/ 0 h 1371600"/>
              <a:gd name="connsiteX0" fmla="*/ 0 w 457200"/>
              <a:gd name="connsiteY0" fmla="*/ 0 h 1371600"/>
              <a:gd name="connsiteX1" fmla="*/ 228600 w 457200"/>
              <a:gd name="connsiteY1" fmla="*/ 38098 h 1371600"/>
              <a:gd name="connsiteX2" fmla="*/ 228600 w 457200"/>
              <a:gd name="connsiteY2" fmla="*/ 647702 h 1371600"/>
              <a:gd name="connsiteX3" fmla="*/ 457200 w 457200"/>
              <a:gd name="connsiteY3" fmla="*/ 685800 h 1371600"/>
              <a:gd name="connsiteX4" fmla="*/ 228600 w 457200"/>
              <a:gd name="connsiteY4" fmla="*/ 723898 h 1371600"/>
              <a:gd name="connsiteX5" fmla="*/ 228600 w 457200"/>
              <a:gd name="connsiteY5" fmla="*/ 1333502 h 1371600"/>
              <a:gd name="connsiteX6" fmla="*/ 0 w 457200"/>
              <a:gd name="connsiteY6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7200" h="1371600" stroke="0" extrusionOk="0">
                <a:moveTo>
                  <a:pt x="0" y="0"/>
                </a:moveTo>
                <a:cubicBezTo>
                  <a:pt x="123873" y="-817"/>
                  <a:pt x="232301" y="20712"/>
                  <a:pt x="228600" y="38098"/>
                </a:cubicBezTo>
                <a:cubicBezTo>
                  <a:pt x="249241" y="308421"/>
                  <a:pt x="236953" y="379803"/>
                  <a:pt x="228600" y="647702"/>
                </a:cubicBezTo>
                <a:cubicBezTo>
                  <a:pt x="217467" y="669846"/>
                  <a:pt x="307617" y="686511"/>
                  <a:pt x="457200" y="685800"/>
                </a:cubicBezTo>
                <a:cubicBezTo>
                  <a:pt x="328716" y="685727"/>
                  <a:pt x="229713" y="699412"/>
                  <a:pt x="228600" y="723898"/>
                </a:cubicBezTo>
                <a:cubicBezTo>
                  <a:pt x="230868" y="897093"/>
                  <a:pt x="230473" y="1107808"/>
                  <a:pt x="228600" y="1333502"/>
                </a:cubicBezTo>
                <a:cubicBezTo>
                  <a:pt x="251156" y="1346939"/>
                  <a:pt x="130794" y="1372966"/>
                  <a:pt x="0" y="1371600"/>
                </a:cubicBezTo>
                <a:cubicBezTo>
                  <a:pt x="-31371" y="1191581"/>
                  <a:pt x="-29627" y="993376"/>
                  <a:pt x="0" y="726948"/>
                </a:cubicBezTo>
                <a:cubicBezTo>
                  <a:pt x="29627" y="460520"/>
                  <a:pt x="-28266" y="334644"/>
                  <a:pt x="0" y="0"/>
                </a:cubicBezTo>
                <a:close/>
              </a:path>
              <a:path w="457200" h="1371600" fill="none" extrusionOk="0">
                <a:moveTo>
                  <a:pt x="0" y="0"/>
                </a:moveTo>
                <a:cubicBezTo>
                  <a:pt x="122793" y="294"/>
                  <a:pt x="227023" y="12113"/>
                  <a:pt x="228600" y="38098"/>
                </a:cubicBezTo>
                <a:cubicBezTo>
                  <a:pt x="248371" y="320217"/>
                  <a:pt x="198505" y="372661"/>
                  <a:pt x="228600" y="647702"/>
                </a:cubicBezTo>
                <a:cubicBezTo>
                  <a:pt x="224026" y="674302"/>
                  <a:pt x="335031" y="689683"/>
                  <a:pt x="457200" y="685800"/>
                </a:cubicBezTo>
                <a:cubicBezTo>
                  <a:pt x="334503" y="682553"/>
                  <a:pt x="225580" y="705984"/>
                  <a:pt x="228600" y="723898"/>
                </a:cubicBezTo>
                <a:cubicBezTo>
                  <a:pt x="245322" y="931411"/>
                  <a:pt x="202680" y="1056008"/>
                  <a:pt x="228600" y="1333502"/>
                </a:cubicBezTo>
                <a:cubicBezTo>
                  <a:pt x="223414" y="1365866"/>
                  <a:pt x="141730" y="1386074"/>
                  <a:pt x="0" y="1371600"/>
                </a:cubicBezTo>
              </a:path>
            </a:pathLst>
          </a:custGeom>
          <a:noFill/>
          <a:ln w="38100">
            <a:solidFill>
              <a:srgbClr val="993366"/>
            </a:solidFill>
            <a:extLst>
              <a:ext uri="{C807C97D-BFC1-408E-A445-0C87EB9F89A2}">
                <ask:lineSketchStyleProps xmlns:ask="http://schemas.microsoft.com/office/drawing/2018/sketchyshapes" sd="3935513212">
                  <a:prstGeom prst="rightBrac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47775036-BF6D-4CA3-ACD1-67207AFF894A}"/>
              </a:ext>
            </a:extLst>
          </p:cNvPr>
          <p:cNvSpPr/>
          <p:nvPr/>
        </p:nvSpPr>
        <p:spPr>
          <a:xfrm>
            <a:off x="2895600" y="4724400"/>
            <a:ext cx="304800" cy="685800"/>
          </a:xfrm>
          <a:custGeom>
            <a:avLst/>
            <a:gdLst>
              <a:gd name="connsiteX0" fmla="*/ 304800 w 304800"/>
              <a:gd name="connsiteY0" fmla="*/ 685800 h 685800"/>
              <a:gd name="connsiteX1" fmla="*/ 152400 w 304800"/>
              <a:gd name="connsiteY1" fmla="*/ 660401 h 685800"/>
              <a:gd name="connsiteX2" fmla="*/ 152400 w 304800"/>
              <a:gd name="connsiteY2" fmla="*/ 368299 h 685800"/>
              <a:gd name="connsiteX3" fmla="*/ 0 w 304800"/>
              <a:gd name="connsiteY3" fmla="*/ 342900 h 685800"/>
              <a:gd name="connsiteX4" fmla="*/ 152400 w 304800"/>
              <a:gd name="connsiteY4" fmla="*/ 317501 h 685800"/>
              <a:gd name="connsiteX5" fmla="*/ 152400 w 304800"/>
              <a:gd name="connsiteY5" fmla="*/ 25399 h 685800"/>
              <a:gd name="connsiteX6" fmla="*/ 304800 w 304800"/>
              <a:gd name="connsiteY6" fmla="*/ 0 h 685800"/>
              <a:gd name="connsiteX7" fmla="*/ 304800 w 304800"/>
              <a:gd name="connsiteY7" fmla="*/ 685800 h 685800"/>
              <a:gd name="connsiteX0" fmla="*/ 304800 w 304800"/>
              <a:gd name="connsiteY0" fmla="*/ 685800 h 685800"/>
              <a:gd name="connsiteX1" fmla="*/ 152400 w 304800"/>
              <a:gd name="connsiteY1" fmla="*/ 660401 h 685800"/>
              <a:gd name="connsiteX2" fmla="*/ 152400 w 304800"/>
              <a:gd name="connsiteY2" fmla="*/ 368299 h 685800"/>
              <a:gd name="connsiteX3" fmla="*/ 0 w 304800"/>
              <a:gd name="connsiteY3" fmla="*/ 342900 h 685800"/>
              <a:gd name="connsiteX4" fmla="*/ 152400 w 304800"/>
              <a:gd name="connsiteY4" fmla="*/ 317501 h 685800"/>
              <a:gd name="connsiteX5" fmla="*/ 152400 w 304800"/>
              <a:gd name="connsiteY5" fmla="*/ 25399 h 685800"/>
              <a:gd name="connsiteX6" fmla="*/ 304800 w 304800"/>
              <a:gd name="connsiteY6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4800" h="685800" stroke="0" extrusionOk="0">
                <a:moveTo>
                  <a:pt x="304800" y="685800"/>
                </a:moveTo>
                <a:cubicBezTo>
                  <a:pt x="221260" y="685403"/>
                  <a:pt x="151871" y="676291"/>
                  <a:pt x="152400" y="660401"/>
                </a:cubicBezTo>
                <a:cubicBezTo>
                  <a:pt x="152202" y="592480"/>
                  <a:pt x="143778" y="483403"/>
                  <a:pt x="152400" y="368299"/>
                </a:cubicBezTo>
                <a:cubicBezTo>
                  <a:pt x="163206" y="341653"/>
                  <a:pt x="84438" y="354458"/>
                  <a:pt x="0" y="342900"/>
                </a:cubicBezTo>
                <a:cubicBezTo>
                  <a:pt x="85390" y="342394"/>
                  <a:pt x="149768" y="330803"/>
                  <a:pt x="152400" y="317501"/>
                </a:cubicBezTo>
                <a:cubicBezTo>
                  <a:pt x="143936" y="224463"/>
                  <a:pt x="153109" y="94956"/>
                  <a:pt x="152400" y="25399"/>
                </a:cubicBezTo>
                <a:cubicBezTo>
                  <a:pt x="146627" y="19795"/>
                  <a:pt x="209979" y="5893"/>
                  <a:pt x="304800" y="0"/>
                </a:cubicBezTo>
                <a:cubicBezTo>
                  <a:pt x="281795" y="243239"/>
                  <a:pt x="288230" y="524910"/>
                  <a:pt x="304800" y="685800"/>
                </a:cubicBezTo>
                <a:close/>
              </a:path>
              <a:path w="304800" h="685800" fill="none" extrusionOk="0">
                <a:moveTo>
                  <a:pt x="304800" y="685800"/>
                </a:moveTo>
                <a:cubicBezTo>
                  <a:pt x="219673" y="687399"/>
                  <a:pt x="153256" y="674106"/>
                  <a:pt x="152400" y="660401"/>
                </a:cubicBezTo>
                <a:cubicBezTo>
                  <a:pt x="138920" y="531792"/>
                  <a:pt x="142968" y="454847"/>
                  <a:pt x="152400" y="368299"/>
                </a:cubicBezTo>
                <a:cubicBezTo>
                  <a:pt x="151619" y="341015"/>
                  <a:pt x="83258" y="340988"/>
                  <a:pt x="0" y="342900"/>
                </a:cubicBezTo>
                <a:cubicBezTo>
                  <a:pt x="83731" y="342628"/>
                  <a:pt x="153363" y="333713"/>
                  <a:pt x="152400" y="317501"/>
                </a:cubicBezTo>
                <a:cubicBezTo>
                  <a:pt x="144925" y="187428"/>
                  <a:pt x="162706" y="151982"/>
                  <a:pt x="152400" y="25399"/>
                </a:cubicBezTo>
                <a:cubicBezTo>
                  <a:pt x="156273" y="8195"/>
                  <a:pt x="223012" y="6218"/>
                  <a:pt x="304800" y="0"/>
                </a:cubicBezTo>
              </a:path>
              <a:path w="304800" h="685800" fill="none" stroke="0" extrusionOk="0">
                <a:moveTo>
                  <a:pt x="304800" y="685800"/>
                </a:moveTo>
                <a:cubicBezTo>
                  <a:pt x="220324" y="686209"/>
                  <a:pt x="151422" y="671488"/>
                  <a:pt x="152400" y="660401"/>
                </a:cubicBezTo>
                <a:cubicBezTo>
                  <a:pt x="146275" y="519404"/>
                  <a:pt x="141176" y="441975"/>
                  <a:pt x="152400" y="368299"/>
                </a:cubicBezTo>
                <a:cubicBezTo>
                  <a:pt x="151351" y="344998"/>
                  <a:pt x="80467" y="333797"/>
                  <a:pt x="0" y="342900"/>
                </a:cubicBezTo>
                <a:cubicBezTo>
                  <a:pt x="85910" y="341520"/>
                  <a:pt x="153719" y="329535"/>
                  <a:pt x="152400" y="317501"/>
                </a:cubicBezTo>
                <a:cubicBezTo>
                  <a:pt x="154272" y="252151"/>
                  <a:pt x="163114" y="144270"/>
                  <a:pt x="152400" y="25399"/>
                </a:cubicBezTo>
                <a:cubicBezTo>
                  <a:pt x="150597" y="6685"/>
                  <a:pt x="208304" y="-7237"/>
                  <a:pt x="304800" y="0"/>
                </a:cubicBezTo>
              </a:path>
            </a:pathLst>
          </a:custGeom>
          <a:ln w="28575">
            <a:solidFill>
              <a:srgbClr val="339966"/>
            </a:solidFill>
            <a:extLst>
              <a:ext uri="{C807C97D-BFC1-408E-A445-0C87EB9F89A2}">
                <ask:lineSketchStyleProps xmlns:ask="http://schemas.microsoft.com/office/drawing/2018/sketchyshapes" sd="3330934060">
                  <a:prstGeom prst="leftBrac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79C7FFC-C711-4C23-B4CF-C502CFC3911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Lesson 4 - Summer 2024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0D4F7A1-9A91-4BDA-8BEA-2C2F22CC2A8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Reminders for this Week	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65200" lvl="1" indent="-457200">
              <a:lnSpc>
                <a:spcPct val="100000"/>
              </a:lnSpc>
              <a:buSzPts val="2800"/>
            </a:pPr>
            <a:r>
              <a:rPr lang="en-US" sz="3200" dirty="0"/>
              <a:t>July 4</a:t>
            </a:r>
            <a:r>
              <a:rPr lang="en-US" sz="3200" baseline="30000" dirty="0"/>
              <a:t>th</a:t>
            </a:r>
            <a:r>
              <a:rPr lang="en-US" sz="3200" dirty="0"/>
              <a:t> tomorrow</a:t>
            </a:r>
          </a:p>
          <a:p>
            <a:pPr marL="1422400" lvl="2" indent="-457200">
              <a:lnSpc>
                <a:spcPct val="100000"/>
              </a:lnSpc>
              <a:buSzPts val="2800"/>
            </a:pPr>
            <a:r>
              <a:rPr lang="en-US" sz="2800" dirty="0"/>
              <a:t>No quiz section</a:t>
            </a:r>
          </a:p>
          <a:p>
            <a:pPr marL="1422400" lvl="2" indent="-457200">
              <a:lnSpc>
                <a:spcPct val="100000"/>
              </a:lnSpc>
              <a:buSzPts val="2800"/>
            </a:pPr>
            <a:r>
              <a:rPr lang="en-US" sz="2800" dirty="0"/>
              <a:t>R0 will be due on Friday @ 11:59 pm instead</a:t>
            </a:r>
          </a:p>
          <a:p>
            <a:pPr marL="965200" lvl="1" indent="-457200">
              <a:lnSpc>
                <a:spcPct val="100000"/>
              </a:lnSpc>
              <a:buSzPts val="2800"/>
            </a:pPr>
            <a:r>
              <a:rPr lang="en-US" sz="3200" dirty="0"/>
              <a:t>Lecture this Friday will be </a:t>
            </a:r>
            <a:r>
              <a:rPr lang="en-US" sz="3200" b="1" dirty="0"/>
              <a:t>recorded</a:t>
            </a:r>
            <a:endParaRPr lang="en-US" sz="3200" dirty="0"/>
          </a:p>
          <a:p>
            <a:pPr marL="965200" lvl="1" indent="-457200">
              <a:lnSpc>
                <a:spcPct val="100000"/>
              </a:lnSpc>
              <a:buSzPts val="2800"/>
            </a:pPr>
            <a:r>
              <a:rPr lang="en-US" sz="3200" dirty="0"/>
              <a:t>Office hours updates</a:t>
            </a:r>
          </a:p>
          <a:p>
            <a:pPr marL="1422400" lvl="2" indent="-457200">
              <a:lnSpc>
                <a:spcPct val="100000"/>
              </a:lnSpc>
              <a:buSzPts val="2800"/>
            </a:pPr>
            <a:r>
              <a:rPr lang="en-US" sz="2800" dirty="0"/>
              <a:t>IPL will be </a:t>
            </a:r>
            <a:r>
              <a:rPr lang="en-US" sz="2800" i="1" dirty="0"/>
              <a:t>closed</a:t>
            </a:r>
            <a:r>
              <a:rPr lang="en-US" sz="2800" dirty="0"/>
              <a:t> on July 4</a:t>
            </a:r>
            <a:r>
              <a:rPr lang="en-US" sz="2800" baseline="30000" dirty="0"/>
              <a:t>th</a:t>
            </a:r>
            <a:endParaRPr lang="en-US" sz="2800" dirty="0"/>
          </a:p>
          <a:p>
            <a:pPr marL="1422400" lvl="2" indent="-457200">
              <a:lnSpc>
                <a:spcPct val="100000"/>
              </a:lnSpc>
              <a:buSzPts val="2800"/>
            </a:pPr>
            <a:r>
              <a:rPr lang="en-US" sz="2800" dirty="0"/>
              <a:t>Simon’s OH will be cancelled this week (email me for apt)</a:t>
            </a:r>
          </a:p>
          <a:p>
            <a:pPr marL="1422400" lvl="2" indent="-457200">
              <a:lnSpc>
                <a:spcPct val="100000"/>
              </a:lnSpc>
              <a:buSzPts val="2800"/>
            </a:pPr>
            <a:r>
              <a:rPr lang="en-US" sz="2800" dirty="0"/>
              <a:t>Reminder that we have virtual OH’s available!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Summer 2024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Course Updates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06400">
              <a:lnSpc>
                <a:spcPct val="100000"/>
              </a:lnSpc>
              <a:buSzPts val="2800"/>
            </a:pPr>
            <a:r>
              <a:rPr lang="en-US" sz="3600" dirty="0"/>
              <a:t>We are cutting a Creative Assignment this quarter!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600" dirty="0"/>
              <a:t>We will be releasing C1 this </a:t>
            </a:r>
            <a:r>
              <a:rPr lang="en-US" sz="3600" b="1" dirty="0"/>
              <a:t>Friday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600" dirty="0"/>
              <a:t>Course Calendar updated on Website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600" dirty="0"/>
              <a:t>Syllabus has changed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/>
              <a:t>Final will now be worth 6 ESN grades, but an additional lowest exam grade will be dropped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/>
              <a:t>Please see the pinned Ed post for more details</a:t>
            </a:r>
          </a:p>
          <a:p>
            <a:pPr indent="-406400">
              <a:lnSpc>
                <a:spcPct val="100000"/>
              </a:lnSpc>
              <a:buSzPts val="2800"/>
            </a:pPr>
            <a:endParaRPr lang="en-US" sz="3200" dirty="0"/>
          </a:p>
          <a:p>
            <a:pPr lvl="1" indent="-406400">
              <a:lnSpc>
                <a:spcPct val="100000"/>
              </a:lnSpc>
              <a:buSzPts val="2800"/>
            </a:pPr>
            <a:endParaRPr lang="en-US" sz="3200"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Summer 2024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79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Quiz Reminders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06400">
              <a:lnSpc>
                <a:spcPct val="100000"/>
              </a:lnSpc>
              <a:buSzPts val="2800"/>
            </a:pPr>
            <a:r>
              <a:rPr lang="en-US" sz="3600" dirty="0"/>
              <a:t>First quiz will be </a:t>
            </a:r>
            <a:r>
              <a:rPr lang="en-US" sz="3600" b="1" i="1" dirty="0"/>
              <a:t>next Thursday, 4/11 in section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/>
              <a:t>Email Simon or your TA ASAP if you can’t make it!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/>
              <a:t>Must show up </a:t>
            </a:r>
            <a:r>
              <a:rPr lang="en-US" sz="3200" i="1" dirty="0"/>
              <a:t>in-person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600" dirty="0"/>
              <a:t>Quiz will be </a:t>
            </a:r>
            <a:r>
              <a:rPr lang="en-US" sz="3600" b="1" dirty="0"/>
              <a:t>on paper</a:t>
            </a:r>
            <a:r>
              <a:rPr lang="en-US" sz="3600" dirty="0"/>
              <a:t>, timed for 55 minutes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/>
              <a:t>Next Tuesday’s quiz section will be quiz review!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3200" dirty="0"/>
              <a:t>Open (unlimited, printed) note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600" dirty="0"/>
              <a:t>More info about our quiz on our course website!</a:t>
            </a:r>
          </a:p>
          <a:p>
            <a:pPr lvl="0" indent="-406400">
              <a:lnSpc>
                <a:spcPct val="100000"/>
              </a:lnSpc>
              <a:buSzPts val="2800"/>
            </a:pPr>
            <a:endParaRPr lang="en-US" sz="3600"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Summer 2024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658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Last time: for loops!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Summer 2024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1" y="1706791"/>
            <a:ext cx="10515599" cy="2385268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loops are our first </a:t>
            </a:r>
            <a:r>
              <a:rPr kumimoji="0" lang="en-US" altLang="en-US" sz="3200" b="0" i="1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control structure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syntactic structure that </a:t>
            </a:r>
            <a:r>
              <a:rPr lang="en-US" altLang="en-US" sz="2800" i="1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controls</a:t>
            </a:r>
            <a:r>
              <a:rPr lang="en-US" altLang="en-US" sz="2800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execution of other statements. </a:t>
            </a:r>
            <a:endParaRPr kumimoji="0" lang="en-US" altLang="en-US" sz="2800" b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3200" i="0" dirty="0">
              <a:solidFill>
                <a:srgbClr val="21252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Text showing the syntax for a for-loop. The first line of the for-loop contains text that says &quot;for (initialization; test; update) {&quot;. The next line is indented by one tab and says &quot;body (statements to be repeated)&quot;. The third and last line just contains the closing curly brace &quot;{&quot;.">
            <a:extLst>
              <a:ext uri="{FF2B5EF4-FFF2-40B4-BE49-F238E27FC236}">
                <a16:creationId xmlns:a16="http://schemas.microsoft.com/office/drawing/2014/main" id="{37808C7A-2B18-4494-BF5A-D1AF3188F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932" y="3098110"/>
            <a:ext cx="8210135" cy="274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859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Fencepost Pattern 1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72044"/>
            <a:ext cx="10515599" cy="1171603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 algn="ctr"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task where one piece is repeated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times, and another piece is repeated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n-1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 and they alternate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EAC389-11E6-4C20-A798-7F9FD3292D79}"/>
              </a:ext>
            </a:extLst>
          </p:cNvPr>
          <p:cNvSpPr txBox="1"/>
          <p:nvPr/>
        </p:nvSpPr>
        <p:spPr>
          <a:xfrm>
            <a:off x="2627810" y="3515687"/>
            <a:ext cx="69363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onsolas" panose="020B0609020204030204" pitchFamily="49" charset="0"/>
              </a:rPr>
              <a:t>h-u-s-k-</a:t>
            </a:r>
            <a:r>
              <a:rPr lang="en-US" sz="6000" b="1" dirty="0" err="1">
                <a:latin typeface="Consolas" panose="020B0609020204030204" pitchFamily="49" charset="0"/>
              </a:rPr>
              <a:t>i</a:t>
            </a:r>
            <a:r>
              <a:rPr lang="en-US" sz="6000" b="1" dirty="0">
                <a:latin typeface="Consolas" panose="020B0609020204030204" pitchFamily="49" charset="0"/>
              </a:rPr>
              <a:t>-e-s</a:t>
            </a:r>
          </a:p>
        </p:txBody>
      </p:sp>
      <p:sp>
        <p:nvSpPr>
          <p:cNvPr id="4" name="Google Shape;69;p19">
            <a:extLst>
              <a:ext uri="{FF2B5EF4-FFF2-40B4-BE49-F238E27FC236}">
                <a16:creationId xmlns:a16="http://schemas.microsoft.com/office/drawing/2014/main" id="{F568C7ED-0BDF-C991-1A63-634D50523B79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Summer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5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Fencepost Pattern 2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EAC389-11E6-4C20-A798-7F9FD3292D79}"/>
              </a:ext>
            </a:extLst>
          </p:cNvPr>
          <p:cNvSpPr txBox="1"/>
          <p:nvPr/>
        </p:nvSpPr>
        <p:spPr>
          <a:xfrm>
            <a:off x="2627810" y="3515687"/>
            <a:ext cx="69363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h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u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s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k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 err="1">
                <a:solidFill>
                  <a:srgbClr val="990033"/>
                </a:solidFill>
                <a:latin typeface="Consolas" panose="020B0609020204030204" pitchFamily="49" charset="0"/>
              </a:rPr>
              <a:t>i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e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s</a:t>
            </a:r>
          </a:p>
        </p:txBody>
      </p:sp>
      <p:sp>
        <p:nvSpPr>
          <p:cNvPr id="5" name="Equals 4">
            <a:extLst>
              <a:ext uri="{FF2B5EF4-FFF2-40B4-BE49-F238E27FC236}">
                <a16:creationId xmlns:a16="http://schemas.microsoft.com/office/drawing/2014/main" id="{201E4DE2-F9D6-4B4B-BF0B-E559D8E6EB03}"/>
              </a:ext>
            </a:extLst>
          </p:cNvPr>
          <p:cNvSpPr/>
          <p:nvPr/>
        </p:nvSpPr>
        <p:spPr>
          <a:xfrm>
            <a:off x="4479473" y="4972060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Equals 14">
            <a:extLst>
              <a:ext uri="{FF2B5EF4-FFF2-40B4-BE49-F238E27FC236}">
                <a16:creationId xmlns:a16="http://schemas.microsoft.com/office/drawing/2014/main" id="{D3F94C89-5509-46CD-B629-8775C9E987FF}"/>
              </a:ext>
            </a:extLst>
          </p:cNvPr>
          <p:cNvSpPr/>
          <p:nvPr/>
        </p:nvSpPr>
        <p:spPr>
          <a:xfrm>
            <a:off x="3630387" y="4972059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Equals 15">
            <a:extLst>
              <a:ext uri="{FF2B5EF4-FFF2-40B4-BE49-F238E27FC236}">
                <a16:creationId xmlns:a16="http://schemas.microsoft.com/office/drawing/2014/main" id="{FE1C3757-EACE-443D-A262-7C12285192B0}"/>
              </a:ext>
            </a:extLst>
          </p:cNvPr>
          <p:cNvSpPr/>
          <p:nvPr/>
        </p:nvSpPr>
        <p:spPr>
          <a:xfrm>
            <a:off x="5286649" y="4972059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Equals 16">
            <a:extLst>
              <a:ext uri="{FF2B5EF4-FFF2-40B4-BE49-F238E27FC236}">
                <a16:creationId xmlns:a16="http://schemas.microsoft.com/office/drawing/2014/main" id="{62965907-BCFA-4F86-82ED-64E71BA2304F}"/>
              </a:ext>
            </a:extLst>
          </p:cNvPr>
          <p:cNvSpPr/>
          <p:nvPr/>
        </p:nvSpPr>
        <p:spPr>
          <a:xfrm>
            <a:off x="6118319" y="4972059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Equals 17">
            <a:extLst>
              <a:ext uri="{FF2B5EF4-FFF2-40B4-BE49-F238E27FC236}">
                <a16:creationId xmlns:a16="http://schemas.microsoft.com/office/drawing/2014/main" id="{798B57DB-4449-486A-8AFE-D40D291229C7}"/>
              </a:ext>
            </a:extLst>
          </p:cNvPr>
          <p:cNvSpPr/>
          <p:nvPr/>
        </p:nvSpPr>
        <p:spPr>
          <a:xfrm>
            <a:off x="6979922" y="4972059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Equals 18">
            <a:extLst>
              <a:ext uri="{FF2B5EF4-FFF2-40B4-BE49-F238E27FC236}">
                <a16:creationId xmlns:a16="http://schemas.microsoft.com/office/drawing/2014/main" id="{C3C3CBC5-4957-4B13-B2CA-D137071FD85B}"/>
              </a:ext>
            </a:extLst>
          </p:cNvPr>
          <p:cNvSpPr/>
          <p:nvPr/>
        </p:nvSpPr>
        <p:spPr>
          <a:xfrm>
            <a:off x="7854591" y="4972059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30A9034-45E0-444A-988D-FD9E42349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72044"/>
            <a:ext cx="10515599" cy="1171603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spcFirstLastPara="1"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task where one piece is repeated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times, and another piece is repeated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n-1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 and they alternate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195856C-260E-4610-A417-90CFB75D7809}"/>
              </a:ext>
            </a:extLst>
          </p:cNvPr>
          <p:cNvSpPr/>
          <p:nvPr/>
        </p:nvSpPr>
        <p:spPr>
          <a:xfrm>
            <a:off x="3442063" y="4735286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09AD19-667D-4D2A-8EA0-DD4848CBBA81}"/>
              </a:ext>
            </a:extLst>
          </p:cNvPr>
          <p:cNvSpPr/>
          <p:nvPr/>
        </p:nvSpPr>
        <p:spPr>
          <a:xfrm>
            <a:off x="4254137" y="4735285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AAE5B78-2ABD-416C-BD88-CBD3FC8A4A9B}"/>
              </a:ext>
            </a:extLst>
          </p:cNvPr>
          <p:cNvSpPr/>
          <p:nvPr/>
        </p:nvSpPr>
        <p:spPr>
          <a:xfrm>
            <a:off x="5079274" y="4735285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98AB6F5-DA16-489D-9AC2-EF51585E167B}"/>
              </a:ext>
            </a:extLst>
          </p:cNvPr>
          <p:cNvSpPr/>
          <p:nvPr/>
        </p:nvSpPr>
        <p:spPr>
          <a:xfrm>
            <a:off x="5891349" y="4735285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9FCB7AC-937C-4EDC-BEBF-C61A2A2958DF}"/>
              </a:ext>
            </a:extLst>
          </p:cNvPr>
          <p:cNvSpPr/>
          <p:nvPr/>
        </p:nvSpPr>
        <p:spPr>
          <a:xfrm>
            <a:off x="6773094" y="4735284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D19D4DC-782F-4512-AC82-748C250AD261}"/>
              </a:ext>
            </a:extLst>
          </p:cNvPr>
          <p:cNvSpPr/>
          <p:nvPr/>
        </p:nvSpPr>
        <p:spPr>
          <a:xfrm>
            <a:off x="7617825" y="4735283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2036A96-D479-49AD-9AD0-B1C0ECA896D8}"/>
              </a:ext>
            </a:extLst>
          </p:cNvPr>
          <p:cNvSpPr/>
          <p:nvPr/>
        </p:nvSpPr>
        <p:spPr>
          <a:xfrm>
            <a:off x="8479976" y="4735282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69;p19">
            <a:extLst>
              <a:ext uri="{FF2B5EF4-FFF2-40B4-BE49-F238E27FC236}">
                <a16:creationId xmlns:a16="http://schemas.microsoft.com/office/drawing/2014/main" id="{D97EB8B8-676F-45D7-C65F-3E2A3E1998F2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Summer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846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Nested for loops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Summer 2024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139458"/>
            <a:ext cx="10515599" cy="2882840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rgbClr val="AF00DB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&lt;= </a:t>
            </a:r>
            <a:r>
              <a:rPr lang="en-US" sz="20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5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A31515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"outer loop iteration #"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&lt;= </a:t>
            </a:r>
            <a:r>
              <a:rPr lang="en-US" sz="2000" dirty="0">
                <a:solidFill>
                  <a:srgbClr val="098658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A31515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"    inner loop iteration #"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}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5496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4 - Summer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7806BE-25FC-4E76-838C-EDD2183DB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/>
          <p:nvPr/>
        </p:nvSpPr>
        <p:spPr>
          <a:xfrm>
            <a:off x="937697" y="1409936"/>
            <a:ext cx="7717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output is produced by the following code?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A3F21-20D2-4F29-AB23-6A5F384AB1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038" y="1986054"/>
            <a:ext cx="5152951" cy="22437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6689B2-C570-4B2F-BBAE-484CCC46BAC9}"/>
              </a:ext>
            </a:extLst>
          </p:cNvPr>
          <p:cNvSpPr txBox="1"/>
          <p:nvPr/>
        </p:nvSpPr>
        <p:spPr>
          <a:xfrm>
            <a:off x="605717" y="4700132"/>
            <a:ext cx="11025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				    B. 				C.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E3E7B3-A218-4262-9EB3-D40F7A6C262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529"/>
          <a:stretch/>
        </p:blipFill>
        <p:spPr>
          <a:xfrm>
            <a:off x="1452217" y="4206139"/>
            <a:ext cx="1028844" cy="18189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5494CF-D763-4977-8A2F-5F7E7B4CD0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3252" y="4005554"/>
            <a:ext cx="847843" cy="183858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61A646-C96B-403E-BF78-85718925AC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38881" y="4005554"/>
            <a:ext cx="914528" cy="18481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A26656-F2E4-6C9B-27A8-31A996DFB0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96145" y="68843"/>
            <a:ext cx="1943928" cy="192198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C198C84-02E4-D5A6-C3D5-F5547EF4EA94}"/>
              </a:ext>
            </a:extLst>
          </p:cNvPr>
          <p:cNvSpPr txBox="1"/>
          <p:nvPr/>
        </p:nvSpPr>
        <p:spPr>
          <a:xfrm>
            <a:off x="8020975" y="2003330"/>
            <a:ext cx="60942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 #cse121</a:t>
            </a:r>
            <a:endParaRPr lang="en-US"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778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24560</TotalTime>
  <Words>576</Words>
  <Application>Microsoft Office PowerPoint</Application>
  <PresentationFormat>Widescreen</PresentationFormat>
  <Paragraphs>102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Consolas</vt:lpstr>
      <vt:lpstr>Calibri</vt:lpstr>
      <vt:lpstr>Arial</vt:lpstr>
      <vt:lpstr>Quattrocento Sans</vt:lpstr>
      <vt:lpstr>Office Theme</vt:lpstr>
      <vt:lpstr>Welcome to CSE 121!</vt:lpstr>
      <vt:lpstr>Reminders for this Week </vt:lpstr>
      <vt:lpstr>Course Updates</vt:lpstr>
      <vt:lpstr>Quiz Reminders</vt:lpstr>
      <vt:lpstr>Last time: for loops!</vt:lpstr>
      <vt:lpstr>Fencepost Pattern 1</vt:lpstr>
      <vt:lpstr>Fencepost Pattern 2</vt:lpstr>
      <vt:lpstr>(PCM) Nested for loops</vt:lpstr>
      <vt:lpstr>PowerPoint Presentation</vt:lpstr>
      <vt:lpstr>PowerPoint Presentation</vt:lpstr>
      <vt:lpstr>Scope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simonswu</cp:lastModifiedBy>
  <cp:revision>84</cp:revision>
  <dcterms:created xsi:type="dcterms:W3CDTF">2020-09-29T18:40:50Z</dcterms:created>
  <dcterms:modified xsi:type="dcterms:W3CDTF">2024-07-03T17:42:24Z</dcterms:modified>
</cp:coreProperties>
</file>