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6" r:id="rId3"/>
    <p:sldId id="293" r:id="rId4"/>
    <p:sldId id="280" r:id="rId5"/>
    <p:sldId id="297" r:id="rId6"/>
    <p:sldId id="298" r:id="rId7"/>
    <p:sldId id="299" r:id="rId8"/>
    <p:sldId id="300" r:id="rId9"/>
    <p:sldId id="295" r:id="rId10"/>
    <p:sldId id="296" r:id="rId11"/>
    <p:sldId id="301" r:id="rId12"/>
    <p:sldId id="302" r:id="rId13"/>
    <p:sldId id="269" r:id="rId14"/>
    <p:sldId id="271" r:id="rId15"/>
    <p:sldId id="270" r:id="rId16"/>
    <p:sldId id="276" r:id="rId17"/>
    <p:sldId id="272" r:id="rId18"/>
    <p:sldId id="273" r:id="rId19"/>
    <p:sldId id="274" r:id="rId20"/>
    <p:sldId id="275" r:id="rId21"/>
    <p:sldId id="303" r:id="rId22"/>
    <p:sldId id="306" r:id="rId23"/>
    <p:sldId id="304" r:id="rId24"/>
    <p:sldId id="307" r:id="rId25"/>
    <p:sldId id="305" r:id="rId26"/>
  </p:sldIdLst>
  <p:sldSz cx="12192000" cy="6858000"/>
  <p:notesSz cx="6858000" cy="9144000"/>
  <p:embeddedFontLst>
    <p:embeddedFont>
      <p:font typeface="Consolas" panose="020B0609020204030204" pitchFamily="49" charset="0"/>
      <p:regular r:id="rId29"/>
      <p:bold r:id="rId30"/>
      <p:italic r:id="rId31"/>
      <p:boldItalic r:id="rId32"/>
    </p:embeddedFont>
    <p:embeddedFont>
      <p:font typeface="Quattrocento Sans" panose="020B0502050000020003" pitchFamily="3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1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990033"/>
    <a:srgbClr val="CCE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6076" autoAdjust="0"/>
  </p:normalViewPr>
  <p:slideViewPr>
    <p:cSldViewPr snapToGrid="0">
      <p:cViewPr varScale="1">
        <p:scale>
          <a:sx n="82" d="100"/>
          <a:sy n="82" d="100"/>
        </p:scale>
        <p:origin x="557" y="72"/>
      </p:cViewPr>
      <p:guideLst/>
    </p:cSldViewPr>
  </p:slideViewPr>
  <p:outlineViewPr>
    <p:cViewPr>
      <p:scale>
        <a:sx n="33" d="100"/>
        <a:sy n="33" d="100"/>
      </p:scale>
      <p:origin x="0" y="-268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83175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74616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EC592DBD-3E48-92CB-2884-09ECF53D45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A908D2B6-AA2C-4FDF-32A2-ED382B1576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CFD77F72-22E3-8CCD-B482-42389CB187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92714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428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563081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5856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1483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0551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75658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7324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97441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8875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d2a27a0026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g1d2a27a002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28060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d2a27a0026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g1d2a27a002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3518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d2a27a0026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g1d2a27a002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59530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indexing issues can be source of many errors! Fence-post life. </a:t>
            </a:r>
            <a:endParaRPr/>
          </a:p>
        </p:txBody>
      </p:sp>
      <p:sp>
        <p:nvSpPr>
          <p:cNvPr id="114" name="Google Shape;11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94697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may get error if indexing int is out of bounds (e.g. negative index, or larger than the length of the string)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Safety guy = should return without error in usual case</a:t>
            </a:r>
            <a:endParaRPr/>
          </a:p>
        </p:txBody>
      </p:sp>
      <p:sp>
        <p:nvSpPr>
          <p:cNvPr id="123" name="Google Shape;12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4801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195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3 - Summer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3 - Summer 2024</a:t>
            </a:r>
            <a:endParaRPr dirty="0"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3 - Summer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3 - Summer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id="{75E68A87-57B6-E714-E6EA-ECA2C1025FCE}"/>
              </a:ext>
            </a:extLst>
          </p:cNvPr>
          <p:cNvSpPr txBox="1"/>
          <p:nvPr userDrawn="1"/>
        </p:nvSpPr>
        <p:spPr>
          <a:xfrm>
            <a:off x="9641160" y="2111033"/>
            <a:ext cx="2812159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4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24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24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24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2400" b="1" spc="-10" dirty="0">
                <a:solidFill>
                  <a:srgbClr val="9900CC"/>
                </a:solidFill>
                <a:latin typeface="Calibri"/>
                <a:cs typeface="Calibri"/>
              </a:rPr>
              <a:t>-3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5" name="Picture 4" descr="QR code for sli.do with code #cse121-3">
            <a:extLst>
              <a:ext uri="{FF2B5EF4-FFF2-40B4-BE49-F238E27FC236}">
                <a16:creationId xmlns:a16="http://schemas.microsoft.com/office/drawing/2014/main" id="{D7F42A7C-BECB-95EE-08BE-34A4D7B0C6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8548" y="282233"/>
            <a:ext cx="1537384" cy="153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478645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body" idx="1"/>
          </p:nvPr>
        </p:nvSpPr>
        <p:spPr>
          <a:xfrm>
            <a:off x="916939" y="1737106"/>
            <a:ext cx="1001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61747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1 - Summer 2024</a:t>
            </a:r>
          </a:p>
        </p:txBody>
      </p:sp>
      <p:sp>
        <p:nvSpPr>
          <p:cNvPr id="20" name="Google Shape;20;p33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589789" cy="17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115570" marR="0" lvl="0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15570" marR="0" lvl="1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" marR="0" lvl="2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5570" marR="0" lvl="3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570" marR="0" lvl="4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5570" marR="0" lvl="5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15570" marR="0" lvl="6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570" marR="0" lvl="7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570" marR="0" lvl="8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557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04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Lesson 3 - Summer 2024</a:t>
            </a:r>
            <a:endParaRPr dirty="0"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>
            <a:spLocks noGrp="1"/>
          </p:cNvSpPr>
          <p:nvPr>
            <p:ph type="title"/>
          </p:nvPr>
        </p:nvSpPr>
        <p:spPr>
          <a:xfrm>
            <a:off x="2656077" y="1279601"/>
            <a:ext cx="6677659" cy="940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000"/>
              <a:t>Welcome to CSE 121!</a:t>
            </a:r>
            <a:endParaRPr sz="6000"/>
          </a:p>
        </p:txBody>
      </p:sp>
      <p:sp>
        <p:nvSpPr>
          <p:cNvPr id="49" name="Google Shape;49;p1"/>
          <p:cNvSpPr txBox="1"/>
          <p:nvPr/>
        </p:nvSpPr>
        <p:spPr>
          <a:xfrm>
            <a:off x="3309998" y="2133600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Simon Wu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Summer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272161" y="5535201"/>
            <a:ext cx="3203770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617472" cy="19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sp>
        <p:nvSpPr>
          <p:cNvPr id="53" name="Google Shape;53;p1"/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589789" cy="17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1557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54" name="Google Shape;54;p1"/>
          <p:cNvGraphicFramePr/>
          <p:nvPr/>
        </p:nvGraphicFramePr>
        <p:xfrm>
          <a:off x="3797683" y="4038193"/>
          <a:ext cx="6442387" cy="3708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20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240411039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Trey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Hannah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Mia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Vivian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Jolie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Colton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/>
                        <a:t>Ziao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5679EFB0-BCF2-87B7-1F12-170237B4BADD}"/>
              </a:ext>
            </a:extLst>
          </p:cNvPr>
          <p:cNvSpPr txBox="1"/>
          <p:nvPr/>
        </p:nvSpPr>
        <p:spPr>
          <a:xfrm>
            <a:off x="506640" y="2411746"/>
            <a:ext cx="3777523" cy="87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Use this QR code as one way to ask questions!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BF12A8-764E-6BF3-744F-4875BCB55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437" y="3484795"/>
            <a:ext cx="1703217" cy="17222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2a27a0026_0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dirty="0"/>
              <a:t>Casting Reminders!</a:t>
            </a:r>
            <a:endParaRPr dirty="0"/>
          </a:p>
        </p:txBody>
      </p:sp>
      <p:sp>
        <p:nvSpPr>
          <p:cNvPr id="101" name="Google Shape;101;g1d2a27a0026_0_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E61F98-5BDD-4B0F-8533-D28DECD29B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0B048-174C-A57B-1AF2-A28492F38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i="1" dirty="0"/>
              <a:t>implicit casting</a:t>
            </a:r>
            <a:r>
              <a:rPr lang="en-US" sz="3600" b="1" i="1" dirty="0"/>
              <a:t> </a:t>
            </a:r>
            <a:r>
              <a:rPr lang="en-US" sz="3600" dirty="0"/>
              <a:t>can only go from “simpler” data types to more generic data types</a:t>
            </a:r>
          </a:p>
          <a:p>
            <a:pPr lvl="1"/>
            <a:r>
              <a:rPr lang="en-US" sz="2800" i="1" dirty="0"/>
              <a:t>e.g. int to double, int or double to String</a:t>
            </a:r>
          </a:p>
          <a:p>
            <a:pPr marL="114300" indent="0">
              <a:buNone/>
            </a:pPr>
            <a:r>
              <a:rPr lang="en-US" sz="3600" i="1" dirty="0"/>
              <a:t>explicit casting</a:t>
            </a:r>
            <a:r>
              <a:rPr lang="en-US" sz="3600" b="1" i="1" dirty="0"/>
              <a:t> </a:t>
            </a:r>
            <a:r>
              <a:rPr lang="en-US" sz="3600" dirty="0"/>
              <a:t>is a “promise” to Java that you know what you’re getting yourself into!</a:t>
            </a:r>
          </a:p>
          <a:p>
            <a:pPr lvl="1"/>
            <a:r>
              <a:rPr lang="en-US" sz="3200" dirty="0"/>
              <a:t>may be used to cast double into an int</a:t>
            </a:r>
          </a:p>
          <a:p>
            <a:pPr lvl="1"/>
            <a:r>
              <a:rPr lang="en-US" sz="3200" dirty="0"/>
              <a:t>can also cast between int and char</a:t>
            </a:r>
          </a:p>
        </p:txBody>
      </p:sp>
    </p:spTree>
    <p:extLst>
      <p:ext uri="{BB962C8B-B14F-4D97-AF65-F5344CB8AC3E}">
        <p14:creationId xmlns:p14="http://schemas.microsoft.com/office/powerpoint/2010/main" val="305162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10414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dirty="0"/>
              <a:t>Strings and chars</a:t>
            </a:r>
            <a:endParaRPr sz="4000" dirty="0"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570785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String = sequence of characters treated as one, yet can be indexed to get individual parts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Zero-based indexing 💣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3200" b="1" dirty="0"/>
          </a:p>
          <a:p>
            <a:pPr marL="22860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3200" b="1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200" b="1" dirty="0"/>
              <a:t>Side note</a:t>
            </a:r>
            <a:r>
              <a:rPr lang="en-US" sz="3200" dirty="0"/>
              <a:t>: new data type! 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200" dirty="0"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, represents a single character, </a:t>
            </a:r>
            <a:r>
              <a:rPr lang="en-US" sz="3200" dirty="0"/>
              <a:t>so we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use single quotes</a:t>
            </a:r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200" dirty="0"/>
              <a:t>Strings are made up of </a:t>
            </a:r>
            <a:r>
              <a:rPr lang="en-US" sz="3200" dirty="0">
                <a:latin typeface="Consolas" panose="020B0609020204030204" pitchFamily="49" charset="0"/>
              </a:rPr>
              <a:t>char</a:t>
            </a:r>
            <a:r>
              <a:rPr lang="en-US" sz="3200" dirty="0"/>
              <a:t>s!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952059-F0EA-4153-80B9-C2D05203B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906921"/>
              </p:ext>
            </p:extLst>
          </p:nvPr>
        </p:nvGraphicFramePr>
        <p:xfrm>
          <a:off x="6828493" y="3358953"/>
          <a:ext cx="5097036" cy="1218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148">
                  <a:extLst>
                    <a:ext uri="{9D8B030D-6E8A-4147-A177-3AD203B41FA5}">
                      <a16:colId xmlns:a16="http://schemas.microsoft.com/office/drawing/2014/main" val="3874129439"/>
                    </a:ext>
                  </a:extLst>
                </a:gridCol>
                <a:gridCol w="728148">
                  <a:extLst>
                    <a:ext uri="{9D8B030D-6E8A-4147-A177-3AD203B41FA5}">
                      <a16:colId xmlns:a16="http://schemas.microsoft.com/office/drawing/2014/main" val="903776653"/>
                    </a:ext>
                  </a:extLst>
                </a:gridCol>
                <a:gridCol w="728148">
                  <a:extLst>
                    <a:ext uri="{9D8B030D-6E8A-4147-A177-3AD203B41FA5}">
                      <a16:colId xmlns:a16="http://schemas.microsoft.com/office/drawing/2014/main" val="3107311372"/>
                    </a:ext>
                  </a:extLst>
                </a:gridCol>
                <a:gridCol w="728148">
                  <a:extLst>
                    <a:ext uri="{9D8B030D-6E8A-4147-A177-3AD203B41FA5}">
                      <a16:colId xmlns:a16="http://schemas.microsoft.com/office/drawing/2014/main" val="4208589544"/>
                    </a:ext>
                  </a:extLst>
                </a:gridCol>
                <a:gridCol w="728148">
                  <a:extLst>
                    <a:ext uri="{9D8B030D-6E8A-4147-A177-3AD203B41FA5}">
                      <a16:colId xmlns:a16="http://schemas.microsoft.com/office/drawing/2014/main" val="473933153"/>
                    </a:ext>
                  </a:extLst>
                </a:gridCol>
                <a:gridCol w="728148">
                  <a:extLst>
                    <a:ext uri="{9D8B030D-6E8A-4147-A177-3AD203B41FA5}">
                      <a16:colId xmlns:a16="http://schemas.microsoft.com/office/drawing/2014/main" val="3043576983"/>
                    </a:ext>
                  </a:extLst>
                </a:gridCol>
                <a:gridCol w="728148">
                  <a:extLst>
                    <a:ext uri="{9D8B030D-6E8A-4147-A177-3AD203B41FA5}">
                      <a16:colId xmlns:a16="http://schemas.microsoft.com/office/drawing/2014/main" val="731264172"/>
                    </a:ext>
                  </a:extLst>
                </a:gridCol>
              </a:tblGrid>
              <a:tr h="68691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40276"/>
                  </a:ext>
                </a:extLst>
              </a:tr>
              <a:tr h="5315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5107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4C9BF-55B2-B3F8-9C18-0BF346059A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3 - Summer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984498-9ABE-4008-04FB-4A14EB9A9A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DB6C22-817A-ED0C-D302-543DDAC89C56}"/>
              </a:ext>
            </a:extLst>
          </p:cNvPr>
          <p:cNvSpPr txBox="1"/>
          <p:nvPr/>
        </p:nvSpPr>
        <p:spPr>
          <a:xfrm>
            <a:off x="6769748" y="4721774"/>
            <a:ext cx="642490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800" dirty="0">
                <a:solidFill>
                  <a:srgbClr val="267F99"/>
                </a:solidFill>
                <a:latin typeface="Consolas" panose="020B0609020204030204" pitchFamily="49" charset="0"/>
              </a:rPr>
              <a:t>	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letter = </a:t>
            </a:r>
            <a:r>
              <a:rPr lang="en-US" sz="2800" dirty="0">
                <a:solidFill>
                  <a:srgbClr val="098658"/>
                </a:solidFill>
                <a:latin typeface="Consolas" panose="020B0609020204030204" pitchFamily="49" charset="0"/>
              </a:rPr>
              <a:t>‘c’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800" dirty="0">
                <a:solidFill>
                  <a:srgbClr val="267F99"/>
                </a:solidFill>
                <a:latin typeface="Consolas" panose="020B0609020204030204" pitchFamily="49" charset="0"/>
              </a:rPr>
              <a:t>	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num = </a:t>
            </a:r>
            <a:r>
              <a:rPr lang="en-US" sz="2800" dirty="0">
                <a:solidFill>
                  <a:srgbClr val="098658"/>
                </a:solidFill>
                <a:latin typeface="Consolas" panose="020B0609020204030204" pitchFamily="49" charset="0"/>
              </a:rPr>
              <a:t>‘1’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>
                <a:solidFill>
                  <a:srgbClr val="267F99"/>
                </a:solidFill>
                <a:latin typeface="Consolas" panose="020B06090202040302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symbol = </a:t>
            </a:r>
            <a:r>
              <a:rPr lang="en-US" sz="2800" dirty="0">
                <a:solidFill>
                  <a:srgbClr val="098658"/>
                </a:solidFill>
                <a:latin typeface="Consolas" panose="020B0609020204030204" pitchFamily="49" charset="0"/>
              </a:rPr>
              <a:t>‘%’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08972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789071" y="501649"/>
            <a:ext cx="107679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dirty="0"/>
              <a:t>String Methods 	</a:t>
            </a:r>
            <a:r>
              <a:rPr lang="en-US" sz="2200" dirty="0"/>
              <a:t>Usage: </a:t>
            </a:r>
            <a:r>
              <a:rPr lang="en-US" sz="2000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&lt;string variable&gt;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US" sz="2000" dirty="0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&lt;method&gt;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000" dirty="0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…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)</a:t>
            </a:r>
            <a:br>
              <a:rPr lang="en-US" sz="2000" dirty="0"/>
            </a:br>
            <a:endParaRPr sz="4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B91AB3-7AF2-4F1C-8C84-32A4E53133EB}"/>
              </a:ext>
            </a:extLst>
          </p:cNvPr>
          <p:cNvGraphicFramePr>
            <a:graphicFrameLocks noGrp="1"/>
          </p:cNvGraphicFramePr>
          <p:nvPr/>
        </p:nvGraphicFramePr>
        <p:xfrm>
          <a:off x="789071" y="1263240"/>
          <a:ext cx="10468452" cy="47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275">
                  <a:extLst>
                    <a:ext uri="{9D8B030D-6E8A-4147-A177-3AD203B41FA5}">
                      <a16:colId xmlns:a16="http://schemas.microsoft.com/office/drawing/2014/main" val="3368264241"/>
                    </a:ext>
                  </a:extLst>
                </a:gridCol>
                <a:gridCol w="6428177">
                  <a:extLst>
                    <a:ext uri="{9D8B030D-6E8A-4147-A177-3AD203B41FA5}">
                      <a16:colId xmlns:a16="http://schemas.microsoft.com/office/drawing/2014/main" val="3821759083"/>
                    </a:ext>
                  </a:extLst>
                </a:gridCol>
              </a:tblGrid>
              <a:tr h="4357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65557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length()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length of the string.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82990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charAt(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character at index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5493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indexOf(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index of the first occurrence of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the string; returns </a:t>
                      </a:r>
                      <a:b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doesn't appear in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19916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substring(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j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 substring(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characters in this string from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(inclusive)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(exclusive);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omitted, goes until the end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0403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contains(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whether or not the string contains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1709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equals(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(case-sensitive)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6189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equalsIgnoreCase(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ignoring case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78428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toUpperCase()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an uppercase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425595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toLowerCase()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a lowercase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48306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18D05-4368-AFF3-ABAE-721482CAB4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3 - Summer 2024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5C75D6-244A-52B0-1BE9-DA9CAF8BBE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8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1706791"/>
            <a:ext cx="10515599" cy="2385268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loops are our first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control 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syntactic structure that </a:t>
            </a:r>
            <a:r>
              <a:rPr lang="en-US" altLang="en-US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controls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execution of other statements. </a:t>
            </a:r>
            <a:endParaRPr kumimoji="0" lang="en-US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i="0" dirty="0">
              <a:solidFill>
                <a:srgbClr val="2125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Text showing the syntax for a for-loop. The first line of the for-loop contains text that says &quot;for (initialization; test; update) {&quot;. The next line is indented by one tab and says &quot;body (statements to be repeated)&quot;. The third and last line just contains the closing curly brace &quot;{&quot;.">
            <a:extLst>
              <a:ext uri="{FF2B5EF4-FFF2-40B4-BE49-F238E27FC236}">
                <a16:creationId xmlns:a16="http://schemas.microsoft.com/office/drawing/2014/main" id="{37808C7A-2B18-4494-BF5A-D1AF3188F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932" y="3098110"/>
            <a:ext cx="8210135" cy="274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C905D164-2860-61B3-B441-6C7690FB6FB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4859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 2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548759"/>
            <a:ext cx="11582399" cy="1760482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counter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counter &lt;=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counter++) {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dirty="0">
                <a:solidFill>
                  <a:srgbClr val="A31515"/>
                </a:solidFill>
                <a:latin typeface="Consolas" panose="020B0609020204030204" pitchFamily="49" charset="0"/>
              </a:rPr>
              <a:t>"I love CSE 121!"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DE2FA20C-09AE-D214-472E-B485BF1AE53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9529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pic>
        <p:nvPicPr>
          <p:cNvPr id="2050" name="Picture 2" descr="Flow chart of for loop control flow. Starting point's text says &quot;Perform the initialization once at the beginning.&quot; Gray rectangle background with a blue &quot;1&quot; on the top right corner. This box points to another box with test that says &quot;Is the test true?&quot; with a red &quot;2&quot; at the top right corner. On the right side of the box is an arrow indicating &quot;YES&quot; to the question. This arrow points to a box that says &quot;Execute the statements inside the for loop body.&quot; with a dark green three at the top right corner. This box points to another box that says &quot;Perform the update.&quot; with an orange &quot;4&quot; at the top right of the box. This box points back to the box with the red &quot;2&quot; in the corner. On the left side of that box is an arrow that indicating &quot;NO&quot; to the question. This arrow points to a box that says &quot;Execute the statements that are immediately after the for loop body.&quot; with a green &quot;5&quot; at the top right of the box.">
            <a:extLst>
              <a:ext uri="{FF2B5EF4-FFF2-40B4-BE49-F238E27FC236}">
                <a16:creationId xmlns:a16="http://schemas.microsoft.com/office/drawing/2014/main" id="{D46C364C-8356-473C-A47D-E5C892BC0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557" y="1027906"/>
            <a:ext cx="6968549" cy="500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 3</a:t>
            </a:r>
            <a:endParaRPr dirty="0"/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F8A67A25-4C61-7824-071F-1AF426F28B3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828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2697910C-74C4-5B39-0BEA-589F06578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01609CAE-D4B5-B7B8-AC19-13298B4EAA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0660" y="6168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 4</a:t>
            </a:r>
            <a:endParaRPr dirty="0"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EC709726-7627-0750-961C-2F36D3BB4B4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45E48-2B42-05DC-C38F-27BDED5D7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5153" y="1645372"/>
            <a:ext cx="8686800" cy="146963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4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counter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 counter &lt;=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 counter++) {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"I love CSE 121!"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2B6A124D-9C35-52BD-A260-EBCD3DEDC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3649" y="739336"/>
            <a:ext cx="1752599" cy="506805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counter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FD4F05-DD9F-9F32-19B0-2AD7F28F2320}"/>
              </a:ext>
            </a:extLst>
          </p:cNvPr>
          <p:cNvSpPr/>
          <p:nvPr/>
        </p:nvSpPr>
        <p:spPr>
          <a:xfrm>
            <a:off x="981635" y="3284538"/>
            <a:ext cx="611392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CA66A4-139D-59A5-C922-E7EE9FFE3418}"/>
              </a:ext>
            </a:extLst>
          </p:cNvPr>
          <p:cNvSpPr/>
          <p:nvPr/>
        </p:nvSpPr>
        <p:spPr>
          <a:xfrm>
            <a:off x="2299448" y="1268649"/>
            <a:ext cx="502023" cy="506805"/>
          </a:xfrm>
          <a:prstGeom prst="ellipse">
            <a:avLst/>
          </a:prstGeom>
          <a:solidFill>
            <a:srgbClr val="3652C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188710B-C3C2-4A11-6F3C-9EE05B98ACC3}"/>
              </a:ext>
            </a:extLst>
          </p:cNvPr>
          <p:cNvSpPr/>
          <p:nvPr/>
        </p:nvSpPr>
        <p:spPr>
          <a:xfrm>
            <a:off x="5096437" y="1287102"/>
            <a:ext cx="502023" cy="506806"/>
          </a:xfrm>
          <a:prstGeom prst="ellipse">
            <a:avLst/>
          </a:prstGeom>
          <a:solidFill>
            <a:srgbClr val="C618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11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332C6D7-392D-0D53-F0FF-5D03FFC12134}"/>
              </a:ext>
            </a:extLst>
          </p:cNvPr>
          <p:cNvSpPr/>
          <p:nvPr/>
        </p:nvSpPr>
        <p:spPr>
          <a:xfrm>
            <a:off x="479612" y="2149444"/>
            <a:ext cx="502023" cy="506805"/>
          </a:xfrm>
          <a:prstGeom prst="ellipse">
            <a:avLst/>
          </a:prstGeom>
          <a:solidFill>
            <a:srgbClr val="146A0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B2A324-896A-E1BA-954B-69C4409BC427}"/>
              </a:ext>
            </a:extLst>
          </p:cNvPr>
          <p:cNvSpPr txBox="1"/>
          <p:nvPr/>
        </p:nvSpPr>
        <p:spPr>
          <a:xfrm>
            <a:off x="1044389" y="3307804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FE4D7D-712F-6F6B-EFC6-D0A2B5D29F44}"/>
              </a:ext>
            </a:extLst>
          </p:cNvPr>
          <p:cNvSpPr txBox="1"/>
          <p:nvPr/>
        </p:nvSpPr>
        <p:spPr>
          <a:xfrm>
            <a:off x="1044389" y="3612673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6B3FA4-7C5B-CC25-DFB6-DD39B129DF2C}"/>
              </a:ext>
            </a:extLst>
          </p:cNvPr>
          <p:cNvSpPr txBox="1"/>
          <p:nvPr/>
        </p:nvSpPr>
        <p:spPr>
          <a:xfrm>
            <a:off x="1044389" y="3917542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742636-2182-721B-C738-4172BBE99CD7}"/>
              </a:ext>
            </a:extLst>
          </p:cNvPr>
          <p:cNvSpPr txBox="1"/>
          <p:nvPr/>
        </p:nvSpPr>
        <p:spPr>
          <a:xfrm>
            <a:off x="1044389" y="4213726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A7585E-44CD-34DD-9912-A3A7530C8582}"/>
              </a:ext>
            </a:extLst>
          </p:cNvPr>
          <p:cNvSpPr txBox="1"/>
          <p:nvPr/>
        </p:nvSpPr>
        <p:spPr>
          <a:xfrm>
            <a:off x="1044389" y="4507699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7B60FDA-9E70-66C6-F055-302FB8932B62}"/>
              </a:ext>
            </a:extLst>
          </p:cNvPr>
          <p:cNvSpPr/>
          <p:nvPr/>
        </p:nvSpPr>
        <p:spPr>
          <a:xfrm>
            <a:off x="7039152" y="1268649"/>
            <a:ext cx="502023" cy="506805"/>
          </a:xfrm>
          <a:prstGeom prst="ellipse">
            <a:avLst/>
          </a:prstGeom>
          <a:solidFill>
            <a:srgbClr val="BD56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B2B005A-2CFA-32EB-B388-A1E2C56D8449}"/>
              </a:ext>
            </a:extLst>
          </p:cNvPr>
          <p:cNvSpPr/>
          <p:nvPr/>
        </p:nvSpPr>
        <p:spPr>
          <a:xfrm>
            <a:off x="81803" y="3112272"/>
            <a:ext cx="502023" cy="506805"/>
          </a:xfrm>
          <a:prstGeom prst="ellipse">
            <a:avLst/>
          </a:prstGeom>
          <a:solidFill>
            <a:srgbClr val="0282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D1636E-03E5-2E11-8DDA-5C0F479E842D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9A0264-5A6B-F229-F469-46399BF3BA74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F213A5-9AE3-925E-5CAC-68980B496EFA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AD144A-9623-3A2F-584D-F9854A408E49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6CCE1E-D9D6-75BD-0E39-947411A56055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7736EA-B853-B3F8-7501-9FA1CBB44163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Google Shape;69;p19">
            <a:extLst>
              <a:ext uri="{FF2B5EF4-FFF2-40B4-BE49-F238E27FC236}">
                <a16:creationId xmlns:a16="http://schemas.microsoft.com/office/drawing/2014/main" id="{A91FE61E-61E7-A33E-A09F-9DF5F4FCDD5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pic>
        <p:nvPicPr>
          <p:cNvPr id="16" name="Picture 2" descr="Flow chart of for loop control flow. Starting point's text says &quot;Perform the initialization once at the beginning.&quot; Gray rectangle background with a blue &quot;1&quot; on the top right corner. This box points to another box with test that says &quot;Is the test true?&quot; with a red &quot;2&quot; at the top right corner. On the right side of the box is an arrow indicating &quot;YES&quot; to the question. This arrow points to a box that says &quot;Execute the statements inside the for loop body.&quot; with a dark green three at the top right corner. This box points to another box that says &quot;Perform the update.&quot; with an orange &quot;4&quot; at the top right of the box. This box points back to the box with the red &quot;2&quot; in the corner. On the left side of that box is an arrow that indicating &quot;NO&quot; to the question. This arrow points to a box that says &quot;Execute the statements that are immediately after the for loop body.&quot; with a green &quot;5&quot; at the top right of the box.">
            <a:extLst>
              <a:ext uri="{FF2B5EF4-FFF2-40B4-BE49-F238E27FC236}">
                <a16:creationId xmlns:a16="http://schemas.microsoft.com/office/drawing/2014/main" id="{E513E4BD-34AD-810B-0200-891BF5A27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807" y="2753011"/>
            <a:ext cx="4707699" cy="338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9" grpId="0"/>
      <p:bldP spid="10" grpId="0"/>
      <p:bldP spid="11" grpId="0"/>
      <p:bldP spid="12" grpId="0"/>
      <p:bldP spid="13" grpId="0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4" grpId="6" animBg="1"/>
      <p:bldP spid="14" grpId="7" animBg="1"/>
      <p:bldP spid="14" grpId="8" animBg="1"/>
      <p:bldP spid="14" grpId="9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8339C-A1CD-47EE-96EE-D88F86B502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CCEF9F-464E-42D1-9C8F-EAA15BF0A054}"/>
              </a:ext>
            </a:extLst>
          </p:cNvPr>
          <p:cNvSpPr txBox="1"/>
          <p:nvPr/>
        </p:nvSpPr>
        <p:spPr>
          <a:xfrm>
            <a:off x="555170" y="1361339"/>
            <a:ext cx="902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output does the following code produce? </a:t>
            </a:r>
          </a:p>
        </p:txBody>
      </p:sp>
      <p:sp>
        <p:nvSpPr>
          <p:cNvPr id="7" name="Google Shape;69;p19">
            <a:extLst>
              <a:ext uri="{FF2B5EF4-FFF2-40B4-BE49-F238E27FC236}">
                <a16:creationId xmlns:a16="http://schemas.microsoft.com/office/drawing/2014/main" id="{F386FEB9-84EC-CBB5-B801-CE856E9F6F2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05810B-A2B5-D828-DAD7-89596B191A6D}"/>
              </a:ext>
            </a:extLst>
          </p:cNvPr>
          <p:cNvSpPr txBox="1"/>
          <p:nvPr/>
        </p:nvSpPr>
        <p:spPr>
          <a:xfrm>
            <a:off x="555170" y="2115134"/>
            <a:ext cx="96242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32F62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800" b="0" dirty="0">
                <a:solidFill>
                  <a:srgbClr val="032F62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squared = "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FF719-DCAB-3B9F-3CEE-31FFC401C3E0}"/>
              </a:ext>
            </a:extLst>
          </p:cNvPr>
          <p:cNvSpPr txBox="1"/>
          <p:nvPr/>
        </p:nvSpPr>
        <p:spPr>
          <a:xfrm>
            <a:off x="555170" y="3429000"/>
            <a:ext cx="24374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E33525-817B-6507-D212-F4930312931F}"/>
              </a:ext>
            </a:extLst>
          </p:cNvPr>
          <p:cNvSpPr txBox="1"/>
          <p:nvPr/>
        </p:nvSpPr>
        <p:spPr>
          <a:xfrm>
            <a:off x="3904693" y="3429000"/>
            <a:ext cx="235797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1 squared = 1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2 squared = 4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3 squared = 9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4 squared = 16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5 squared = 25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6 squared = 36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901B12-7F3A-641C-EA3C-1D670297DFAE}"/>
              </a:ext>
            </a:extLst>
          </p:cNvPr>
          <p:cNvSpPr txBox="1"/>
          <p:nvPr/>
        </p:nvSpPr>
        <p:spPr>
          <a:xfrm>
            <a:off x="6845490" y="3429000"/>
            <a:ext cx="20417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2 squared = 4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3 squared = 9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4 squared = 16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5 squared = 25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6 squared = 36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7 squared = 49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F91CE0-9DB1-C2B1-C494-4876776F4F21}"/>
              </a:ext>
            </a:extLst>
          </p:cNvPr>
          <p:cNvSpPr txBox="1"/>
          <p:nvPr/>
        </p:nvSpPr>
        <p:spPr>
          <a:xfrm>
            <a:off x="9470052" y="3429000"/>
            <a:ext cx="204174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1 squared = 1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2 squared = 4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3 squared = 9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4 squared = 16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5 squared = 25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6 squared = 36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7 squared = 49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964A22-31CC-9B79-D6EE-A0059CCBD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424" y="188665"/>
            <a:ext cx="1703217" cy="17222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0418AB-EBC3-B57D-8D84-C2E40B951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6834" y="2115134"/>
            <a:ext cx="1044030" cy="38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86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String traversals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2263040"/>
            <a:ext cx="10515599" cy="233192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i="1" dirty="0">
                <a:solidFill>
                  <a:srgbClr val="267F99"/>
                </a:solidFill>
                <a:latin typeface="Consolas" panose="020B0609020204030204" pitchFamily="49" charset="0"/>
              </a:rPr>
              <a:t>// For some String s</a:t>
            </a:r>
            <a:endParaRPr lang="en-US" sz="3200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s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// do something with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s.charAt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(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)</a:t>
            </a:r>
            <a:endParaRPr lang="en-US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E064138F-9979-1C37-0977-1726657CC01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3359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1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nsolas" panose="020B0609020204030204" pitchFamily="49" charset="0"/>
              </a:rPr>
              <a:t>h-u-s-k-</a:t>
            </a:r>
            <a:r>
              <a:rPr lang="en-US" sz="6000" b="1" dirty="0" err="1">
                <a:latin typeface="Consolas" panose="020B0609020204030204" pitchFamily="49" charset="0"/>
              </a:rPr>
              <a:t>i</a:t>
            </a:r>
            <a:r>
              <a:rPr lang="en-US" sz="6000" b="1" dirty="0">
                <a:latin typeface="Consolas" panose="020B0609020204030204" pitchFamily="49" charset="0"/>
              </a:rPr>
              <a:t>-e-s</a:t>
            </a:r>
          </a:p>
        </p:txBody>
      </p:sp>
      <p:sp>
        <p:nvSpPr>
          <p:cNvPr id="4" name="Google Shape;69;p19">
            <a:extLst>
              <a:ext uri="{FF2B5EF4-FFF2-40B4-BE49-F238E27FC236}">
                <a16:creationId xmlns:a16="http://schemas.microsoft.com/office/drawing/2014/main" id="{F568C7ED-0BDF-C991-1A63-634D50523B7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208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8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00"/>
              <a:buFont typeface="Calibri"/>
              <a:buChar char="•"/>
            </a:pPr>
            <a:r>
              <a:rPr lang="en-US" sz="3600" dirty="0"/>
              <a:t>P0 was released on Wed and is due Tues, July 2</a:t>
            </a:r>
            <a:r>
              <a:rPr lang="en-US" sz="3600" baseline="30000" dirty="0"/>
              <a:t>nd</a:t>
            </a:r>
            <a:r>
              <a:rPr lang="en-US" sz="3600" dirty="0"/>
              <a:t> </a:t>
            </a:r>
          </a:p>
          <a:p>
            <a:pPr marL="457200" lvl="0" indent="-438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00"/>
              <a:buFont typeface="Calibri"/>
              <a:buChar char="•"/>
            </a:pPr>
            <a:r>
              <a:rPr lang="en-US" sz="3600" dirty="0"/>
              <a:t>Quiz 0 scheduled for July 11</a:t>
            </a:r>
            <a:r>
              <a:rPr lang="en-US" sz="3600" baseline="30000" dirty="0"/>
              <a:t>th </a:t>
            </a:r>
            <a:r>
              <a:rPr lang="en-US" sz="3600" dirty="0"/>
              <a:t>(about 2 weeks away)</a:t>
            </a:r>
          </a:p>
          <a:p>
            <a:pPr lvl="1" indent="-438150">
              <a:buSzPts val="3300"/>
              <a:buFont typeface="Calibri"/>
              <a:buChar char="•"/>
            </a:pPr>
            <a:r>
              <a:rPr lang="en-US" sz="3200" dirty="0"/>
              <a:t>More details will be released in the coming week!</a:t>
            </a:r>
          </a:p>
          <a:p>
            <a:pPr lvl="1" indent="-438150">
              <a:buSzPts val="3300"/>
              <a:buFont typeface="Calibri"/>
              <a:buChar char="•"/>
            </a:pPr>
            <a:r>
              <a:rPr lang="en-US" sz="3200" dirty="0"/>
              <a:t>Prep includes practice quizzes, sections, etc.</a:t>
            </a:r>
          </a:p>
          <a:p>
            <a:pPr indent="-438150">
              <a:buSzPts val="3300"/>
              <a:buFont typeface="Calibri"/>
              <a:buChar char="•"/>
            </a:pPr>
            <a:r>
              <a:rPr lang="en-US" sz="3600" dirty="0"/>
              <a:t>No July 4</a:t>
            </a:r>
            <a:r>
              <a:rPr lang="en-US" sz="3600" baseline="30000" dirty="0"/>
              <a:t>th</a:t>
            </a:r>
            <a:r>
              <a:rPr lang="en-US" sz="3600" dirty="0"/>
              <a:t> section or in-person class on July 5</a:t>
            </a:r>
            <a:r>
              <a:rPr lang="en-US" sz="3600" baseline="30000" dirty="0"/>
              <a:t>th</a:t>
            </a:r>
            <a:r>
              <a:rPr lang="en-US" sz="3600" dirty="0"/>
              <a:t>!</a:t>
            </a:r>
          </a:p>
          <a:p>
            <a:pPr lvl="1" indent="-438150">
              <a:buSzPts val="3300"/>
              <a:buFont typeface="Calibri"/>
              <a:buChar char="•"/>
            </a:pPr>
            <a:r>
              <a:rPr lang="en-US" sz="3200" dirty="0"/>
              <a:t>Enjoy your holiday weekend!</a:t>
            </a:r>
          </a:p>
          <a:p>
            <a:pPr lvl="1" indent="-438150">
              <a:buSzPts val="3300"/>
              <a:buFont typeface="Calibri"/>
              <a:buChar char="•"/>
            </a:pPr>
            <a:r>
              <a:rPr lang="en-US" sz="3200" dirty="0"/>
              <a:t>Lecture recording will be posted instead 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BA28BC-DDB5-A916-544A-499AED9816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3 - Summer 2024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8CE801-2F8D-3DBA-DC7F-291DF4C542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2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h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u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k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 err="1">
                <a:solidFill>
                  <a:srgbClr val="990033"/>
                </a:solidFill>
                <a:latin typeface="Consolas" panose="020B0609020204030204" pitchFamily="49" charset="0"/>
              </a:rPr>
              <a:t>i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e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</a:p>
        </p:txBody>
      </p:sp>
      <p:sp>
        <p:nvSpPr>
          <p:cNvPr id="5" name="Equals 4">
            <a:extLst>
              <a:ext uri="{FF2B5EF4-FFF2-40B4-BE49-F238E27FC236}">
                <a16:creationId xmlns:a16="http://schemas.microsoft.com/office/drawing/2014/main" id="{201E4DE2-F9D6-4B4B-BF0B-E559D8E6EB03}"/>
              </a:ext>
            </a:extLst>
          </p:cNvPr>
          <p:cNvSpPr/>
          <p:nvPr/>
        </p:nvSpPr>
        <p:spPr>
          <a:xfrm>
            <a:off x="4479473" y="4972060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Equals 14">
            <a:extLst>
              <a:ext uri="{FF2B5EF4-FFF2-40B4-BE49-F238E27FC236}">
                <a16:creationId xmlns:a16="http://schemas.microsoft.com/office/drawing/2014/main" id="{D3F94C89-5509-46CD-B629-8775C9E987FF}"/>
              </a:ext>
            </a:extLst>
          </p:cNvPr>
          <p:cNvSpPr/>
          <p:nvPr/>
        </p:nvSpPr>
        <p:spPr>
          <a:xfrm>
            <a:off x="3630387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FE1C3757-EACE-443D-A262-7C12285192B0}"/>
              </a:ext>
            </a:extLst>
          </p:cNvPr>
          <p:cNvSpPr/>
          <p:nvPr/>
        </p:nvSpPr>
        <p:spPr>
          <a:xfrm>
            <a:off x="528664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Equals 16">
            <a:extLst>
              <a:ext uri="{FF2B5EF4-FFF2-40B4-BE49-F238E27FC236}">
                <a16:creationId xmlns:a16="http://schemas.microsoft.com/office/drawing/2014/main" id="{62965907-BCFA-4F86-82ED-64E71BA2304F}"/>
              </a:ext>
            </a:extLst>
          </p:cNvPr>
          <p:cNvSpPr/>
          <p:nvPr/>
        </p:nvSpPr>
        <p:spPr>
          <a:xfrm>
            <a:off x="611831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Equals 17">
            <a:extLst>
              <a:ext uri="{FF2B5EF4-FFF2-40B4-BE49-F238E27FC236}">
                <a16:creationId xmlns:a16="http://schemas.microsoft.com/office/drawing/2014/main" id="{798B57DB-4449-486A-8AFE-D40D291229C7}"/>
              </a:ext>
            </a:extLst>
          </p:cNvPr>
          <p:cNvSpPr/>
          <p:nvPr/>
        </p:nvSpPr>
        <p:spPr>
          <a:xfrm>
            <a:off x="6979922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C3C3CBC5-4957-4B13-B2CA-D137071FD85B}"/>
              </a:ext>
            </a:extLst>
          </p:cNvPr>
          <p:cNvSpPr/>
          <p:nvPr/>
        </p:nvSpPr>
        <p:spPr>
          <a:xfrm>
            <a:off x="7854591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30A9034-45E0-444A-988D-FD9E4234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95856C-260E-4610-A417-90CFB75D7809}"/>
              </a:ext>
            </a:extLst>
          </p:cNvPr>
          <p:cNvSpPr/>
          <p:nvPr/>
        </p:nvSpPr>
        <p:spPr>
          <a:xfrm>
            <a:off x="3442063" y="4735286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09AD19-667D-4D2A-8EA0-DD4848CBBA81}"/>
              </a:ext>
            </a:extLst>
          </p:cNvPr>
          <p:cNvSpPr/>
          <p:nvPr/>
        </p:nvSpPr>
        <p:spPr>
          <a:xfrm>
            <a:off x="4254137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AE5B78-2ABD-416C-BD88-CBD3FC8A4A9B}"/>
              </a:ext>
            </a:extLst>
          </p:cNvPr>
          <p:cNvSpPr/>
          <p:nvPr/>
        </p:nvSpPr>
        <p:spPr>
          <a:xfrm>
            <a:off x="5079274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8AB6F5-DA16-489D-9AC2-EF51585E167B}"/>
              </a:ext>
            </a:extLst>
          </p:cNvPr>
          <p:cNvSpPr/>
          <p:nvPr/>
        </p:nvSpPr>
        <p:spPr>
          <a:xfrm>
            <a:off x="5891349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FCB7AC-937C-4EDC-BEBF-C61A2A2958DF}"/>
              </a:ext>
            </a:extLst>
          </p:cNvPr>
          <p:cNvSpPr/>
          <p:nvPr/>
        </p:nvSpPr>
        <p:spPr>
          <a:xfrm>
            <a:off x="6773094" y="4735284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D19D4DC-782F-4512-AC82-748C250AD261}"/>
              </a:ext>
            </a:extLst>
          </p:cNvPr>
          <p:cNvSpPr/>
          <p:nvPr/>
        </p:nvSpPr>
        <p:spPr>
          <a:xfrm>
            <a:off x="7617825" y="4735283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2036A96-D479-49AD-9AD0-B1C0ECA896D8}"/>
              </a:ext>
            </a:extLst>
          </p:cNvPr>
          <p:cNvSpPr/>
          <p:nvPr/>
        </p:nvSpPr>
        <p:spPr>
          <a:xfrm>
            <a:off x="8479976" y="4735282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69;p19">
            <a:extLst>
              <a:ext uri="{FF2B5EF4-FFF2-40B4-BE49-F238E27FC236}">
                <a16:creationId xmlns:a16="http://schemas.microsoft.com/office/drawing/2014/main" id="{D97EB8B8-676F-45D7-C65F-3E2A3E1998F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0369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Reflection Feedback (summarized)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3" name="Google Shape;69;p19">
            <a:extLst>
              <a:ext uri="{FF2B5EF4-FFF2-40B4-BE49-F238E27FC236}">
                <a16:creationId xmlns:a16="http://schemas.microsoft.com/office/drawing/2014/main" id="{D97EB8B8-676F-45D7-C65F-3E2A3E1998F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0BE3E-20E6-0B16-9708-2A77406B8916}"/>
              </a:ext>
            </a:extLst>
          </p:cNvPr>
          <p:cNvSpPr txBox="1"/>
          <p:nvPr/>
        </p:nvSpPr>
        <p:spPr>
          <a:xfrm>
            <a:off x="782216" y="1761361"/>
            <a:ext cx="106275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C0 meant to be an introduction to reflections (graded more leniently, and feedback will be provided)</a:t>
            </a:r>
          </a:p>
          <a:p>
            <a:pPr marL="11430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Reflections will be graded on your ideas (critical thinking), not your writing!</a:t>
            </a:r>
          </a:p>
          <a:p>
            <a:pPr marL="11430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Reflection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Megathreads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(new!) moving forward</a:t>
            </a:r>
          </a:p>
          <a:p>
            <a:pPr marL="11430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02053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Challenge Question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3" name="Google Shape;69;p19">
            <a:extLst>
              <a:ext uri="{FF2B5EF4-FFF2-40B4-BE49-F238E27FC236}">
                <a16:creationId xmlns:a16="http://schemas.microsoft.com/office/drawing/2014/main" id="{D97EB8B8-676F-45D7-C65F-3E2A3E1998F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0BE3E-20E6-0B16-9708-2A77406B8916}"/>
              </a:ext>
            </a:extLst>
          </p:cNvPr>
          <p:cNvSpPr txBox="1"/>
          <p:nvPr/>
        </p:nvSpPr>
        <p:spPr>
          <a:xfrm>
            <a:off x="782216" y="1761361"/>
            <a:ext cx="106275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your own words, please define what an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UStopia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is, and what that might look like in a computing context. For instance, what types of computing technologies or practices might be challenged in an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UStopia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How might communities use technology to empower humans as opposed to harm them?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97621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Challenge Responses (paraphrased)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3" name="Google Shape;69;p19">
            <a:extLst>
              <a:ext uri="{FF2B5EF4-FFF2-40B4-BE49-F238E27FC236}">
                <a16:creationId xmlns:a16="http://schemas.microsoft.com/office/drawing/2014/main" id="{D97EB8B8-676F-45D7-C65F-3E2A3E1998F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0BE3E-20E6-0B16-9708-2A77406B8916}"/>
              </a:ext>
            </a:extLst>
          </p:cNvPr>
          <p:cNvSpPr txBox="1"/>
          <p:nvPr/>
        </p:nvSpPr>
        <p:spPr>
          <a:xfrm>
            <a:off x="782216" y="1761361"/>
            <a:ext cx="106275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“an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UStopia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 society where technology serves humans instead of profit”</a:t>
            </a:r>
          </a:p>
          <a:p>
            <a:pPr marL="11430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“communities use technology to advocate for their needs, such as organizing the distribution of food and clothing”</a:t>
            </a:r>
          </a:p>
          <a:p>
            <a:pPr marL="11430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“practices like artificial intelligence might be challenged”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55075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Reflection Objectives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3" name="Google Shape;69;p19">
            <a:extLst>
              <a:ext uri="{FF2B5EF4-FFF2-40B4-BE49-F238E27FC236}">
                <a16:creationId xmlns:a16="http://schemas.microsoft.com/office/drawing/2014/main" id="{D97EB8B8-676F-45D7-C65F-3E2A3E1998F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0BE3E-20E6-0B16-9708-2A77406B8916}"/>
              </a:ext>
            </a:extLst>
          </p:cNvPr>
          <p:cNvSpPr txBox="1"/>
          <p:nvPr/>
        </p:nvSpPr>
        <p:spPr>
          <a:xfrm>
            <a:off x="782216" y="1761361"/>
            <a:ext cx="106275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Describe the ethical and social impacts of technology and explain how our choices as programmers can influence these impacts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 dominant assumptions, values, and goals reflected in computing and technology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Analyze the strengths and limitations of using computing and technology to solve various problems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 interdisciplinary applications of computing that can be in service of different communities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disparities in access to computing, and explain the consequences of such disparities in technologies we build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31940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99DC-9CEB-C991-C00F-E71422564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ED4BE-550B-D6E8-7B85-40AA4C2C01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E8004-F63D-2134-224A-7CA0D8949C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3 - Summer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77BF6-08EC-22C6-A04A-57179A565D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F7991C-C7C7-7877-75B9-53EE8C47E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472" y="443997"/>
            <a:ext cx="8651034" cy="53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3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050" indent="0">
              <a:buSzPts val="3300"/>
              <a:buNone/>
            </a:pPr>
            <a:r>
              <a:rPr lang="en-US" sz="3600" dirty="0"/>
              <a:t>Resubmission 0 is out!</a:t>
            </a:r>
          </a:p>
          <a:p>
            <a:pPr indent="-438150">
              <a:buSzPts val="3300"/>
              <a:buFont typeface="Calibri"/>
              <a:buChar char="•"/>
            </a:pPr>
            <a:r>
              <a:rPr lang="en-US" sz="3600" dirty="0"/>
              <a:t>R0 is a “free” chance to submit C0 late</a:t>
            </a:r>
          </a:p>
          <a:p>
            <a:pPr indent="-438150">
              <a:buSzPts val="3300"/>
              <a:buFont typeface="Calibri"/>
              <a:buChar char="•"/>
            </a:pPr>
            <a:r>
              <a:rPr lang="en-US" sz="3600" dirty="0"/>
              <a:t>Can submit past 3 assignments for each resub</a:t>
            </a:r>
          </a:p>
          <a:p>
            <a:pPr lvl="1" indent="-438150">
              <a:buSzPts val="3300"/>
              <a:buFont typeface="Calibri"/>
              <a:buChar char="•"/>
            </a:pPr>
            <a:r>
              <a:rPr lang="en-US" sz="3200" dirty="0"/>
              <a:t>Resubmit the ENTIRE assignment (including reflections!)</a:t>
            </a:r>
          </a:p>
          <a:p>
            <a:pPr lvl="1" indent="-438150">
              <a:buSzPts val="3300"/>
              <a:buFont typeface="Calibri"/>
              <a:buChar char="•"/>
            </a:pPr>
            <a:r>
              <a:rPr lang="en-US" sz="3200" dirty="0"/>
              <a:t>New grade REPLACES old grade</a:t>
            </a:r>
          </a:p>
          <a:p>
            <a:pPr indent="-438150">
              <a:buSzPts val="3300"/>
              <a:buFont typeface="Calibri"/>
              <a:buChar char="•"/>
            </a:pPr>
            <a:r>
              <a:rPr lang="en-US" sz="3600" dirty="0"/>
              <a:t>Generally, use resubs to implement feedback on the latest assignment, but can be used to turn in late work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BA28BC-DDB5-A916-544A-499AED9816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3 - Summer 2024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8CE801-2F8D-3DBA-DC7F-291DF4C542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9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2a27a0026_0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/>
              <a:t>Precedence (updated)</a:t>
            </a:r>
            <a:endParaRPr dirty="0"/>
          </a:p>
        </p:txBody>
      </p:sp>
      <p:sp>
        <p:nvSpPr>
          <p:cNvPr id="100" name="Google Shape;100;g1d2a27a0026_0_12"/>
          <p:cNvSpPr txBox="1">
            <a:spLocks noGrp="1"/>
          </p:cNvSpPr>
          <p:nvPr>
            <p:ph type="body" idx="1"/>
          </p:nvPr>
        </p:nvSpPr>
        <p:spPr>
          <a:xfrm>
            <a:off x="838200" y="1559169"/>
            <a:ext cx="9810900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indent="0">
              <a:lnSpc>
                <a:spcPct val="163636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6700CB"/>
                </a:solidFill>
              </a:rPr>
              <a:t>P</a:t>
            </a:r>
            <a:r>
              <a:rPr lang="en-US" dirty="0"/>
              <a:t>arentheses</a:t>
            </a:r>
            <a:endParaRPr lang="en-US" b="1" dirty="0">
              <a:solidFill>
                <a:srgbClr val="008080"/>
              </a:solidFill>
            </a:endParaRPr>
          </a:p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</a:rPr>
              <a:t>Logical not</a:t>
            </a:r>
          </a:p>
          <a:p>
            <a:pPr marL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>
                <a:solidFill>
                  <a:srgbClr val="6700CB"/>
                </a:solidFill>
              </a:rPr>
              <a:t>M</a:t>
            </a:r>
            <a:r>
              <a:rPr lang="en-US" dirty="0"/>
              <a:t>ultiplication</a:t>
            </a:r>
            <a:r>
              <a:rPr lang="en-US" b="1" dirty="0">
                <a:solidFill>
                  <a:srgbClr val="6700CB"/>
                </a:solidFill>
              </a:rPr>
              <a:t>, M</a:t>
            </a:r>
            <a:r>
              <a:rPr lang="en-US" dirty="0"/>
              <a:t>odulo</a:t>
            </a:r>
            <a:r>
              <a:rPr lang="en-US" b="1" dirty="0">
                <a:solidFill>
                  <a:srgbClr val="6700CB"/>
                </a:solidFill>
              </a:rPr>
              <a:t>, D</a:t>
            </a:r>
            <a:r>
              <a:rPr lang="en-US" dirty="0"/>
              <a:t>ivision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6700CB"/>
                </a:solidFill>
              </a:rPr>
              <a:t>A</a:t>
            </a:r>
            <a:r>
              <a:rPr lang="en-US" dirty="0"/>
              <a:t>ddition (and Concatenation)</a:t>
            </a:r>
            <a:r>
              <a:rPr lang="en-US" b="1" dirty="0"/>
              <a:t>, </a:t>
            </a:r>
            <a:r>
              <a:rPr lang="en-US" b="1" dirty="0">
                <a:solidFill>
                  <a:srgbClr val="6700CB"/>
                </a:solidFill>
              </a:rPr>
              <a:t>S</a:t>
            </a:r>
            <a:r>
              <a:rPr lang="en-US" dirty="0"/>
              <a:t>ubtraction</a:t>
            </a:r>
            <a:endParaRPr lang="en-US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Relational operators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Equality operators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Logical and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8080"/>
                </a:solidFill>
                <a:highlight>
                  <a:srgbClr val="FFFFFF"/>
                </a:highlight>
              </a:rPr>
              <a:t>Logical or</a:t>
            </a:r>
            <a:endParaRPr b="1" dirty="0">
              <a:solidFill>
                <a:srgbClr val="008080"/>
              </a:solidFill>
              <a:highlight>
                <a:srgbClr val="FFFFFF"/>
              </a:highlight>
            </a:endParaRPr>
          </a:p>
        </p:txBody>
      </p:sp>
      <p:sp>
        <p:nvSpPr>
          <p:cNvPr id="101" name="Google Shape;101;g1d2a27a0026_0_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E61F98-5BDD-4B0F-8533-D28DECD29B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0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F995F-E891-44A3-B961-C12E0575C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80"/>
                </a:solidFill>
              </a:rPr>
              <a:t>(Review) </a:t>
            </a:r>
            <a:r>
              <a:rPr lang="en-US" dirty="0"/>
              <a:t>Variables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13B3-6341-4D02-9D70-AC58A1E9A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5950527" cy="4285089"/>
          </a:xfrm>
        </p:spPr>
        <p:txBody>
          <a:bodyPr/>
          <a:lstStyle/>
          <a:p>
            <a:r>
              <a:rPr lang="en-US" dirty="0"/>
              <a:t>Now that we know about different types and data, we can learn about how to store it! </a:t>
            </a:r>
          </a:p>
          <a:p>
            <a:r>
              <a:rPr lang="en-US" dirty="0"/>
              <a:t>Java allows you to create variables within a program. A variable has</a:t>
            </a:r>
          </a:p>
          <a:p>
            <a:pPr lvl="1"/>
            <a:r>
              <a:rPr lang="en-US" dirty="0"/>
              <a:t>A type</a:t>
            </a:r>
          </a:p>
          <a:p>
            <a:pPr lvl="1"/>
            <a:r>
              <a:rPr lang="en-US" dirty="0"/>
              <a:t>A name</a:t>
            </a:r>
          </a:p>
          <a:p>
            <a:pPr lvl="1"/>
            <a:r>
              <a:rPr lang="en-US" dirty="0"/>
              <a:t>(Potentially) a value it is storing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BEB42-4124-48DD-A570-A535E23AB72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054734" y="1825625"/>
            <a:ext cx="4299065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Declaration: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  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x;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Initialization: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   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Or all in one line: </a:t>
            </a:r>
          </a:p>
          <a:p>
            <a:pPr marL="114300" indent="0">
              <a:buNone/>
            </a:pP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	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FE7BF-DD33-43B8-83E1-14A36D9087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3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8B546-E08D-416E-9EFA-5DB52810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80"/>
                </a:solidFill>
              </a:rPr>
              <a:t>(Review) </a:t>
            </a:r>
            <a:r>
              <a:rPr lang="en-US" dirty="0"/>
              <a:t>New Operators! (1/3)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F4D33-24AD-4C5D-9B7B-89DFC60DC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97481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myFavoriteNumber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myFavoriteNumber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This pattern is so common, we have a shorthand for it!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myFavoriteNumber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/>
              <a:t>Note: this works for both numeric addition and string concatenation!</a:t>
            </a: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48986-CB4C-5AE4-CB53-83D3DA588E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3 - Summer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D6BEF-782D-325A-8FA5-DD53B2ABD4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7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8B546-E08D-416E-9EFA-5DB52810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80"/>
                </a:solidFill>
              </a:rPr>
              <a:t>(Review) </a:t>
            </a:r>
            <a:r>
              <a:rPr lang="en-US" dirty="0"/>
              <a:t>New Operators! (2/3)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F4D33-24AD-4C5D-9B7B-89DFC60DC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53146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The </a:t>
            </a:r>
            <a:r>
              <a:rPr lang="en-US" dirty="0" err="1"/>
              <a:t>shorthands</a:t>
            </a:r>
            <a:r>
              <a:rPr lang="en-US" dirty="0"/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-=</a:t>
            </a:r>
            <a:r>
              <a:rPr lang="en-US" dirty="0"/>
              <a:t>,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*=</a:t>
            </a:r>
            <a:r>
              <a:rPr lang="en-US" dirty="0"/>
              <a:t>,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/=</a:t>
            </a:r>
            <a:r>
              <a:rPr lang="en-US" dirty="0"/>
              <a:t>, and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%= </a:t>
            </a:r>
            <a:r>
              <a:rPr lang="en-US" dirty="0"/>
              <a:t>exist too!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myFavoriteNumber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2800" dirty="0"/>
              <a:t>Should this work for integers? Doubles? Strings?</a:t>
            </a: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48986-CB4C-5AE4-CB53-83D3DA588E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3 - Summer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61A06-82D6-9A1D-E592-2530AF3D07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8B546-E08D-416E-9EFA-5DB52810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80"/>
                </a:solidFill>
              </a:rPr>
              <a:t>(Review) </a:t>
            </a:r>
            <a:r>
              <a:rPr lang="en-US" dirty="0"/>
              <a:t>New Operators! (3/3)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F4D33-24AD-4C5D-9B7B-89DFC60DC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54070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There are even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shorter operators for “incrementing” and “decrementing”!</a:t>
            </a:r>
          </a:p>
          <a:p>
            <a:pPr marL="114300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myFavoriteNumber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++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; // equal to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myFavoriteNumber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+= 1;</a:t>
            </a:r>
          </a:p>
          <a:p>
            <a:pPr marL="11430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myFavoriteNumber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--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; // equal to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myFavoriteNumber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-= 1;</a:t>
            </a:r>
          </a:p>
          <a:p>
            <a:pPr marL="114300" indent="0">
              <a:buNone/>
            </a:pPr>
            <a:endParaRPr lang="en-US" sz="24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2400" dirty="0"/>
              <a:t>Should this work for integers? Doubles? Strings?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48986-CB4C-5AE4-CB53-83D3DA588E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3 - Summer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EBBEB-56DA-00E3-6391-8F15734363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7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2a27a0026_0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/>
              <a:t>Type Casting in Java</a:t>
            </a:r>
            <a:endParaRPr dirty="0"/>
          </a:p>
        </p:txBody>
      </p:sp>
      <p:sp>
        <p:nvSpPr>
          <p:cNvPr id="101" name="Google Shape;101;g1d2a27a0026_0_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3 - Summer 2024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E61F98-5BDD-4B0F-8533-D28DECD29B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0B048-174C-A57B-1AF2-A28492F38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/>
              <a:t>Casting</a:t>
            </a:r>
            <a:r>
              <a:rPr lang="en-US" sz="3600" dirty="0"/>
              <a:t> – a way to convert one data type to another!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Implicit casting: integer to double (example: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30 * 1.0</a:t>
            </a:r>
            <a:r>
              <a:rPr lang="en-US" sz="3200" dirty="0"/>
              <a:t> )</a:t>
            </a:r>
          </a:p>
          <a:p>
            <a:pPr marL="114300" indent="0">
              <a:buNone/>
            </a:pPr>
            <a:r>
              <a:rPr lang="en-US" sz="3200" dirty="0"/>
              <a:t>Explicit casting: using (</a:t>
            </a:r>
            <a:r>
              <a:rPr lang="en-US" sz="3200" i="1" dirty="0" err="1"/>
              <a:t>typename</a:t>
            </a:r>
            <a:r>
              <a:rPr lang="en-US" sz="3200" dirty="0"/>
              <a:t>) syntax: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	double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pi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3.14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piTrunc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32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(int)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pi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// stores 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5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14802</TotalTime>
  <Words>1580</Words>
  <Application>Microsoft Office PowerPoint</Application>
  <PresentationFormat>Widescreen</PresentationFormat>
  <Paragraphs>274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Consolas</vt:lpstr>
      <vt:lpstr>Calibri</vt:lpstr>
      <vt:lpstr>Arial</vt:lpstr>
      <vt:lpstr>Quattrocento Sans</vt:lpstr>
      <vt:lpstr>Office Theme</vt:lpstr>
      <vt:lpstr>Welcome to CSE 121!</vt:lpstr>
      <vt:lpstr>Announcements, Reminders</vt:lpstr>
      <vt:lpstr>Announcements, Reminders</vt:lpstr>
      <vt:lpstr>(PCM) Precedence (updated)</vt:lpstr>
      <vt:lpstr>(Review) Variables</vt:lpstr>
      <vt:lpstr>(Review) New Operators! (1/3)</vt:lpstr>
      <vt:lpstr>(Review) New Operators! (2/3)</vt:lpstr>
      <vt:lpstr>(Review) New Operators! (3/3)</vt:lpstr>
      <vt:lpstr>(PCM) Type Casting in Java</vt:lpstr>
      <vt:lpstr>Casting Reminders!</vt:lpstr>
      <vt:lpstr>(PCM) Strings and chars</vt:lpstr>
      <vt:lpstr>(PCM) String Methods  Usage: &lt;string variable&gt;.&lt;method&gt;(…) </vt:lpstr>
      <vt:lpstr>(PCM) for loops!</vt:lpstr>
      <vt:lpstr>(PCM) for loops! 2</vt:lpstr>
      <vt:lpstr>(PCM) for loops! 3</vt:lpstr>
      <vt:lpstr>(PCM) for loops! 4</vt:lpstr>
      <vt:lpstr>PowerPoint Presentation</vt:lpstr>
      <vt:lpstr>(PCM) String traversals</vt:lpstr>
      <vt:lpstr>Fencepost Pattern 1</vt:lpstr>
      <vt:lpstr>Fencepost Pattern 2</vt:lpstr>
      <vt:lpstr>Reflection Feedback (summarized)</vt:lpstr>
      <vt:lpstr>Challenge Question</vt:lpstr>
      <vt:lpstr>Challenge Responses (paraphrased)</vt:lpstr>
      <vt:lpstr>Reflection Objectives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simonswu</cp:lastModifiedBy>
  <cp:revision>86</cp:revision>
  <dcterms:created xsi:type="dcterms:W3CDTF">2020-09-29T18:40:50Z</dcterms:created>
  <dcterms:modified xsi:type="dcterms:W3CDTF">2024-06-28T21:07:07Z</dcterms:modified>
</cp:coreProperties>
</file>