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02" r:id="rId2"/>
    <p:sldId id="257" r:id="rId3"/>
    <p:sldId id="269" r:id="rId4"/>
    <p:sldId id="262" r:id="rId5"/>
    <p:sldId id="315" r:id="rId6"/>
    <p:sldId id="314" r:id="rId7"/>
    <p:sldId id="258" r:id="rId8"/>
    <p:sldId id="267" r:id="rId9"/>
    <p:sldId id="268" r:id="rId10"/>
    <p:sldId id="259" r:id="rId11"/>
    <p:sldId id="260" r:id="rId12"/>
    <p:sldId id="261" r:id="rId13"/>
    <p:sldId id="265" r:id="rId14"/>
    <p:sldId id="266" r:id="rId15"/>
    <p:sldId id="264" r:id="rId16"/>
    <p:sldId id="263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AiF8giXRnT8y8uqgAlF7ju5Jp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E379B1-A49C-414B-9E5A-31378A5A3807}">
  <a:tblStyle styleId="{5AE379B1-A49C-414B-9E5A-31378A5A380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0DB80F-0791-4D77-97CF-DB1E3150AEE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7"/>
    <p:restoredTop sz="94694"/>
  </p:normalViewPr>
  <p:slideViewPr>
    <p:cSldViewPr snapToGrid="0">
      <p:cViewPr>
        <p:scale>
          <a:sx n="77" d="100"/>
          <a:sy n="77" d="100"/>
        </p:scale>
        <p:origin x="6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594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780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142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292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706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478645" cy="6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916939" y="1737106"/>
            <a:ext cx="1001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5392928" y="6464985"/>
            <a:ext cx="16174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15570" marR="0" lvl="0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5570" marR="0" lvl="1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" marR="0" lvl="2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5570" marR="0" lvl="3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" marR="0" lvl="4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5570" marR="0" lvl="5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570" marR="0" lvl="6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5570" marR="0" lvl="7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570" marR="0" lvl="8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59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4"/>
          </p:nvPr>
        </p:nvSpPr>
        <p:spPr>
          <a:xfrm>
            <a:off x="6170612" y="2500577"/>
            <a:ext cx="5183188" cy="35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Activit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10132840" y="136525"/>
            <a:ext cx="1828800" cy="182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2500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6ADFF"/>
                </a:solidFill>
                <a:latin typeface="Arial"/>
                <a:ea typeface="Arial"/>
                <a:cs typeface="Arial"/>
                <a:sym typeface="Arial"/>
              </a:rPr>
              <a:t>Poll in with your answer!</a:t>
            </a:r>
            <a:endParaRPr sz="5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911" y="273685"/>
            <a:ext cx="1548658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cs.washington.edu/courses/cse374/" TargetMode="External"/><Relationship Id="rId13" Type="http://schemas.openxmlformats.org/officeDocument/2006/relationships/hyperlink" Target="http://courses.cs.washington.edu/courses/cse340/" TargetMode="External"/><Relationship Id="rId18" Type="http://schemas.openxmlformats.org/officeDocument/2006/relationships/hyperlink" Target="https://courses.cs.washington.edu/courses/cse122/" TargetMode="External"/><Relationship Id="rId3" Type="http://schemas.openxmlformats.org/officeDocument/2006/relationships/hyperlink" Target="https://courses.cs.washington.edu/courses/cse154/" TargetMode="External"/><Relationship Id="rId7" Type="http://schemas.openxmlformats.org/officeDocument/2006/relationships/hyperlink" Target="https://courses.cs.washington.edu/courses/cse373/" TargetMode="External"/><Relationship Id="rId12" Type="http://schemas.openxmlformats.org/officeDocument/2006/relationships/hyperlink" Target="http://courses.cs.washington.edu/courses/cse331/" TargetMode="External"/><Relationship Id="rId17" Type="http://schemas.openxmlformats.org/officeDocument/2006/relationships/hyperlink" Target="https://www.cs.washington.edu/academics/ugrad/nonmajor-options/nonmajor-courses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cs.washington.edu/academics/ugrad/current-stude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urses.cs.washington.edu/courses/cse180/" TargetMode="External"/><Relationship Id="rId11" Type="http://schemas.openxmlformats.org/officeDocument/2006/relationships/hyperlink" Target="http://courses.cs.washington.edu/courses/cse311/" TargetMode="External"/><Relationship Id="rId5" Type="http://schemas.openxmlformats.org/officeDocument/2006/relationships/hyperlink" Target="https://courses.cs.washington.edu/courses/cse163/" TargetMode="External"/><Relationship Id="rId15" Type="http://schemas.openxmlformats.org/officeDocument/2006/relationships/hyperlink" Target="http://courses.cs.washington.edu/courses/cse351/" TargetMode="External"/><Relationship Id="rId10" Type="http://schemas.openxmlformats.org/officeDocument/2006/relationships/hyperlink" Target="https://courses.cs.washington.edu/courses/cse416/" TargetMode="External"/><Relationship Id="rId19" Type="http://schemas.openxmlformats.org/officeDocument/2006/relationships/hyperlink" Target="https://courses.cs.washington.edu/courses/cse123/" TargetMode="External"/><Relationship Id="rId4" Type="http://schemas.openxmlformats.org/officeDocument/2006/relationships/hyperlink" Target="https://courses.cs.washington.edu/courses/cse160/" TargetMode="External"/><Relationship Id="rId9" Type="http://schemas.openxmlformats.org/officeDocument/2006/relationships/hyperlink" Target="https://courses.cs.washington.edu/courses/cse412/" TargetMode="External"/><Relationship Id="rId14" Type="http://schemas.openxmlformats.org/officeDocument/2006/relationships/hyperlink" Target="http://courses.cs.washington.edu/courses/cse34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ran/Projec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xkcd.com/142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lved_ga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9IsUgn_d0jgQA-uApa-2pPnhdN96io0Uc2lTIodkfeU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15BGUZopHs" TargetMode="External"/><Relationship Id="rId13" Type="http://schemas.openxmlformats.org/officeDocument/2006/relationships/hyperlink" Target="https://youtu.be/MTqUYFN5BbI?list=PLTPQEx-31JXhusD9twkKlguRlaQowh-Vw&amp;t=2285" TargetMode="External"/><Relationship Id="rId3" Type="http://schemas.openxmlformats.org/officeDocument/2006/relationships/hyperlink" Target="https://www.youtube.com/watch?v=S7nL9IGWGqk" TargetMode="External"/><Relationship Id="rId7" Type="http://schemas.openxmlformats.org/officeDocument/2006/relationships/hyperlink" Target="https://origamifliers.cs.washington.edu/" TargetMode="External"/><Relationship Id="rId12" Type="http://schemas.openxmlformats.org/officeDocument/2006/relationships/hyperlink" Target="https://hgis.uw.edu/refug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aculty.washington.edu/ajko/wordplaypen" TargetMode="External"/><Relationship Id="rId11" Type="http://schemas.openxmlformats.org/officeDocument/2006/relationships/hyperlink" Target="https://www.youtube.com/watch?v=vfFO_mJ4yPk" TargetMode="External"/><Relationship Id="rId5" Type="http://schemas.openxmlformats.org/officeDocument/2006/relationships/hyperlink" Target="https://www.youtube.com/watch?v=iMj9yz24gP8" TargetMode="External"/><Relationship Id="rId10" Type="http://schemas.openxmlformats.org/officeDocument/2006/relationships/hyperlink" Target="https://make4all.org/portfolio/knitscript-a-domain-specific-scripting-language-for-advanced-machine-knitting/" TargetMode="External"/><Relationship Id="rId4" Type="http://schemas.openxmlformats.org/officeDocument/2006/relationships/hyperlink" Target="https://www.youtube.com/watch?v=DEESvghKBUc&amp;list=PLTPQEx-31JXhosblxX6bQnCK_qy2No6uC&amp;index=3" TargetMode="External"/><Relationship Id="rId9" Type="http://schemas.openxmlformats.org/officeDocument/2006/relationships/hyperlink" Target="https://www.amazon.com/Attack-Murder-Hornets-Season-1/dp/B091GSQNGY" TargetMode="External"/><Relationship Id="rId14" Type="http://schemas.openxmlformats.org/officeDocument/2006/relationships/hyperlink" Target="https://www.chess.com/blog/CHESScom/hans-niemann-repor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rtlestitch.org/" TargetMode="External"/><Relationship Id="rId3" Type="http://schemas.openxmlformats.org/officeDocument/2006/relationships/hyperlink" Target="https://thachuk.com/" TargetMode="External"/><Relationship Id="rId7" Type="http://schemas.openxmlformats.org/officeDocument/2006/relationships/hyperlink" Target="https://bime.uw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ims.cs.washington.edu/su-in-lee" TargetMode="External"/><Relationship Id="rId5" Type="http://schemas.openxmlformats.org/officeDocument/2006/relationships/hyperlink" Target="https://saramostafavi.github.io/" TargetMode="External"/><Relationship Id="rId4" Type="http://schemas.openxmlformats.org/officeDocument/2006/relationships/hyperlink" Target="https://homes.cs.washington.edu/~shapiro/" TargetMode="External"/><Relationship Id="rId9" Type="http://schemas.openxmlformats.org/officeDocument/2006/relationships/hyperlink" Target="https://www.washington.edu/news/2024/03/14/computer-science-education-coding-embroidery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e.uw.edu/" TargetMode="External"/><Relationship Id="rId3" Type="http://schemas.openxmlformats.org/officeDocument/2006/relationships/hyperlink" Target="https://en.wikipedia.org/wiki/Foldit" TargetMode="External"/><Relationship Id="rId7" Type="http://schemas.openxmlformats.org/officeDocument/2006/relationships/hyperlink" Target="https://social.cs.washington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omes.cs.washington.edu/~axz/" TargetMode="External"/><Relationship Id="rId5" Type="http://schemas.openxmlformats.org/officeDocument/2006/relationships/hyperlink" Target="https://gamer.ischool.uw.edu/" TargetMode="External"/><Relationship Id="rId4" Type="http://schemas.openxmlformats.org/officeDocument/2006/relationships/hyperlink" Target="https://www.cs.washington.edu/research/graph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27877025-E849-E347-5AB6-44B30EE3BD87}"/>
              </a:ext>
            </a:extLst>
          </p:cNvPr>
          <p:cNvSpPr txBox="1">
            <a:spLocks/>
          </p:cNvSpPr>
          <p:nvPr/>
        </p:nvSpPr>
        <p:spPr>
          <a:xfrm>
            <a:off x="890546" y="420381"/>
            <a:ext cx="10410908" cy="16876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16: </a:t>
            </a:r>
            <a:br>
              <a:rPr lang="en-US" dirty="0"/>
            </a:br>
            <a:r>
              <a:rPr lang="en-US" sz="4800" dirty="0"/>
              <a:t>Victory Lap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Google Shape;49;p1">
            <a:extLst>
              <a:ext uri="{FF2B5EF4-FFF2-40B4-BE49-F238E27FC236}">
                <a16:creationId xmlns:a16="http://schemas.microsoft.com/office/drawing/2014/main" id="{64C89FC5-D3D0-CAC9-828E-2B44BF8C9A28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Simon Wu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50;p1">
            <a:extLst>
              <a:ext uri="{FF2B5EF4-FFF2-40B4-BE49-F238E27FC236}">
                <a16:creationId xmlns:a16="http://schemas.microsoft.com/office/drawing/2014/main" id="{A9DF10CC-F1EB-46E2-5751-F58C654D14B1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</a:p>
        </p:txBody>
      </p:sp>
      <p:sp>
        <p:nvSpPr>
          <p:cNvPr id="2" name="Google Shape;62;p1">
            <a:extLst>
              <a:ext uri="{FF2B5EF4-FFF2-40B4-BE49-F238E27FC236}">
                <a16:creationId xmlns:a16="http://schemas.microsoft.com/office/drawing/2014/main" id="{AEE57F5B-49E0-9020-B511-C5057506933D}"/>
              </a:ext>
            </a:extLst>
          </p:cNvPr>
          <p:cNvSpPr txBox="1"/>
          <p:nvPr/>
        </p:nvSpPr>
        <p:spPr>
          <a:xfrm>
            <a:off x="2960437" y="3615880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65;p1">
            <a:extLst>
              <a:ext uri="{FF2B5EF4-FFF2-40B4-BE49-F238E27FC236}">
                <a16:creationId xmlns:a16="http://schemas.microsoft.com/office/drawing/2014/main" id="{8850BD32-A8C3-683E-C379-B0190F6795B1}"/>
              </a:ext>
            </a:extLst>
          </p:cNvPr>
          <p:cNvGraphicFramePr/>
          <p:nvPr/>
        </p:nvGraphicFramePr>
        <p:xfrm>
          <a:off x="3512434" y="3615880"/>
          <a:ext cx="8183000" cy="370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Hannah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  </a:t>
                      </a:r>
                      <a:r>
                        <a:rPr lang="en-US" sz="1400" u="none" strike="noStrike" cap="none"/>
                        <a:t>Mia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Vivian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Jolie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Colton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Ziao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Google Shape;68;p1">
            <a:extLst>
              <a:ext uri="{FF2B5EF4-FFF2-40B4-BE49-F238E27FC236}">
                <a16:creationId xmlns:a16="http://schemas.microsoft.com/office/drawing/2014/main" id="{87A2EE17-AF02-F2A4-2F22-4513746745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333" y="4144366"/>
            <a:ext cx="1355371" cy="12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9;p1">
            <a:extLst>
              <a:ext uri="{FF2B5EF4-FFF2-40B4-BE49-F238E27FC236}">
                <a16:creationId xmlns:a16="http://schemas.microsoft.com/office/drawing/2014/main" id="{A9246122-8597-BFF3-DB59-4253118A970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962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1">
            <a:extLst>
              <a:ext uri="{FF2B5EF4-FFF2-40B4-BE49-F238E27FC236}">
                <a16:creationId xmlns:a16="http://schemas.microsoft.com/office/drawing/2014/main" id="{FC092540-30E8-F3BA-8108-C3B1DB343BD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630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1">
            <a:extLst>
              <a:ext uri="{FF2B5EF4-FFF2-40B4-BE49-F238E27FC236}">
                <a16:creationId xmlns:a16="http://schemas.microsoft.com/office/drawing/2014/main" id="{2ED8E538-2788-E50A-9F24-0DEE8731BC8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4298" y="4144366"/>
            <a:ext cx="1355371" cy="1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2;p1">
            <a:extLst>
              <a:ext uri="{FF2B5EF4-FFF2-40B4-BE49-F238E27FC236}">
                <a16:creationId xmlns:a16="http://schemas.microsoft.com/office/drawing/2014/main" id="{3E78F341-C733-0E91-9473-3E4CF49B7FB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8926" y="4144366"/>
            <a:ext cx="1355371" cy="1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3;p1">
            <a:extLst>
              <a:ext uri="{FF2B5EF4-FFF2-40B4-BE49-F238E27FC236}">
                <a16:creationId xmlns:a16="http://schemas.microsoft.com/office/drawing/2014/main" id="{1CDBE778-D211-FF4E-2C04-2D98CCB73C3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97701" y="4144362"/>
            <a:ext cx="1374462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4;p1">
            <a:extLst>
              <a:ext uri="{FF2B5EF4-FFF2-40B4-BE49-F238E27FC236}">
                <a16:creationId xmlns:a16="http://schemas.microsoft.com/office/drawing/2014/main" id="{CFD7C3A8-FC56-C9DD-D9E6-15CFFC7B259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0726" y="4144362"/>
            <a:ext cx="1278200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012809-79E3-FD8D-41CF-A205AD780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916" y="3429000"/>
            <a:ext cx="2040859" cy="20221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5"/>
          <p:cNvGraphicFramePr/>
          <p:nvPr/>
        </p:nvGraphicFramePr>
        <p:xfrm>
          <a:off x="838199" y="2154624"/>
          <a:ext cx="5874075" cy="3550950"/>
        </p:xfrm>
        <a:graphic>
          <a:graphicData uri="http://schemas.openxmlformats.org/drawingml/2006/table">
            <a:tbl>
              <a:tblPr>
                <a:noFill/>
                <a:tableStyleId>{EE0DB80F-0791-4D77-97CF-DB1E3150AEEC}</a:tableStyleId>
              </a:tblPr>
              <a:tblGrid>
                <a:gridCol w="11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Course</a:t>
                      </a:r>
                      <a:endParaRPr sz="1400" u="none" strike="noStrike" cap="none"/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Overview</a:t>
                      </a:r>
                      <a:endParaRPr sz="1400" u="none" strike="noStrike" cap="none"/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CSE 154</a:t>
                      </a:r>
                      <a:endParaRPr sz="1800" u="none" strike="noStrike" cap="none"/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Intro. to web programming (several languages)</a:t>
                      </a:r>
                      <a:endParaRPr sz="1400" u="none" strike="noStrike" cap="none"/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CSE 160</a:t>
                      </a:r>
                      <a:endParaRPr sz="1800" u="none" strike="noStrike" cap="none"/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Intro programming, data analysis (Python)</a:t>
                      </a:r>
                      <a:endParaRPr dirty="0"/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CSE 163</a:t>
                      </a:r>
                      <a:endParaRPr sz="1800" u="none" strike="noStrike" cap="none"/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Intermediate programming, data analysis (Python)</a:t>
                      </a:r>
                      <a:endParaRPr sz="1400" u="none" strike="noStrike" cap="none"/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CSE 180</a:t>
                      </a:r>
                      <a:endParaRPr sz="1800" u="none" strike="noStrike" cap="none"/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Introduction to data science (Python)</a:t>
                      </a:r>
                      <a:endParaRPr sz="1400" u="none" strike="noStrike" cap="none"/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CSE 373</a:t>
                      </a:r>
                      <a:endParaRPr sz="1800" u="none" strike="noStrike" cap="none"/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Data structures and algorithms (in Java)</a:t>
                      </a:r>
                      <a:endParaRPr sz="1600" u="none" strike="noStrike" cap="none"/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CSE 374</a:t>
                      </a:r>
                      <a:endParaRPr sz="1800" u="none" strike="noStrike" cap="none"/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Low-level programming and tools (C/C++)</a:t>
                      </a:r>
                      <a:endParaRPr sz="1400" u="none" strike="noStrike" cap="none"/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CSE 412</a:t>
                      </a:r>
                      <a:endParaRPr sz="1800" u="none" strike="noStrike" cap="none"/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Intro to Data Visualization</a:t>
                      </a:r>
                      <a:endParaRPr sz="1600" u="none" strike="noStrike" cap="none"/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10"/>
                        </a:rPr>
                        <a:t>CSE 416</a:t>
                      </a:r>
                      <a:endParaRPr sz="1800" u="none" strike="noStrike" cap="none"/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Intro. to Machine Learning</a:t>
                      </a:r>
                      <a:endParaRPr sz="1400" u="none" strike="noStrike" cap="none" dirty="0"/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56167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Future Courses</a:t>
            </a:r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body" idx="1"/>
          </p:nvPr>
        </p:nvSpPr>
        <p:spPr>
          <a:xfrm>
            <a:off x="7104663" y="2087806"/>
            <a:ext cx="4761473" cy="48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Majors</a:t>
            </a:r>
            <a:endParaRPr/>
          </a:p>
        </p:txBody>
      </p:sp>
      <p:graphicFrame>
        <p:nvGraphicFramePr>
          <p:cNvPr id="107" name="Google Shape;107;p5"/>
          <p:cNvGraphicFramePr/>
          <p:nvPr>
            <p:extLst>
              <p:ext uri="{D42A27DB-BD31-4B8C-83A1-F6EECF244321}">
                <p14:modId xmlns:p14="http://schemas.microsoft.com/office/powerpoint/2010/main" val="822668327"/>
              </p:ext>
            </p:extLst>
          </p:nvPr>
        </p:nvGraphicFramePr>
        <p:xfrm>
          <a:off x="7104662" y="2567997"/>
          <a:ext cx="4884568" cy="2551880"/>
        </p:xfrm>
        <a:graphic>
          <a:graphicData uri="http://schemas.openxmlformats.org/drawingml/2006/table">
            <a:tbl>
              <a:tblPr>
                <a:noFill/>
                <a:tableStyleId>{EE0DB80F-0791-4D77-97CF-DB1E3150AEEC}</a:tableStyleId>
              </a:tblPr>
              <a:tblGrid>
                <a:gridCol w="123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Course</a:t>
                      </a:r>
                      <a:endParaRPr sz="1400" u="none" strike="noStrike" cap="none"/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Overview</a:t>
                      </a:r>
                      <a:endParaRPr sz="1400" u="none" strike="noStrike" cap="none"/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11"/>
                        </a:rPr>
                        <a:t>CSE 311</a:t>
                      </a:r>
                      <a:endParaRPr sz="1800" u="none" strike="noStrike" cap="none"/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Mathematical foundations</a:t>
                      </a:r>
                      <a:endParaRPr sz="1600" u="none" strike="noStrike" cap="none"/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12"/>
                        </a:rPr>
                        <a:t>CSE 331</a:t>
                      </a:r>
                      <a:endParaRPr sz="1800" u="none" strike="noStrike" cap="none"/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Software design/implementation</a:t>
                      </a:r>
                      <a:endParaRPr sz="1400" u="none" strike="noStrike" cap="none"/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13"/>
                        </a:rPr>
                        <a:t>CSE 340</a:t>
                      </a:r>
                      <a:endParaRPr sz="1800" u="none" strike="noStrike" cap="none"/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Interaction programming (mobile apps)</a:t>
                      </a:r>
                      <a:endParaRPr sz="1600" u="none" strike="noStrike" cap="none" dirty="0"/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14"/>
                        </a:rPr>
                        <a:t>CSE 341</a:t>
                      </a:r>
                      <a:endParaRPr sz="1800" u="none" strike="noStrike" cap="none"/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Programming languages (!!)</a:t>
                      </a:r>
                      <a:endParaRPr sz="1600" u="none" strike="noStrike" cap="none" dirty="0"/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15"/>
                        </a:rPr>
                        <a:t>CSE 351</a:t>
                      </a:r>
                      <a:endParaRPr sz="1800" u="none" strike="noStrike" cap="none"/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Low-level computer organization/abstraction</a:t>
                      </a:r>
                      <a:endParaRPr sz="1400" u="none" strike="noStrike" cap="none" dirty="0"/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8" name="Google Shape;108;p5"/>
          <p:cNvSpPr txBox="1">
            <a:spLocks noGrp="1"/>
          </p:cNvSpPr>
          <p:nvPr>
            <p:ph type="body" idx="3"/>
          </p:nvPr>
        </p:nvSpPr>
        <p:spPr>
          <a:xfrm>
            <a:off x="838199" y="1736167"/>
            <a:ext cx="4788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/>
              <a:t>Non-majors</a:t>
            </a:r>
            <a:endParaRPr sz="2000"/>
          </a:p>
        </p:txBody>
      </p:sp>
      <p:sp>
        <p:nvSpPr>
          <p:cNvPr id="109" name="Google Shape;109;p5"/>
          <p:cNvSpPr txBox="1"/>
          <p:nvPr/>
        </p:nvSpPr>
        <p:spPr>
          <a:xfrm>
            <a:off x="1479830" y="5849907"/>
            <a:ext cx="105124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See: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https://www.cs.washington.edu/academics/ugrad/current-students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https://www.cs.washington.edu/academics/ugrad/nonmajor-options/nonmajor-courses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838200" y="1302405"/>
            <a:ext cx="561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“What can I do next?”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" name="Google Shape;111;p5"/>
          <p:cNvGraphicFramePr/>
          <p:nvPr>
            <p:extLst>
              <p:ext uri="{D42A27DB-BD31-4B8C-83A1-F6EECF244321}">
                <p14:modId xmlns:p14="http://schemas.microsoft.com/office/powerpoint/2010/main" val="3886055988"/>
              </p:ext>
            </p:extLst>
          </p:nvPr>
        </p:nvGraphicFramePr>
        <p:xfrm>
          <a:off x="7104661" y="853541"/>
          <a:ext cx="4884568" cy="1183650"/>
        </p:xfrm>
        <a:graphic>
          <a:graphicData uri="http://schemas.openxmlformats.org/drawingml/2006/table">
            <a:tbl>
              <a:tblPr>
                <a:noFill/>
                <a:tableStyleId>{EE0DB80F-0791-4D77-97CF-DB1E3150AEEC}</a:tableStyleId>
              </a:tblPr>
              <a:tblGrid>
                <a:gridCol w="1198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6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Course</a:t>
                      </a:r>
                      <a:endParaRPr sz="1400" u="none" strike="noStrike" cap="none" dirty="0"/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Overview</a:t>
                      </a:r>
                      <a:endParaRPr sz="1400" u="none" strike="noStrike" cap="none"/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 dirty="0">
                          <a:solidFill>
                            <a:schemeClr val="hlink"/>
                          </a:solidFill>
                          <a:hlinkClick r:id="rId18"/>
                        </a:rPr>
                        <a:t>CSE 122</a:t>
                      </a:r>
                      <a:endParaRPr sz="1800" u="none" strike="noStrike" cap="none" dirty="0"/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Computer Programming II</a:t>
                      </a:r>
                      <a:endParaRPr sz="1400" u="none" strike="noStrike" cap="none"/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hlinkClick r:id="rId19"/>
                        </a:rPr>
                        <a:t>CSE 123</a:t>
                      </a:r>
                      <a:endParaRPr sz="1800" u="none" strike="noStrike" cap="none"/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Computer Programming III</a:t>
                      </a:r>
                      <a:endParaRPr sz="1400" u="none" strike="noStrike" cap="none" dirty="0"/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" name="Google Shape;11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Lesson 16 - Summer 2024</a:t>
            </a:r>
            <a:endParaRPr dirty="0"/>
          </a:p>
        </p:txBody>
      </p:sp>
      <p:sp>
        <p:nvSpPr>
          <p:cNvPr id="113" name="Google Shape;113;p5"/>
          <p:cNvSpPr txBox="1"/>
          <p:nvPr/>
        </p:nvSpPr>
        <p:spPr>
          <a:xfrm>
            <a:off x="7104661" y="5182354"/>
            <a:ext cx="48845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tech-related majors: 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Informatics, ACMS, HCDE, Electrical &amp; Computer Engineering, …</a:t>
            </a:r>
            <a:endParaRPr dirty="0"/>
          </a:p>
        </p:txBody>
      </p:sp>
      <p:sp>
        <p:nvSpPr>
          <p:cNvPr id="114" name="Google Shape;114;p5"/>
          <p:cNvSpPr txBox="1"/>
          <p:nvPr/>
        </p:nvSpPr>
        <p:spPr>
          <a:xfrm>
            <a:off x="7104662" y="345402"/>
            <a:ext cx="4761473" cy="48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12X!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96773-3EB9-A6C5-B3B2-95E0E2E220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Frequently Asked Questions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838200" y="1611275"/>
            <a:ext cx="7589108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 dirty="0"/>
              <a:t>How can I get better at programming?</a:t>
            </a:r>
            <a:endParaRPr dirty="0"/>
          </a:p>
          <a:p>
            <a:pPr marL="685800" lvl="1" indent="-2523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 dirty="0"/>
              <a:t>Practice!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 dirty="0"/>
              <a:t>How can I learn to X?</a:t>
            </a:r>
            <a:endParaRPr dirty="0"/>
          </a:p>
          <a:p>
            <a:pPr marL="685800" lvl="1" indent="-2523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 dirty="0"/>
              <a:t>Search online, read books, look at examples :)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 dirty="0"/>
              <a:t>What should I work on next?</a:t>
            </a:r>
            <a:endParaRPr dirty="0"/>
          </a:p>
          <a:p>
            <a:pPr marL="685800" lvl="1" indent="-2523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 dirty="0"/>
              <a:t>Anything you can think of! (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Here are some ideas</a:t>
            </a:r>
            <a:r>
              <a:rPr lang="en-US" dirty="0"/>
              <a:t>)</a:t>
            </a:r>
            <a:endParaRPr dirty="0"/>
          </a:p>
          <a:p>
            <a:pPr marL="685800" lvl="1" indent="-2523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Beware</a:t>
            </a:r>
            <a:r>
              <a:rPr lang="en-US" dirty="0"/>
              <a:t>: it’s hard to tell what’s easy and what’s hard.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 dirty="0"/>
              <a:t>Should I learn another language? Which one?</a:t>
            </a:r>
            <a:endParaRPr dirty="0"/>
          </a:p>
          <a:p>
            <a:pPr marL="685800" lvl="1" indent="-2523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 dirty="0"/>
              <a:t>That depends–what do you want to do?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 dirty="0"/>
              <a:t>What’s the best programming language?</a:t>
            </a:r>
            <a:endParaRPr dirty="0"/>
          </a:p>
          <a:p>
            <a:pPr marL="685800" lvl="1" indent="-2523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 dirty="0"/>
              <a:t>😠 (take CSE 341 or CSE 413)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Lesson 16 - Summer 2024</a:t>
            </a:r>
            <a:endParaRPr dirty="0"/>
          </a:p>
        </p:txBody>
      </p:sp>
      <p:pic>
        <p:nvPicPr>
          <p:cNvPr id="122" name="Google Shape;122;p6" descr="Xkcd #1425, &quot;tasks&quot;.&#10;&#10;Conversation between two people:&#10;A: When a user takes a photo, the app should check whether they're in a national park&#10;B: Sure, easy GIS lookup. Gimme a few hours.&#10;A: ... and check whether the photo is of a bird.&#10;B: I'll need a research team and five years.&#10;&#10;Bottom text: In CS, it can be hard to explain the difference between the easy and the virtually impossible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7373" y="727427"/>
            <a:ext cx="3025691" cy="507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88D1D-3290-6160-C48A-1BFC47740A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Aside: Cute Programming Language Logos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Lesson 16 - Summer 2024</a:t>
            </a:r>
            <a:endParaRPr dirty="0"/>
          </a:p>
        </p:txBody>
      </p:sp>
      <p:pic>
        <p:nvPicPr>
          <p:cNvPr id="129" name="Google Shape;129;p7" descr="The (unofficial) mascot for the Rust programming language, Ferris the crab. Bright orange and spiky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973" y="4142174"/>
            <a:ext cx="2594919" cy="172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 descr="The mascot for Bun, a JavaScript runtime. It's a cute-looking bao bun :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9491" y="1690688"/>
            <a:ext cx="2169109" cy="190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 descr="The mascot for Deno, a JavaScript runtime. A cute dinosaur in the rain."/>
          <p:cNvPicPr preferRelativeResize="0"/>
          <p:nvPr/>
        </p:nvPicPr>
        <p:blipFill rotWithShape="1">
          <a:blip r:embed="rId5">
            <a:alphaModFix/>
          </a:blip>
          <a:srcRect l="36385" t="7941" r="35845" b="20946"/>
          <a:stretch/>
        </p:blipFill>
        <p:spPr>
          <a:xfrm>
            <a:off x="4501059" y="3025777"/>
            <a:ext cx="2117198" cy="284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 descr="The logos for Sorbet and Tapioca, extensions to Ruby's type system. They are a cute purple sorbet cone and smiling tapioca cup!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5333" y="3347978"/>
            <a:ext cx="4717034" cy="2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 descr="The logo for CircuitPython, a lightweight python implementation. It has a cute purple snake!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3813" y="1771702"/>
            <a:ext cx="3087423" cy="11730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82455-F4B4-E0B3-F594-323A1A7A24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Summer Project: Tic Tac Toe (1/2)</a:t>
            </a:r>
            <a:endParaRPr dirty="0"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838200" y="1611275"/>
            <a:ext cx="10357022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</a:pPr>
            <a:r>
              <a:rPr lang="en-US" i="0" dirty="0"/>
              <a:t>Build your own Tic Tac Toe game (and “AI”)!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</a:pPr>
            <a:endParaRPr lang="en-US" i="0" dirty="0"/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+mj-lt"/>
              <a:buAutoNum type="arabicPeriod"/>
            </a:pPr>
            <a:r>
              <a:rPr lang="en-US" i="0" dirty="0"/>
              <a:t>How would you represent a Tic Tac Toe game in Java?</a:t>
            </a:r>
            <a:br>
              <a:rPr lang="en-US" i="0" dirty="0"/>
            </a:br>
            <a:r>
              <a:rPr lang="en-US" i="0" dirty="0"/>
              <a:t>(hint: arrays will be very, very helpful!)</a:t>
            </a:r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+mj-lt"/>
              <a:buAutoNum type="arabicPeriod"/>
            </a:pPr>
            <a:r>
              <a:rPr lang="en-US" i="0" dirty="0"/>
              <a:t>Write a method that tells you if a Tic Tac Toe game is won (or playable).</a:t>
            </a:r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+mj-lt"/>
              <a:buAutoNum type="arabicPeriod"/>
            </a:pPr>
            <a:r>
              <a:rPr lang="en-US" i="0" dirty="0"/>
              <a:t>Write a method that gets input from the user and “makes” a move.</a:t>
            </a:r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+mj-lt"/>
              <a:buAutoNum type="arabicPeriod"/>
            </a:pPr>
            <a:r>
              <a:rPr lang="en-US" i="0" dirty="0"/>
              <a:t>Wrap it all up – into a nice two-player game!</a:t>
            </a:r>
          </a:p>
        </p:txBody>
      </p:sp>
      <p:sp>
        <p:nvSpPr>
          <p:cNvPr id="121" name="Google Shape;1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Lesson 16 -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11B264-1675-B1E5-ACBC-0E9C05DB3C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Summer Project: Tic Tac Toe (2/2)</a:t>
            </a:r>
            <a:endParaRPr dirty="0"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838200" y="1611275"/>
            <a:ext cx="10357022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</a:pPr>
            <a:r>
              <a:rPr lang="en-US" i="0" dirty="0"/>
              <a:t>Wait, there’s more!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</a:pPr>
            <a:endParaRPr lang="en-US" i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</a:pPr>
            <a:r>
              <a:rPr lang="en-US" i="0" dirty="0"/>
              <a:t>Make some “AI” that…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 panose="020B0604020202020204" pitchFamily="34" charset="0"/>
              <a:buChar char="•"/>
            </a:pPr>
            <a:r>
              <a:rPr lang="en-US" i="0" dirty="0"/>
              <a:t>just makes a random valid move (you should be able to beat this!)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 panose="020B0604020202020204" pitchFamily="34" charset="0"/>
              <a:buChar char="•"/>
            </a:pPr>
            <a:r>
              <a:rPr lang="en-US" i="0" dirty="0"/>
              <a:t>tries to make a “good” move (~ some if statements)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 panose="020B0604020202020204" pitchFamily="34" charset="0"/>
              <a:buChar char="•"/>
            </a:pPr>
            <a:r>
              <a:rPr lang="en-US" i="0" u="sng" dirty="0"/>
              <a:t>never loses</a:t>
            </a:r>
          </a:p>
          <a:p>
            <a:pPr lvl="1" indent="-457200">
              <a:buSzPts val="3027"/>
              <a:buFont typeface="Arial" panose="020B0604020202020204" pitchFamily="34" charset="0"/>
              <a:buChar char="•"/>
            </a:pPr>
            <a:r>
              <a:rPr lang="en-US" i="0" dirty="0"/>
              <a:t>Tic Tac Toe is a “</a:t>
            </a:r>
            <a:r>
              <a:rPr lang="en-US" i="0" dirty="0">
                <a:hlinkClick r:id="rId3"/>
              </a:rPr>
              <a:t>solved game</a:t>
            </a:r>
            <a:r>
              <a:rPr lang="en-US" i="0" dirty="0"/>
              <a:t>”: a perfect player will </a:t>
            </a:r>
            <a:r>
              <a:rPr lang="en-US" i="0" u="sng" dirty="0"/>
              <a:t>never</a:t>
            </a:r>
            <a:r>
              <a:rPr lang="en-US" i="0" dirty="0"/>
              <a:t> lose.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</a:pPr>
            <a:endParaRPr lang="en-US" i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</a:pPr>
            <a:r>
              <a:rPr lang="en-US" i="0" dirty="0"/>
              <a:t>Or, extend this idea to other grid-based games!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 panose="020B0604020202020204" pitchFamily="34" charset="0"/>
              <a:buChar char="•"/>
            </a:pPr>
            <a:r>
              <a:rPr lang="en-US" i="0" dirty="0"/>
              <a:t>similar-</a:t>
            </a:r>
            <a:r>
              <a:rPr lang="en-US" i="0" dirty="0" err="1"/>
              <a:t>ish</a:t>
            </a:r>
            <a:r>
              <a:rPr lang="en-US" i="0" dirty="0"/>
              <a:t>: connect four, checkers, battleship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Font typeface="Arial" panose="020B0604020202020204" pitchFamily="34" charset="0"/>
              <a:buChar char="•"/>
            </a:pPr>
            <a:r>
              <a:rPr lang="en-US" i="0" dirty="0"/>
              <a:t>much harder: sudoku, chess, go, </a:t>
            </a:r>
            <a:r>
              <a:rPr lang="en-US" i="0" dirty="0" err="1"/>
              <a:t>othello</a:t>
            </a:r>
            <a:endParaRPr lang="en-US" i="0"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Lesson 16 -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3B157-3387-7A46-0D55-676610BDB9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424427" y="137204"/>
            <a:ext cx="7899766" cy="69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Thank your </a:t>
            </a:r>
            <a:r>
              <a:rPr lang="en-US" u="sng" dirty="0"/>
              <a:t>AMAZING</a:t>
            </a:r>
            <a:r>
              <a:rPr lang="en-US" dirty="0"/>
              <a:t> TAs!!!!!!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760AEB-D57E-2A91-B02F-756AF08125F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92928" y="6464985"/>
            <a:ext cx="1617472" cy="184666"/>
          </a:xfrm>
        </p:spPr>
        <p:txBody>
          <a:bodyPr/>
          <a:lstStyle/>
          <a:p>
            <a:r>
              <a:rPr lang="en-US" dirty="0"/>
              <a:t>Lesson 16 - Summer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830B1-2B80-07F6-BF49-07462D1BF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5" name="Google Shape;68;p1">
            <a:extLst>
              <a:ext uri="{FF2B5EF4-FFF2-40B4-BE49-F238E27FC236}">
                <a16:creationId xmlns:a16="http://schemas.microsoft.com/office/drawing/2014/main" id="{AEBE2161-C8BF-BB28-4141-10D7A24474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0976" y="2703192"/>
            <a:ext cx="1355371" cy="12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9;p1">
            <a:extLst>
              <a:ext uri="{FF2B5EF4-FFF2-40B4-BE49-F238E27FC236}">
                <a16:creationId xmlns:a16="http://schemas.microsoft.com/office/drawing/2014/main" id="{707C931B-B5EE-D37E-6252-7BA636A04B8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605" y="2703192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;p1">
            <a:extLst>
              <a:ext uri="{FF2B5EF4-FFF2-40B4-BE49-F238E27FC236}">
                <a16:creationId xmlns:a16="http://schemas.microsoft.com/office/drawing/2014/main" id="{3AD03931-4915-6469-0182-4019C9B6ED9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9273" y="2703192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1;p1">
            <a:extLst>
              <a:ext uri="{FF2B5EF4-FFF2-40B4-BE49-F238E27FC236}">
                <a16:creationId xmlns:a16="http://schemas.microsoft.com/office/drawing/2014/main" id="{036D6AF0-60CB-FB20-51E9-010E15CFF59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2941" y="2703192"/>
            <a:ext cx="1355371" cy="1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2;p1">
            <a:extLst>
              <a:ext uri="{FF2B5EF4-FFF2-40B4-BE49-F238E27FC236}">
                <a16:creationId xmlns:a16="http://schemas.microsoft.com/office/drawing/2014/main" id="{300DD724-67CA-37FE-B632-D5860AFAA97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7569" y="2703192"/>
            <a:ext cx="1355371" cy="1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3;p1">
            <a:extLst>
              <a:ext uri="{FF2B5EF4-FFF2-40B4-BE49-F238E27FC236}">
                <a16:creationId xmlns:a16="http://schemas.microsoft.com/office/drawing/2014/main" id="{89C2B267-B154-92A0-729B-518405A9D4F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86344" y="2703188"/>
            <a:ext cx="1374462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4;p1">
            <a:extLst>
              <a:ext uri="{FF2B5EF4-FFF2-40B4-BE49-F238E27FC236}">
                <a16:creationId xmlns:a16="http://schemas.microsoft.com/office/drawing/2014/main" id="{952B4FCE-583F-C81D-3339-C8197ACC328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09369" y="2703188"/>
            <a:ext cx="1278200" cy="12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-261755" y="839915"/>
            <a:ext cx="70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700"/>
              <a:t>Thank you!</a:t>
            </a:r>
            <a:endParaRPr sz="5100"/>
          </a:p>
        </p:txBody>
      </p:sp>
      <p:sp>
        <p:nvSpPr>
          <p:cNvPr id="170" name="Google Shape;170;p10"/>
          <p:cNvSpPr txBox="1"/>
          <p:nvPr/>
        </p:nvSpPr>
        <p:spPr>
          <a:xfrm>
            <a:off x="895797" y="2114290"/>
            <a:ext cx="4734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</a:t>
            </a:r>
            <a:r>
              <a:rPr lang="en-US" sz="3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(Almost) Anything!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Lesson 16 - Summer 2024</a:t>
            </a:r>
            <a:endParaRPr dirty="0"/>
          </a:p>
        </p:txBody>
      </p:sp>
      <p:sp>
        <p:nvSpPr>
          <p:cNvPr id="172" name="Google Shape;172;p10"/>
          <p:cNvSpPr txBox="1"/>
          <p:nvPr/>
        </p:nvSpPr>
        <p:spPr>
          <a:xfrm>
            <a:off x="1828245" y="5506449"/>
            <a:ext cx="27517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2F9AD-DFE5-ED8F-89F8-2D4F051CD7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person in sunglasses on a bed&#10;&#10;Description automatically generated">
            <a:extLst>
              <a:ext uri="{FF2B5EF4-FFF2-40B4-BE49-F238E27FC236}">
                <a16:creationId xmlns:a16="http://schemas.microsoft.com/office/drawing/2014/main" id="{1451E4DA-14F8-6C9D-D930-20C2AC238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060" y="1502765"/>
            <a:ext cx="3838575" cy="380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359FC3-1EA3-01AA-1C06-01CB76CE3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70" y="3376390"/>
            <a:ext cx="2040859" cy="2022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3F3407-328B-445E-1183-1FE29CDE60CB}"/>
              </a:ext>
            </a:extLst>
          </p:cNvPr>
          <p:cNvSpPr txBox="1"/>
          <p:nvPr/>
        </p:nvSpPr>
        <p:spPr>
          <a:xfrm>
            <a:off x="5486400" y="5691115"/>
            <a:ext cx="3894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Feel free to leave if you want, no hard feelings!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Announcements, Reminders</a:t>
            </a:r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838200" y="139140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solidFill>
                  <a:schemeClr val="dk1"/>
                </a:solidFill>
              </a:rPr>
              <a:t>All programming / creative assignments due </a:t>
            </a:r>
            <a:r>
              <a:rPr lang="en-US" b="1" dirty="0"/>
              <a:t>8/16 at 11:59 pm</a:t>
            </a:r>
          </a:p>
          <a:p>
            <a:pPr lvl="1" indent="-4064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b="1" dirty="0">
                <a:solidFill>
                  <a:schemeClr val="dk1"/>
                </a:solidFill>
              </a:rPr>
              <a:t>P3 deadline extended</a:t>
            </a:r>
          </a:p>
          <a:p>
            <a:pPr lvl="1" indent="-4064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b="1" dirty="0"/>
              <a:t>All assignments eligible for both R6 and $7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Tomorrow is the </a:t>
            </a:r>
            <a:r>
              <a:rPr lang="en-US" u="sng" dirty="0"/>
              <a:t>last day</a:t>
            </a:r>
            <a:r>
              <a:rPr lang="en-US" dirty="0"/>
              <a:t> for IPL + instructor office hours</a:t>
            </a:r>
            <a:endParaRPr lang="en-US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Exam: </a:t>
            </a:r>
            <a:r>
              <a:rPr lang="en-US" b="1" dirty="0">
                <a:solidFill>
                  <a:schemeClr val="tx1"/>
                </a:solidFill>
              </a:rPr>
              <a:t>Friday, 8/16 from 12:00-1:00 pm in PCAR 290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TA-led Review Session: </a:t>
            </a:r>
            <a:r>
              <a:rPr lang="en-US" b="1" dirty="0">
                <a:solidFill>
                  <a:schemeClr val="tx1"/>
                </a:solidFill>
              </a:rPr>
              <a:t>Today, 8/14 from 4:30-6:00 on Zoom</a:t>
            </a:r>
            <a:endParaRPr lang="en-US" dirty="0">
              <a:solidFill>
                <a:schemeClr val="dk1"/>
              </a:solidFill>
            </a:endParaRPr>
          </a:p>
          <a:p>
            <a:pPr lvl="1" indent="-4064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dirty="0"/>
              <a:t>Will go over </a:t>
            </a:r>
            <a:r>
              <a:rPr lang="en-US" b="1" dirty="0"/>
              <a:t>practice final 1</a:t>
            </a:r>
            <a:r>
              <a:rPr lang="en-US" dirty="0"/>
              <a:t>, give it an attempt before you attend!</a:t>
            </a:r>
          </a:p>
          <a:p>
            <a:pPr lvl="1" indent="-4064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dirty="0">
                <a:solidFill>
                  <a:schemeClr val="dk1"/>
                </a:solidFill>
              </a:rPr>
              <a:t>Will </a:t>
            </a:r>
            <a:r>
              <a:rPr lang="en-US" dirty="0"/>
              <a:t>be recorded, TAs will post link on the Ed board</a:t>
            </a:r>
            <a:endParaRPr lang="en-US" dirty="0">
              <a:solidFill>
                <a:schemeClr val="dk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dk1"/>
                </a:solidFill>
              </a:rPr>
              <a:t>Review our extensive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Exam Resource Bank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dk1"/>
              </a:solidFill>
            </a:endParaRPr>
          </a:p>
          <a:p>
            <a:pPr lvl="1" indent="-406400">
              <a:lnSpc>
                <a:spcPct val="100000"/>
              </a:lnSpc>
              <a:spcBef>
                <a:spcPts val="1000"/>
              </a:spcBef>
              <a:buSzPts val="2800"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92" name="Google Shape;9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16 - Summer 2024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BF497-C52C-4ACB-B02A-75F7953FC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Evaluations and Awards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39140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Course Evals are due </a:t>
            </a:r>
            <a:r>
              <a:rPr lang="en-US" b="1" dirty="0">
                <a:solidFill>
                  <a:schemeClr val="tx1"/>
                </a:solidFill>
              </a:rPr>
              <a:t>Sunday, June 2nd at 11:59 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currently just 16% (36/219) – we can do better than that :’)</a:t>
            </a:r>
            <a:endParaRPr lang="en-US" b="1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CERSE survey – please see Dan Grossman’s email!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This is a </a:t>
            </a:r>
            <a:r>
              <a:rPr lang="en-US" u="sng" dirty="0">
                <a:solidFill>
                  <a:schemeClr val="tx1"/>
                </a:solidFill>
              </a:rPr>
              <a:t>different</a:t>
            </a:r>
            <a:r>
              <a:rPr lang="en-US" dirty="0">
                <a:solidFill>
                  <a:schemeClr val="tx1"/>
                </a:solidFill>
              </a:rPr>
              <a:t> kind of feedback from course evals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Bob </a:t>
            </a:r>
            <a:r>
              <a:rPr lang="en-US" dirty="0" err="1">
                <a:solidFill>
                  <a:schemeClr val="tx1"/>
                </a:solidFill>
              </a:rPr>
              <a:t>Bandes</a:t>
            </a:r>
            <a:r>
              <a:rPr lang="en-US" dirty="0">
                <a:solidFill>
                  <a:schemeClr val="tx1"/>
                </a:solidFill>
              </a:rPr>
              <a:t> TA Award nominations open!</a:t>
            </a:r>
          </a:p>
        </p:txBody>
      </p:sp>
      <p:sp>
        <p:nvSpPr>
          <p:cNvPr id="2" name="Google Shape;20;p33">
            <a:extLst>
              <a:ext uri="{FF2B5EF4-FFF2-40B4-BE49-F238E27FC236}">
                <a16:creationId xmlns:a16="http://schemas.microsoft.com/office/drawing/2014/main" id="{7F914D49-C04E-A015-850C-03CE0622600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16 - Summer 2024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AE033-34BD-3DC8-36D4-76C417537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Learning </a:t>
            </a:r>
            <a:r>
              <a:rPr spc="-10" dirty="0"/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dirty="0"/>
              <a:t>Lesson 16 - Summer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pPr marL="115570">
                <a:lnSpc>
                  <a:spcPts val="1240"/>
                </a:lnSpc>
              </a:pPr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626997"/>
            <a:ext cx="9859010" cy="3455498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400" i="1" dirty="0">
                <a:latin typeface="Calibri"/>
                <a:cs typeface="Calibri"/>
              </a:rPr>
              <a:t>or,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“What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will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 learn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this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class?”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Computational Thinking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Code Comprehension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Code Writing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Communication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Testing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Debugging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(Reflection) Learning</a:t>
            </a:r>
            <a:r>
              <a:rPr dirty="0"/>
              <a:t> </a:t>
            </a:r>
            <a:r>
              <a:rPr spc="-10" dirty="0"/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dirty="0"/>
              <a:t>Lesson 16 - Summer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pPr marL="11557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B03A5AF-0A10-B8CC-9A3B-09FB1E71B5EF}"/>
              </a:ext>
            </a:extLst>
          </p:cNvPr>
          <p:cNvSpPr txBox="1"/>
          <p:nvPr/>
        </p:nvSpPr>
        <p:spPr>
          <a:xfrm>
            <a:off x="916939" y="1626997"/>
            <a:ext cx="9859010" cy="523752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8600"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Understand and analyze the </a:t>
            </a:r>
            <a:r>
              <a:rPr lang="en-US" sz="2400" b="1" i="1" dirty="0">
                <a:latin typeface="Calibri"/>
                <a:cs typeface="Calibri"/>
              </a:rPr>
              <a:t>impacts</a:t>
            </a:r>
            <a:r>
              <a:rPr lang="en-US" sz="2400" b="1" dirty="0">
                <a:latin typeface="Calibri"/>
                <a:cs typeface="Calibri"/>
              </a:rPr>
              <a:t> of technology on society</a:t>
            </a:r>
          </a:p>
          <a:p>
            <a:pPr marL="241300" marR="5080" indent="-228600"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Identify and challenge predominant norms and assumptions in computing</a:t>
            </a:r>
          </a:p>
          <a:p>
            <a:pPr marL="241300" marR="5080" indent="-228600"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Understand both the strengths AND limitations of computing (e.g. what kinds of problems can we </a:t>
            </a:r>
            <a:r>
              <a:rPr lang="en-US" sz="2400" b="1" i="1" dirty="0">
                <a:latin typeface="Calibri"/>
                <a:cs typeface="Calibri"/>
              </a:rPr>
              <a:t>not</a:t>
            </a:r>
            <a:r>
              <a:rPr lang="en-US" sz="2400" b="1" dirty="0">
                <a:latin typeface="Calibri"/>
                <a:cs typeface="Calibri"/>
              </a:rPr>
              <a:t> solve with computers?)</a:t>
            </a:r>
          </a:p>
          <a:p>
            <a:pPr marL="241300" marR="5080" indent="-228600"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Identify applications of computing to non-tech fields of study and industries</a:t>
            </a:r>
          </a:p>
          <a:p>
            <a:pPr marL="241300" marR="5080" indent="-228600"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Identify how we can use computing to serve our communities</a:t>
            </a:r>
          </a:p>
          <a:p>
            <a:pPr marL="241300" marR="5080" indent="-228600"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Understand disparities in access to computing, and the consequences of these disparities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endParaRPr lang="en-US" sz="2400" b="1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49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C0F7-0083-4613-BA8B-AAF3814C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(Optional)</a:t>
            </a:r>
            <a:r>
              <a:rPr lang="en-US" dirty="0"/>
              <a:t> Using </a:t>
            </a:r>
            <a:r>
              <a:rPr lang="en-US" dirty="0">
                <a:latin typeface="Consolas" panose="020B0609020204030204" pitchFamily="49" charset="0"/>
              </a:rPr>
              <a:t>String[]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0C79-2BCD-4B85-A621-71809CA70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847" y="2056915"/>
            <a:ext cx="3579304" cy="3114390"/>
          </a:xfrm>
        </p:spPr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en-US" sz="2400" dirty="0">
                <a:latin typeface="Consolas" panose="020B0609020204030204" pitchFamily="49" charset="0"/>
              </a:rPr>
              <a:t>String[] </a:t>
            </a:r>
            <a:r>
              <a:rPr lang="en-US" sz="2400" dirty="0" err="1">
                <a:latin typeface="Consolas" panose="020B0609020204030204" pitchFamily="49" charset="0"/>
              </a:rPr>
              <a:t>args</a:t>
            </a:r>
            <a:r>
              <a:rPr lang="en-US" sz="2400" dirty="0"/>
              <a:t> is just a parameter to our </a:t>
            </a:r>
            <a:r>
              <a:rPr lang="en-US" sz="2400" dirty="0">
                <a:latin typeface="Consolas" panose="020B0609020204030204" pitchFamily="49" charset="0"/>
              </a:rPr>
              <a:t>main</a:t>
            </a:r>
            <a:r>
              <a:rPr lang="en-US" sz="2400" dirty="0"/>
              <a:t> method…but we never call </a:t>
            </a:r>
            <a:r>
              <a:rPr lang="en-US" sz="2400" dirty="0">
                <a:latin typeface="Consolas" panose="020B0609020204030204" pitchFamily="49" charset="0"/>
              </a:rPr>
              <a:t>main</a:t>
            </a:r>
            <a:r>
              <a:rPr lang="en-US" sz="2400" dirty="0"/>
              <a:t>, so how do we pass anything to </a:t>
            </a:r>
            <a:r>
              <a:rPr lang="en-US" sz="2400" dirty="0" err="1">
                <a:latin typeface="Consolas" panose="020B0609020204030204" pitchFamily="49" charset="0"/>
              </a:rPr>
              <a:t>args</a:t>
            </a:r>
            <a:r>
              <a:rPr lang="en-US" sz="2400" dirty="0"/>
              <a:t>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C9AD8-BE43-4858-9D8E-314547DB82E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1774" y="2056914"/>
            <a:ext cx="6572026" cy="323046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When we run our program from the </a:t>
            </a:r>
            <a:r>
              <a:rPr lang="en-US" i="1" dirty="0"/>
              <a:t>terminal</a:t>
            </a:r>
            <a:r>
              <a:rPr lang="en-US" dirty="0"/>
              <a:t>, we can pass "command-line arguments" to the main method, and they become the contents of </a:t>
            </a:r>
            <a:r>
              <a:rPr lang="en-US" dirty="0" err="1"/>
              <a:t>args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javac</a:t>
            </a:r>
            <a:r>
              <a:rPr lang="en-US" sz="2000" dirty="0">
                <a:latin typeface="Consolas" panose="020B0609020204030204" pitchFamily="49" charset="0"/>
              </a:rPr>
              <a:t> MyProgram.java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java </a:t>
            </a:r>
            <a:r>
              <a:rPr lang="en-US" sz="2000" dirty="0" err="1">
                <a:latin typeface="Consolas" panose="020B0609020204030204" pitchFamily="49" charset="0"/>
              </a:rPr>
              <a:t>MyProgram</a:t>
            </a:r>
            <a:r>
              <a:rPr lang="en-US" sz="2000" dirty="0">
                <a:latin typeface="Consolas" panose="020B0609020204030204" pitchFamily="49" charset="0"/>
              </a:rPr>
              <a:t> these 7 words will go in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CA87-0AC6-44E9-8426-24C2AC5162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16 - Summer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099D3-E9C6-4619-815B-BC5998F636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Applications of CS</a:t>
            </a:r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1209638" cy="467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i="1" dirty="0"/>
              <a:t>or “What can I do with what I learned?” – outside of just </a:t>
            </a:r>
            <a:r>
              <a:rPr lang="en-US" i="0" dirty="0">
                <a:solidFill>
                  <a:schemeClr val="dk1"/>
                </a:solidFill>
              </a:rPr>
              <a:t>“write code”:</a:t>
            </a:r>
            <a:endParaRPr i="0" u="sng" dirty="0">
              <a:solidFill>
                <a:schemeClr val="dk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u="sng" dirty="0">
                <a:solidFill>
                  <a:srgbClr val="3300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 and prevent toxicity online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&amp;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</a:rPr>
              <a:t>r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ecognize disinformation</a:t>
            </a:r>
            <a:endParaRPr u="sng" dirty="0">
              <a:solidFill>
                <a:schemeClr val="hlink"/>
              </a:solidFill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Help deaf &amp; hard-of-hearing people identify sounds</a:t>
            </a:r>
            <a:endParaRPr u="sng" dirty="0">
              <a:solidFill>
                <a:schemeClr val="hlink"/>
              </a:solidFill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dirty="0"/>
              <a:t>Develop a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programming language that celebrates the world’s languages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dirty="0"/>
              <a:t>Build </a:t>
            </a:r>
            <a:r>
              <a:rPr lang="en-US" u="sng" dirty="0">
                <a:solidFill>
                  <a:schemeClr val="hlink"/>
                </a:solidFill>
                <a:hlinkClick r:id="rId7"/>
              </a:rPr>
              <a:t>battery-free robots</a:t>
            </a:r>
            <a:r>
              <a:rPr lang="en-US" dirty="0"/>
              <a:t> &amp; </a:t>
            </a:r>
            <a:r>
              <a:rPr lang="en-US" u="sng" dirty="0">
                <a:solidFill>
                  <a:schemeClr val="hlink"/>
                </a:solidFill>
                <a:hlinkClick r:id="rId8"/>
              </a:rPr>
              <a:t>put them on insects</a:t>
            </a:r>
            <a:r>
              <a:rPr lang="en-US" dirty="0"/>
              <a:t> (and... </a:t>
            </a:r>
            <a:r>
              <a:rPr lang="en-US" u="sng" dirty="0">
                <a:solidFill>
                  <a:schemeClr val="hlink"/>
                </a:solidFill>
                <a:hlinkClick r:id="rId9"/>
              </a:rPr>
              <a:t>track murder hornets</a:t>
            </a:r>
            <a:r>
              <a:rPr lang="en-US" dirty="0"/>
              <a:t>?)</a:t>
            </a:r>
            <a:endParaRPr u="sng" dirty="0">
              <a:solidFill>
                <a:schemeClr val="hlink"/>
              </a:solidFill>
              <a:hlinkClick r:id="rId10"/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10"/>
              </a:rPr>
              <a:t>Computational knitting</a:t>
            </a:r>
            <a:r>
              <a:rPr lang="en-US" dirty="0"/>
              <a:t> &amp; </a:t>
            </a:r>
            <a:r>
              <a:rPr lang="en-US" u="sng" dirty="0">
                <a:solidFill>
                  <a:schemeClr val="hlink"/>
                </a:solidFill>
                <a:hlinkClick r:id="rId11"/>
              </a:rPr>
              <a:t>carpentry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12"/>
              </a:rPr>
              <a:t>Create an interactive atlas of millions of refugee experiences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13"/>
              </a:rPr>
              <a:t>Fix Olympic badminton</a:t>
            </a:r>
            <a:r>
              <a:rPr lang="en-US" dirty="0"/>
              <a:t> &amp; </a:t>
            </a:r>
            <a:r>
              <a:rPr lang="en-US" u="sng" dirty="0">
                <a:solidFill>
                  <a:schemeClr val="hlink"/>
                </a:solidFill>
                <a:hlinkClick r:id="rId14"/>
              </a:rPr>
              <a:t>identify cheating in chess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dirty="0"/>
              <a:t>and so much more!</a:t>
            </a:r>
            <a:endParaRPr dirty="0"/>
          </a:p>
        </p:txBody>
      </p:sp>
      <p:sp>
        <p:nvSpPr>
          <p:cNvPr id="99" name="Google Shape;9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Lesson 16 -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2306A3-0B1A-E958-F7E0-EEC07CC07C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… including your projects! (1/2)</a:t>
            </a:r>
            <a:endParaRPr dirty="0"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1209638" cy="467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i="0" dirty="0"/>
              <a:t>Computational Biology &amp; Medicine (P2, P3)</a:t>
            </a:r>
          </a:p>
          <a:p>
            <a:pPr lvl="1"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fun fact: Matt did some DNA sequencing (P3+++) in grad school at UCLA!</a:t>
            </a:r>
          </a:p>
          <a:p>
            <a:pPr lvl="1"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at UW: </a:t>
            </a:r>
            <a:r>
              <a:rPr lang="en-US" dirty="0">
                <a:hlinkClick r:id="rId3"/>
              </a:rPr>
              <a:t>Chris Thachuk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Linda Shapiro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Sara Mostafavi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Sui-In Lee</a:t>
            </a:r>
            <a:r>
              <a:rPr lang="en-US" dirty="0"/>
              <a:t>; </a:t>
            </a:r>
            <a:r>
              <a:rPr lang="en-US" dirty="0">
                <a:hlinkClick r:id="rId7"/>
              </a:rPr>
              <a:t>BIME</a:t>
            </a:r>
            <a:r>
              <a:rPr lang="en-US" dirty="0"/>
              <a:t> &amp; Med!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i="0" dirty="0"/>
              <a:t>Turtle (C0, C1)</a:t>
            </a:r>
          </a:p>
          <a:p>
            <a:pPr lvl="1"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i="0" dirty="0"/>
              <a:t>fun fact: maps well to </a:t>
            </a:r>
            <a:r>
              <a:rPr lang="en-US" i="0" dirty="0">
                <a:hlinkClick r:id="rId8"/>
              </a:rPr>
              <a:t>stitching &amp; embroidery</a:t>
            </a:r>
            <a:r>
              <a:rPr lang="en-US" i="0" dirty="0"/>
              <a:t> or laser cutting!</a:t>
            </a:r>
          </a:p>
          <a:p>
            <a:pPr lvl="1"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at UW: “</a:t>
            </a:r>
            <a:r>
              <a:rPr lang="en-US" dirty="0">
                <a:hlinkClick r:id="rId9"/>
              </a:rPr>
              <a:t>Cultural-Centric Computational Embroidery</a:t>
            </a:r>
            <a:r>
              <a:rPr lang="en-US" dirty="0"/>
              <a:t>”, CSE + </a:t>
            </a:r>
            <a:r>
              <a:rPr lang="en-US" dirty="0" err="1"/>
              <a:t>iSchool</a:t>
            </a:r>
            <a:r>
              <a:rPr lang="en-US" dirty="0"/>
              <a:t>, SIGCSE ’24</a:t>
            </a:r>
          </a:p>
        </p:txBody>
      </p:sp>
      <p:sp>
        <p:nvSpPr>
          <p:cNvPr id="99" name="Google Shape;9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Lesson 16 -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69E22E-4B43-4882-9E4D-1F7E0BF8C6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4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… including your projects! (2/2)</a:t>
            </a:r>
            <a:endParaRPr dirty="0"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1209638" cy="467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i="0" dirty="0"/>
              <a:t>Games &amp; Graphics (C1, C3):</a:t>
            </a:r>
          </a:p>
          <a:p>
            <a:pPr lvl="1"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fun fact: </a:t>
            </a:r>
            <a:r>
              <a:rPr lang="en-US" i="0" dirty="0">
                <a:hlinkClick r:id="rId3"/>
              </a:rPr>
              <a:t>Foldit</a:t>
            </a:r>
            <a:r>
              <a:rPr lang="en-US" b="1" i="0" dirty="0"/>
              <a:t> </a:t>
            </a:r>
            <a:r>
              <a:rPr lang="en-US" i="0" dirty="0"/>
              <a:t>(from UW) is a crowd-sourced game </a:t>
            </a:r>
            <a:r>
              <a:rPr lang="en-US" i="0" u="sng" dirty="0"/>
              <a:t>for</a:t>
            </a:r>
            <a:r>
              <a:rPr lang="en-US" i="0" dirty="0"/>
              <a:t> protein folding!</a:t>
            </a:r>
            <a:endParaRPr lang="en-US" dirty="0"/>
          </a:p>
          <a:p>
            <a:pPr lvl="1"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at UW: many </a:t>
            </a:r>
            <a:r>
              <a:rPr lang="en-US" i="0" dirty="0">
                <a:hlinkClick r:id="rId4"/>
              </a:rPr>
              <a:t>labs in CSE</a:t>
            </a:r>
            <a:r>
              <a:rPr lang="en-US" i="0" dirty="0"/>
              <a:t> and </a:t>
            </a:r>
            <a:r>
              <a:rPr lang="en-US" i="0" dirty="0">
                <a:hlinkClick r:id="rId5"/>
              </a:rPr>
              <a:t>iSchool’s GAMER group</a:t>
            </a:r>
            <a:endParaRPr lang="en-US" dirty="0"/>
          </a:p>
          <a:p>
            <a:pPr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i="0" dirty="0"/>
              <a:t>Social Computing (P1, C2):</a:t>
            </a:r>
          </a:p>
          <a:p>
            <a:pPr lvl="1"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at UW:</a:t>
            </a:r>
            <a:r>
              <a:rPr lang="en-US" i="0" dirty="0"/>
              <a:t> </a:t>
            </a:r>
            <a:r>
              <a:rPr lang="en-US" i="0" dirty="0">
                <a:hlinkClick r:id="rId6"/>
              </a:rPr>
              <a:t>Amy Zhang</a:t>
            </a:r>
            <a:r>
              <a:rPr lang="en-US" i="0" dirty="0"/>
              <a:t>’s </a:t>
            </a:r>
            <a:r>
              <a:rPr lang="en-US" i="0" dirty="0">
                <a:hlinkClick r:id="rId7"/>
              </a:rPr>
              <a:t>Social Futures Lab</a:t>
            </a:r>
            <a:r>
              <a:rPr lang="en-US" i="0" dirty="0"/>
              <a:t> + </a:t>
            </a:r>
            <a:r>
              <a:rPr lang="en-US" i="0" u="sng" dirty="0"/>
              <a:t>so much</a:t>
            </a:r>
            <a:r>
              <a:rPr lang="en-US" i="0" dirty="0"/>
              <a:t> of </a:t>
            </a:r>
            <a:r>
              <a:rPr lang="en-US" i="0" dirty="0" err="1"/>
              <a:t>iSchool</a:t>
            </a:r>
            <a:r>
              <a:rPr lang="en-US" i="0" dirty="0"/>
              <a:t>!</a:t>
            </a:r>
          </a:p>
          <a:p>
            <a:pPr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r>
              <a:rPr lang="en-US" i="0" dirty="0"/>
              <a:t>and many side quests (in lecture, section, PCM): accessibility (e.g. </a:t>
            </a:r>
            <a:r>
              <a:rPr lang="en-US" i="0" dirty="0">
                <a:hlinkClick r:id="rId8"/>
              </a:rPr>
              <a:t>UW CREATE</a:t>
            </a:r>
            <a:r>
              <a:rPr lang="en-US" i="0" dirty="0"/>
              <a:t>), weather forecasting, chatbots, software tools, and </a:t>
            </a:r>
            <a:r>
              <a:rPr lang="en-US" i="0" u="sng" dirty="0"/>
              <a:t>lots</a:t>
            </a:r>
            <a:r>
              <a:rPr lang="en-US" i="0" dirty="0"/>
              <a:t> of math</a:t>
            </a:r>
          </a:p>
          <a:p>
            <a:pPr lvl="1" indent="-457200">
              <a:lnSpc>
                <a:spcPct val="150000"/>
              </a:lnSpc>
              <a:buSzPts val="26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9" name="Google Shape;9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Lesson 16 -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57623-72BD-B8D4-22F2-6B6EE5C075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4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1223</Words>
  <Application>Microsoft Office PowerPoint</Application>
  <PresentationFormat>Widescreen</PresentationFormat>
  <Paragraphs>183</Paragraphs>
  <Slides>16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Consolas</vt:lpstr>
      <vt:lpstr>Quattrocento Sans</vt:lpstr>
      <vt:lpstr>Office Theme</vt:lpstr>
      <vt:lpstr>PowerPoint Presentation</vt:lpstr>
      <vt:lpstr>Announcements, Reminders</vt:lpstr>
      <vt:lpstr>Evaluations and Awards</vt:lpstr>
      <vt:lpstr>Learning Objectives</vt:lpstr>
      <vt:lpstr>(Reflection) Learning Objectives</vt:lpstr>
      <vt:lpstr>(Optional) Using String[] args!</vt:lpstr>
      <vt:lpstr>Applications of CS</vt:lpstr>
      <vt:lpstr>… including your projects! (1/2)</vt:lpstr>
      <vt:lpstr>… including your projects! (2/2)</vt:lpstr>
      <vt:lpstr>Future Courses</vt:lpstr>
      <vt:lpstr>Frequently Asked Questions</vt:lpstr>
      <vt:lpstr>Aside: Cute Programming Language Logos</vt:lpstr>
      <vt:lpstr>Summer Project: Tic Tac Toe (1/2)</vt:lpstr>
      <vt:lpstr>Summer Project: Tic Tac Toe (2/2)</vt:lpstr>
      <vt:lpstr>Thank your AMAZING TAs!!!!!!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Brett Wortzman</dc:creator>
  <cp:lastModifiedBy>simonswu</cp:lastModifiedBy>
  <cp:revision>29</cp:revision>
  <dcterms:created xsi:type="dcterms:W3CDTF">2020-09-29T18:40:50Z</dcterms:created>
  <dcterms:modified xsi:type="dcterms:W3CDTF">2024-08-14T18:33:19Z</dcterms:modified>
</cp:coreProperties>
</file>