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02" r:id="rId2"/>
    <p:sldId id="266" r:id="rId3"/>
    <p:sldId id="378" r:id="rId4"/>
    <p:sldId id="390" r:id="rId5"/>
    <p:sldId id="304" r:id="rId6"/>
    <p:sldId id="305" r:id="rId7"/>
    <p:sldId id="351" r:id="rId8"/>
    <p:sldId id="353" r:id="rId9"/>
    <p:sldId id="354" r:id="rId10"/>
    <p:sldId id="357" r:id="rId11"/>
    <p:sldId id="358" r:id="rId12"/>
    <p:sldId id="356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9" r:id="rId32"/>
    <p:sldId id="380" r:id="rId33"/>
    <p:sldId id="381" r:id="rId34"/>
    <p:sldId id="382" r:id="rId35"/>
    <p:sldId id="383" r:id="rId36"/>
    <p:sldId id="384" r:id="rId37"/>
    <p:sldId id="385" r:id="rId38"/>
    <p:sldId id="386" r:id="rId39"/>
    <p:sldId id="387" r:id="rId40"/>
    <p:sldId id="388" r:id="rId41"/>
    <p:sldId id="389" r:id="rId42"/>
  </p:sldIdLst>
  <p:sldSz cx="12192000" cy="6858000"/>
  <p:notesSz cx="6858000" cy="9144000"/>
  <p:embeddedFontLst>
    <p:embeddedFont>
      <p:font typeface="Consolas" panose="020B0609020204030204" pitchFamily="49" charset="0"/>
      <p:regular r:id="rId45"/>
      <p:bold r:id="rId46"/>
      <p:italic r:id="rId47"/>
      <p:boldItalic r:id="rId48"/>
    </p:embeddedFont>
    <p:embeddedFont>
      <p:font typeface="Quattrocento Sans" panose="020B0502050000020003" pitchFamily="34" charset="0"/>
      <p:regular r:id="rId49"/>
      <p:bold r:id="rId50"/>
      <p:italic r:id="rId51"/>
      <p:boldItalic r:id="rId52"/>
    </p:embeddedFont>
    <p:embeddedFont>
      <p:font typeface="Source Code Pro" panose="020B0509030403020204" pitchFamily="49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9300"/>
    <a:srgbClr val="993366"/>
    <a:srgbClr val="FF8181"/>
    <a:srgbClr val="FFCCCC"/>
    <a:srgbClr val="CCECFF"/>
    <a:srgbClr val="FFFFCC"/>
    <a:srgbClr val="008080"/>
    <a:srgbClr val="33996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8" autoAdjust="0"/>
    <p:restoredTop sz="90043" autoAdjust="0"/>
  </p:normalViewPr>
  <p:slideViewPr>
    <p:cSldViewPr snapToGrid="0">
      <p:cViewPr varScale="1">
        <p:scale>
          <a:sx n="74" d="100"/>
          <a:sy n="74" d="100"/>
        </p:scale>
        <p:origin x="111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customschemas.google.com/relationships/presentationmetadata" Target="meta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8/7/2024</a:t>
            </a:fld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920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14 - Summer 2024</a:t>
            </a:r>
            <a:endParaRPr dirty="0"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Google Shape;20;p33">
            <a:extLst>
              <a:ext uri="{FF2B5EF4-FFF2-40B4-BE49-F238E27FC236}">
                <a16:creationId xmlns:a16="http://schemas.microsoft.com/office/drawing/2014/main" id="{0F1B0714-288A-03BE-92AA-258B8E2CA08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14 - Summer 2024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Google Shape;20;p33">
            <a:extLst>
              <a:ext uri="{FF2B5EF4-FFF2-40B4-BE49-F238E27FC236}">
                <a16:creationId xmlns:a16="http://schemas.microsoft.com/office/drawing/2014/main" id="{00FCC11E-94BD-936D-6C9F-9648B14BB51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14 - Summer 2024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Google Shape;20;p33">
            <a:extLst>
              <a:ext uri="{FF2B5EF4-FFF2-40B4-BE49-F238E27FC236}">
                <a16:creationId xmlns:a16="http://schemas.microsoft.com/office/drawing/2014/main" id="{57D29B5E-CB07-D531-668A-9A7AEE88DDA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14 - Summer 2024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Google Shape;20;p33">
            <a:extLst>
              <a:ext uri="{FF2B5EF4-FFF2-40B4-BE49-F238E27FC236}">
                <a16:creationId xmlns:a16="http://schemas.microsoft.com/office/drawing/2014/main" id="{D75BD070-1959-6043-01BD-0CDF593FE60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14 - Summer 2024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>
              <a:gd name="adj" fmla="val 44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937049" y="300788"/>
            <a:ext cx="7378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20;p33">
            <a:extLst>
              <a:ext uri="{FF2B5EF4-FFF2-40B4-BE49-F238E27FC236}">
                <a16:creationId xmlns:a16="http://schemas.microsoft.com/office/drawing/2014/main" id="{45981267-6D94-A319-1D1A-EBBBC65E729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14 - Summer 2024</a:t>
            </a:r>
            <a:endParaRPr dirty="0"/>
          </a:p>
        </p:txBody>
      </p:sp>
      <p:sp>
        <p:nvSpPr>
          <p:cNvPr id="5" name="Google Shape;50;p1">
            <a:extLst>
              <a:ext uri="{FF2B5EF4-FFF2-40B4-BE49-F238E27FC236}">
                <a16:creationId xmlns:a16="http://schemas.microsoft.com/office/drawing/2014/main" id="{9015E60E-AE50-09D1-92AE-BA4156823832}"/>
              </a:ext>
            </a:extLst>
          </p:cNvPr>
          <p:cNvSpPr txBox="1"/>
          <p:nvPr userDrawn="1"/>
        </p:nvSpPr>
        <p:spPr>
          <a:xfrm>
            <a:off x="9714901" y="2026380"/>
            <a:ext cx="2664676" cy="319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000" b="1" i="0" u="none" strike="noStrike" cap="none" dirty="0" err="1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sli.do</a:t>
            </a:r>
            <a:r>
              <a:rPr lang="en-US" sz="2000" b="1" i="0" u="none" strike="noStrike" cap="none" dirty="0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 #cse121-16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QR code for sli.do with code #cse121-16">
            <a:extLst>
              <a:ext uri="{FF2B5EF4-FFF2-40B4-BE49-F238E27FC236}">
                <a16:creationId xmlns:a16="http://schemas.microsoft.com/office/drawing/2014/main" id="{D8098C06-B490-3666-2BB9-32D19707F6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3895" y="197580"/>
            <a:ext cx="1706689" cy="1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9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Lesson 14 - Summer 2024</a:t>
            </a:r>
            <a:endParaRPr dirty="0"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27877025-E849-E347-5AB6-44B30EE3BD87}"/>
              </a:ext>
            </a:extLst>
          </p:cNvPr>
          <p:cNvSpPr txBox="1">
            <a:spLocks/>
          </p:cNvSpPr>
          <p:nvPr/>
        </p:nvSpPr>
        <p:spPr>
          <a:xfrm>
            <a:off x="890546" y="420381"/>
            <a:ext cx="10410908" cy="168764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700" rIns="0" bIns="0" rtlCol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CSE 121 Lesson 14: </a:t>
            </a:r>
            <a:br>
              <a:rPr lang="en-US" dirty="0"/>
            </a:br>
            <a:r>
              <a:rPr lang="en-US" sz="4800" dirty="0"/>
              <a:t>2D Arrays</a:t>
            </a:r>
            <a:endParaRPr lang="en-US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Google Shape;49;p1">
            <a:extLst>
              <a:ext uri="{FF2B5EF4-FFF2-40B4-BE49-F238E27FC236}">
                <a16:creationId xmlns:a16="http://schemas.microsoft.com/office/drawing/2014/main" id="{64C89FC5-D3D0-CAC9-828E-2B44BF8C9A28}"/>
              </a:ext>
            </a:extLst>
          </p:cNvPr>
          <p:cNvSpPr txBox="1"/>
          <p:nvPr/>
        </p:nvSpPr>
        <p:spPr>
          <a:xfrm>
            <a:off x="3309996" y="2307891"/>
            <a:ext cx="5369815" cy="93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75" rIns="0" bIns="0" anchor="t" anchorCtr="0">
            <a:spAutoFit/>
          </a:bodyPr>
          <a:lstStyle/>
          <a:p>
            <a:pPr marL="22732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Simon Wu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987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Summer 2024</a:t>
            </a:r>
            <a:endParaRPr sz="2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" name="Google Shape;50;p1">
            <a:extLst>
              <a:ext uri="{FF2B5EF4-FFF2-40B4-BE49-F238E27FC236}">
                <a16:creationId xmlns:a16="http://schemas.microsoft.com/office/drawing/2014/main" id="{A9DF10CC-F1EB-46E2-5751-F58C654D14B1}"/>
              </a:ext>
            </a:extLst>
          </p:cNvPr>
          <p:cNvSpPr txBox="1"/>
          <p:nvPr/>
        </p:nvSpPr>
        <p:spPr>
          <a:xfrm>
            <a:off x="272161" y="5535201"/>
            <a:ext cx="2664676" cy="44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sli.do #cse121</a:t>
            </a:r>
          </a:p>
        </p:txBody>
      </p:sp>
      <p:sp>
        <p:nvSpPr>
          <p:cNvPr id="2" name="Google Shape;62;p1">
            <a:extLst>
              <a:ext uri="{FF2B5EF4-FFF2-40B4-BE49-F238E27FC236}">
                <a16:creationId xmlns:a16="http://schemas.microsoft.com/office/drawing/2014/main" id="{AEE57F5B-49E0-9020-B511-C5057506933D}"/>
              </a:ext>
            </a:extLst>
          </p:cNvPr>
          <p:cNvSpPr txBox="1"/>
          <p:nvPr/>
        </p:nvSpPr>
        <p:spPr>
          <a:xfrm>
            <a:off x="2960437" y="3615880"/>
            <a:ext cx="55199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Google Shape;65;p1">
            <a:extLst>
              <a:ext uri="{FF2B5EF4-FFF2-40B4-BE49-F238E27FC236}">
                <a16:creationId xmlns:a16="http://schemas.microsoft.com/office/drawing/2014/main" id="{8850BD32-A8C3-683E-C379-B0190F6795B1}"/>
              </a:ext>
            </a:extLst>
          </p:cNvPr>
          <p:cNvGraphicFramePr/>
          <p:nvPr/>
        </p:nvGraphicFramePr>
        <p:xfrm>
          <a:off x="3512434" y="3615880"/>
          <a:ext cx="8183000" cy="370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9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9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Trey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Hannah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  </a:t>
                      </a:r>
                      <a:r>
                        <a:rPr lang="en-US" sz="1400" u="none" strike="noStrike" cap="none"/>
                        <a:t>Mia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Vivian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Jolie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Colton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Ziao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Google Shape;68;p1">
            <a:extLst>
              <a:ext uri="{FF2B5EF4-FFF2-40B4-BE49-F238E27FC236}">
                <a16:creationId xmlns:a16="http://schemas.microsoft.com/office/drawing/2014/main" id="{87A2EE17-AF02-F2A4-2F22-45137467459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2333" y="4144366"/>
            <a:ext cx="1355371" cy="1271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9;p1">
            <a:extLst>
              <a:ext uri="{FF2B5EF4-FFF2-40B4-BE49-F238E27FC236}">
                <a16:creationId xmlns:a16="http://schemas.microsoft.com/office/drawing/2014/main" id="{A9246122-8597-BFF3-DB59-4253118A970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6962" y="4144366"/>
            <a:ext cx="1355372" cy="127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0;p1">
            <a:extLst>
              <a:ext uri="{FF2B5EF4-FFF2-40B4-BE49-F238E27FC236}">
                <a16:creationId xmlns:a16="http://schemas.microsoft.com/office/drawing/2014/main" id="{FC092540-30E8-F3BA-8108-C3B1DB343BD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0630" y="4144366"/>
            <a:ext cx="1355372" cy="127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1;p1">
            <a:extLst>
              <a:ext uri="{FF2B5EF4-FFF2-40B4-BE49-F238E27FC236}">
                <a16:creationId xmlns:a16="http://schemas.microsoft.com/office/drawing/2014/main" id="{2ED8E538-2788-E50A-9F24-0DEE8731BC8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54298" y="4144366"/>
            <a:ext cx="1355371" cy="127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2;p1">
            <a:extLst>
              <a:ext uri="{FF2B5EF4-FFF2-40B4-BE49-F238E27FC236}">
                <a16:creationId xmlns:a16="http://schemas.microsoft.com/office/drawing/2014/main" id="{3E78F341-C733-0E91-9473-3E4CF49B7FB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98926" y="4144366"/>
            <a:ext cx="1355371" cy="1274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3;p1">
            <a:extLst>
              <a:ext uri="{FF2B5EF4-FFF2-40B4-BE49-F238E27FC236}">
                <a16:creationId xmlns:a16="http://schemas.microsoft.com/office/drawing/2014/main" id="{1CDBE778-D211-FF4E-2C04-2D98CCB73C34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697701" y="4144362"/>
            <a:ext cx="1374462" cy="12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74;p1">
            <a:extLst>
              <a:ext uri="{FF2B5EF4-FFF2-40B4-BE49-F238E27FC236}">
                <a16:creationId xmlns:a16="http://schemas.microsoft.com/office/drawing/2014/main" id="{CFD7C3A8-FC56-C9DD-D9E6-15CFFC7B2590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20726" y="4144362"/>
            <a:ext cx="1278200" cy="12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2EE316-2036-592F-4F2C-B508E7E6B2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784" y="3305554"/>
            <a:ext cx="2193220" cy="21733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080"/>
                </a:solidFill>
              </a:rPr>
              <a:t>(PCM) </a:t>
            </a:r>
            <a:r>
              <a:rPr lang="en-US" dirty="0"/>
              <a:t>2D Array Traversals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945839-CF8A-46FE-95CD-A0EE0F5F1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j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j &lt; list[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].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j++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list[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][j]</a:t>
            </a:r>
            <a:endParaRPr lang="en-US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6E45D-8E63-4B1C-A1AA-1723DC010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10</a:t>
            </a:fld>
            <a:endParaRPr lang="en-US"/>
          </a:p>
        </p:txBody>
      </p:sp>
      <p:sp>
        <p:nvSpPr>
          <p:cNvPr id="4" name="Left Bracket 3">
            <a:extLst>
              <a:ext uri="{FF2B5EF4-FFF2-40B4-BE49-F238E27FC236}">
                <a16:creationId xmlns:a16="http://schemas.microsoft.com/office/drawing/2014/main" id="{DD3626EE-459F-2A3B-8DE4-19EA3630A392}"/>
              </a:ext>
            </a:extLst>
          </p:cNvPr>
          <p:cNvSpPr/>
          <p:nvPr/>
        </p:nvSpPr>
        <p:spPr>
          <a:xfrm>
            <a:off x="556590" y="2544417"/>
            <a:ext cx="281609" cy="2415209"/>
          </a:xfrm>
          <a:prstGeom prst="leftBracket">
            <a:avLst>
              <a:gd name="adj" fmla="val 0"/>
            </a:avLst>
          </a:prstGeom>
          <a:ln w="571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822643-45A6-F421-D256-574AC35EA73D}"/>
              </a:ext>
            </a:extLst>
          </p:cNvPr>
          <p:cNvSpPr txBox="1"/>
          <p:nvPr/>
        </p:nvSpPr>
        <p:spPr>
          <a:xfrm>
            <a:off x="5198166" y="1707391"/>
            <a:ext cx="333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9300"/>
                </a:solidFill>
              </a:rPr>
              <a:t>for each row…</a:t>
            </a:r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831813AE-685A-401A-7A16-27A4344DAD0C}"/>
              </a:ext>
            </a:extLst>
          </p:cNvPr>
          <p:cNvSpPr/>
          <p:nvPr/>
        </p:nvSpPr>
        <p:spPr>
          <a:xfrm>
            <a:off x="1464364" y="3140765"/>
            <a:ext cx="281609" cy="1282148"/>
          </a:xfrm>
          <a:prstGeom prst="leftBracket">
            <a:avLst>
              <a:gd name="adj" fmla="val 0"/>
            </a:avLst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F14908-AE51-619E-8004-F638F033CAC2}"/>
              </a:ext>
            </a:extLst>
          </p:cNvPr>
          <p:cNvSpPr txBox="1"/>
          <p:nvPr/>
        </p:nvSpPr>
        <p:spPr>
          <a:xfrm>
            <a:off x="2834309" y="4181113"/>
            <a:ext cx="80672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66FF"/>
                </a:solidFill>
              </a:rPr>
              <a:t>for each element </a:t>
            </a:r>
            <a:r>
              <a:rPr lang="en-US" sz="3600" i="1" u="sng" dirty="0">
                <a:solidFill>
                  <a:srgbClr val="0066FF"/>
                </a:solidFill>
              </a:rPr>
              <a:t>within</a:t>
            </a:r>
            <a:r>
              <a:rPr lang="en-US" sz="3600" i="1" dirty="0">
                <a:solidFill>
                  <a:srgbClr val="0066FF"/>
                </a:solidFill>
              </a:rPr>
              <a:t> a row…</a:t>
            </a:r>
          </a:p>
        </p:txBody>
      </p:sp>
    </p:spTree>
    <p:extLst>
      <p:ext uri="{BB962C8B-B14F-4D97-AF65-F5344CB8AC3E}">
        <p14:creationId xmlns:p14="http://schemas.microsoft.com/office/powerpoint/2010/main" val="109257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Arrays</a:t>
            </a:r>
            <a:r>
              <a:rPr lang="en-US" dirty="0"/>
              <a:t> Utility Class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301144-31AD-4BF3-8974-85F3C1508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361146"/>
              </p:ext>
            </p:extLst>
          </p:nvPr>
        </p:nvGraphicFramePr>
        <p:xfrm>
          <a:off x="838199" y="1353215"/>
          <a:ext cx="11016344" cy="4047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257">
                  <a:extLst>
                    <a:ext uri="{9D8B030D-6E8A-4147-A177-3AD203B41FA5}">
                      <a16:colId xmlns:a16="http://schemas.microsoft.com/office/drawing/2014/main" val="2906013631"/>
                    </a:ext>
                  </a:extLst>
                </a:gridCol>
                <a:gridCol w="6992087">
                  <a:extLst>
                    <a:ext uri="{9D8B030D-6E8A-4147-A177-3AD203B41FA5}">
                      <a16:colId xmlns:a16="http://schemas.microsoft.com/office/drawing/2014/main" val="1338416299"/>
                    </a:ext>
                  </a:extLst>
                </a:gridCol>
              </a:tblGrid>
              <a:tr h="56091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76006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</a:rPr>
                        <a:t>Arrays.toString</a:t>
                      </a:r>
                      <a:r>
                        <a:rPr lang="en-US" sz="1600" dirty="0">
                          <a:latin typeface="Consolas" panose="020B0609020204030204" pitchFamily="49" charset="0"/>
                        </a:rPr>
                        <a:t>(array);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</a:rPr>
                        <a:t>Returns a </a:t>
                      </a:r>
                      <a:r>
                        <a:rPr lang="en-US" sz="1600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sz="1600" dirty="0">
                          <a:latin typeface="Calibri" panose="020F0502020204030204" pitchFamily="34" charset="0"/>
                        </a:rPr>
                        <a:t> representing the array, such as </a:t>
                      </a:r>
                      <a:br>
                        <a:rPr lang="en-US" sz="1600" dirty="0">
                          <a:latin typeface="Calibri" panose="020F0502020204030204" pitchFamily="34" charset="0"/>
                        </a:rPr>
                      </a:b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"[10, 30, -25, 17]"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79152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</a:rPr>
                        <a:t>Arrays.fill</a:t>
                      </a:r>
                      <a:r>
                        <a:rPr lang="en-US" sz="1600" dirty="0">
                          <a:latin typeface="Consolas" panose="020B0609020204030204" pitchFamily="49" charset="0"/>
                        </a:rPr>
                        <a:t>(array, value);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Sets every element to the given value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58237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</a:rPr>
                        <a:t>Arrays.equals</a:t>
                      </a:r>
                      <a:r>
                        <a:rPr lang="en-US" sz="1600" dirty="0">
                          <a:latin typeface="Consolas" panose="020B0609020204030204" pitchFamily="49" charset="0"/>
                        </a:rPr>
                        <a:t>(array1, array2);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Returns </a:t>
                      </a:r>
                      <a:r>
                        <a:rPr lang="en-US" sz="1600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sz="1600" dirty="0">
                          <a:latin typeface="Calibri" panose="020F0502020204030204" pitchFamily="34" charset="0"/>
                        </a:rPr>
                        <a:t> if the two arrays contain the same elements in the same 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8394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</a:rPr>
                        <a:t>Arrays.deepToString</a:t>
                      </a:r>
                      <a:r>
                        <a:rPr lang="en-US" sz="1600" dirty="0">
                          <a:latin typeface="Consolas" panose="020B0609020204030204" pitchFamily="49" charset="0"/>
                        </a:rPr>
                        <a:t>(array);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</a:rPr>
                        <a:t>Returns a </a:t>
                      </a:r>
                      <a:r>
                        <a:rPr lang="en-US" sz="1600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sz="1600" dirty="0">
                          <a:latin typeface="Calibri" panose="020F0502020204030204" pitchFamily="34" charset="0"/>
                        </a:rPr>
                        <a:t> representing the array; if the array contains other arrays as elements, the </a:t>
                      </a:r>
                      <a:r>
                        <a:rPr lang="en-US" sz="1600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sz="1600" dirty="0">
                          <a:latin typeface="Calibri" panose="020F0502020204030204" pitchFamily="34" charset="0"/>
                        </a:rPr>
                        <a:t> represents their contents, and so on. For example, 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"[[99, 151], [30, 5]]"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125575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</a:rPr>
                        <a:t>Arrays.deepEquals</a:t>
                      </a:r>
                      <a:r>
                        <a:rPr lang="en-US" sz="1600" dirty="0">
                          <a:latin typeface="Consolas" panose="020B0609020204030204" pitchFamily="49" charset="0"/>
                        </a:rPr>
                        <a:t>(array1, array2);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Returns </a:t>
                      </a:r>
                      <a:r>
                        <a:rPr lang="en-US" sz="1600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sz="1600" dirty="0">
                          <a:latin typeface="Calibri" panose="020F0502020204030204" pitchFamily="34" charset="0"/>
                        </a:rPr>
                        <a:t> if the two arrays contain the same elements in the same order; if the array(s) contain other arrays as elements, their contents are tested for equality, and so on.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16425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A90DB1-7419-41D3-AECA-B001A00CF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77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2D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807337" cy="4805363"/>
          </a:xfrm>
        </p:spPr>
        <p:txBody>
          <a:bodyPr anchor="t">
            <a:normAutofit/>
          </a:bodyPr>
          <a:lstStyle/>
          <a:p>
            <a:r>
              <a:rPr lang="en-US" sz="3200" b="1" dirty="0"/>
              <a:t>Matrices </a:t>
            </a:r>
          </a:p>
          <a:p>
            <a:pPr lvl="1"/>
            <a:r>
              <a:rPr lang="en-US" sz="2800" dirty="0"/>
              <a:t>Useful in various applications requiring complex math! </a:t>
            </a:r>
          </a:p>
          <a:p>
            <a:pPr lvl="1"/>
            <a:r>
              <a:rPr lang="en-US" sz="2800" dirty="0"/>
              <a:t>Fundamental to machine learning &amp; AI</a:t>
            </a:r>
          </a:p>
          <a:p>
            <a:pPr lvl="1"/>
            <a:r>
              <a:rPr lang="en-US" sz="2800" dirty="0"/>
              <a:t>P3 is a real-life application of this!</a:t>
            </a:r>
          </a:p>
          <a:p>
            <a:r>
              <a:rPr lang="en-US" sz="3200" dirty="0"/>
              <a:t>Board games </a:t>
            </a:r>
          </a:p>
          <a:p>
            <a:pPr lvl="1"/>
            <a:r>
              <a:rPr lang="en-US" sz="2800" dirty="0"/>
              <a:t>e.g., chess/checkerboard, tic tac toe, sudoku</a:t>
            </a:r>
          </a:p>
          <a:p>
            <a:r>
              <a:rPr lang="en-US" sz="3200" dirty="0"/>
              <a:t>Representing information in a grid or table </a:t>
            </a:r>
          </a:p>
          <a:p>
            <a:pPr lvl="1"/>
            <a:r>
              <a:rPr lang="en-US" sz="2800" dirty="0"/>
              <a:t>e.g., scorekeeping, gradebook, census data</a:t>
            </a:r>
          </a:p>
          <a:p>
            <a:r>
              <a:rPr lang="en-US" sz="3200" dirty="0"/>
              <a:t>Image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BD1EF-4AA9-4DA2-A029-F7F5CE0C9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04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480036"/>
              </p:ext>
            </p:extLst>
          </p:nvPr>
        </p:nvGraphicFramePr>
        <p:xfrm>
          <a:off x="1240973" y="1371599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458558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4" name="Content Placeholder 7">
            <a:extLst>
              <a:ext uri="{FF2B5EF4-FFF2-40B4-BE49-F238E27FC236}">
                <a16:creationId xmlns:a16="http://schemas.microsoft.com/office/drawing/2014/main" id="{E86FBD2C-7DE9-4F46-810D-DD4BEF4FD0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296765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45EB13-E7D3-480C-A4D7-AA5EAFB01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544001-88CD-EC36-D834-263555101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114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815020"/>
              </p:ext>
            </p:extLst>
          </p:nvPr>
        </p:nvGraphicFramePr>
        <p:xfrm>
          <a:off x="1240973" y="1371599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407718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latin typeface="Consolas" panose="020B0609020204030204" pitchFamily="49" charset="0"/>
              </a:rPr>
              <a:t>j: 0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4997A48C-656B-4553-9F69-172A279D0C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121721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7A641-B7A2-482B-868B-200B41E79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08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125957"/>
              </p:ext>
            </p:extLst>
          </p:nvPr>
        </p:nvGraphicFramePr>
        <p:xfrm>
          <a:off x="1240973" y="1371599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938219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0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D763FD12-5D53-4E9B-AF1F-E8423023F9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662756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838DA-DE6D-437A-AD4C-3BF059FBE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13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065641"/>
              </p:ext>
            </p:extLst>
          </p:nvPr>
        </p:nvGraphicFramePr>
        <p:xfrm>
          <a:off x="1240973" y="1371599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305818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1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565AD485-1579-4AC7-AD82-C0F52D8BCB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1719523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FBFF0-5410-4586-815A-CDCB4C83F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04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43095"/>
              </p:ext>
            </p:extLst>
          </p:nvPr>
        </p:nvGraphicFramePr>
        <p:xfrm>
          <a:off x="1240973" y="1371599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258385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2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D79DEA03-84E3-4907-A169-5BF8038C1D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445049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9E364-D553-40DF-B2E2-4E1061291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11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149228"/>
              </p:ext>
            </p:extLst>
          </p:nvPr>
        </p:nvGraphicFramePr>
        <p:xfrm>
          <a:off x="1240973" y="1371599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366561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3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EB420F2-1B20-447C-803D-D95177B74B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740844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8F8DD-BB09-47F4-896C-79061F688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65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69795"/>
              </p:ext>
            </p:extLst>
          </p:nvPr>
        </p:nvGraphicFramePr>
        <p:xfrm>
          <a:off x="1240973" y="1371599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373548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4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0B04EED3-9377-4B55-86EA-6CBD3855D9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704708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221EE-40AA-403C-80B6-A8A2D16D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3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b="1" dirty="0">
                <a:solidFill>
                  <a:schemeClr val="tx1"/>
                </a:solidFill>
              </a:rPr>
              <a:t>Quiz 2 tomorrow!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Quiz 1 grades released on Monday, see details on Ed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Study lecture examples in the past two weeks! You may see one show up on the quiz :)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R5 due tomorrow, R6 released tomorrow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Programming Assignment 3 releasing later today – last assignment! 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Final Exam: </a:t>
            </a:r>
            <a:r>
              <a:rPr lang="en-US" b="1" dirty="0">
                <a:solidFill>
                  <a:schemeClr val="tx1"/>
                </a:solidFill>
              </a:rPr>
              <a:t>Friday, 8/16 from 12:00-1:00 in PCAR 290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b="1" dirty="0">
                <a:solidFill>
                  <a:schemeClr val="tx1"/>
                </a:solidFill>
              </a:rPr>
              <a:t>See Ed post for more information</a:t>
            </a:r>
            <a:endParaRPr lang="en-US" dirty="0">
              <a:solidFill>
                <a:schemeClr val="tx1"/>
              </a:solidFill>
            </a:endParaRP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Final Reflection feedback deadline this Friday!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1F98E-A4EC-4480-A6B1-5026D4671E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2FF26A-1BAF-1582-4385-73BBA291F1E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14 - Summer 2024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536276"/>
              </p:ext>
            </p:extLst>
          </p:nvPr>
        </p:nvGraphicFramePr>
        <p:xfrm>
          <a:off x="1240973" y="1371599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701632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0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3A76545C-E15D-4532-A783-01F7323F4B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921244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161D7-1BCE-4E9A-957D-3D950011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37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30447"/>
              </p:ext>
            </p:extLst>
          </p:nvPr>
        </p:nvGraphicFramePr>
        <p:xfrm>
          <a:off x="1240973" y="1371599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499274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1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FA1F165B-DBD6-46F9-A6E1-BDD8EA968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120159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23CB6-9ADB-4F1B-999E-20A8AC8D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98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359730"/>
              </p:ext>
            </p:extLst>
          </p:nvPr>
        </p:nvGraphicFramePr>
        <p:xfrm>
          <a:off x="1240973" y="1371599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391093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2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226879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E83FB-1AF8-4094-B643-C202F9AB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88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746249"/>
              </p:ext>
            </p:extLst>
          </p:nvPr>
        </p:nvGraphicFramePr>
        <p:xfrm>
          <a:off x="1240973" y="1371599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421780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3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206926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E50FC-95E4-46C4-9BAF-59358D15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30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30947"/>
              </p:ext>
            </p:extLst>
          </p:nvPr>
        </p:nvGraphicFramePr>
        <p:xfrm>
          <a:off x="1240973" y="1371599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474035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4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594985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5AF4B-A2DF-4FE7-AB7E-192B22CE1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68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007837"/>
              </p:ext>
            </p:extLst>
          </p:nvPr>
        </p:nvGraphicFramePr>
        <p:xfrm>
          <a:off x="1240973" y="1371599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254602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0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3064675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C0803-9A0A-4655-99FA-616A9E6D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46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706151"/>
              </p:ext>
            </p:extLst>
          </p:nvPr>
        </p:nvGraphicFramePr>
        <p:xfrm>
          <a:off x="1240973" y="1371599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183397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1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521525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66CA0-6D8A-49AA-978F-A0354E91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65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6487"/>
              </p:ext>
            </p:extLst>
          </p:nvPr>
        </p:nvGraphicFramePr>
        <p:xfrm>
          <a:off x="1240973" y="1371599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4752429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2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653199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9778D-D083-4227-8F3F-B4A180B72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25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54902"/>
              </p:ext>
            </p:extLst>
          </p:nvPr>
        </p:nvGraphicFramePr>
        <p:xfrm>
          <a:off x="1240973" y="1371599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961477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3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569292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12673-D09D-4191-B524-C169632D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23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942080"/>
              </p:ext>
            </p:extLst>
          </p:nvPr>
        </p:nvGraphicFramePr>
        <p:xfrm>
          <a:off x="1240973" y="1371599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046359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4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82430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67DAB-888B-4365-A7B4-1FE4B72FD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94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C4DBA-9458-4D73-9E3C-542D544A4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Final Exam Details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E8082-719C-4721-AF9A-6917D50E5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0692"/>
            <a:ext cx="11242639" cy="4676271"/>
          </a:xfrm>
        </p:spPr>
        <p:txBody>
          <a:bodyPr>
            <a:normAutofit/>
          </a:bodyPr>
          <a:lstStyle/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Final Exam: </a:t>
            </a:r>
            <a:r>
              <a:rPr lang="en-US" b="1" dirty="0">
                <a:solidFill>
                  <a:schemeClr val="tx1"/>
                </a:solidFill>
              </a:rPr>
              <a:t>Friday, 8/16 from 12:00-1:00 in PCAR 290</a:t>
            </a:r>
          </a:p>
          <a:p>
            <a:r>
              <a:rPr lang="en-US" dirty="0"/>
              <a:t>In-person, on paper, completed individually</a:t>
            </a:r>
          </a:p>
          <a:p>
            <a:r>
              <a:rPr lang="en-US" b="1" dirty="0"/>
              <a:t>Please bring ID – we will be taking attendance</a:t>
            </a:r>
          </a:p>
          <a:p>
            <a:r>
              <a:rPr lang="en-US" u="sng" dirty="0"/>
              <a:t>Open Note, Open Book</a:t>
            </a:r>
          </a:p>
          <a:p>
            <a:pPr lvl="1"/>
            <a:r>
              <a:rPr lang="en-US" dirty="0"/>
              <a:t>We will provide you one “reference sheet”, and</a:t>
            </a:r>
          </a:p>
          <a:p>
            <a:pPr lvl="1"/>
            <a:r>
              <a:rPr lang="en-US" dirty="0"/>
              <a:t>You may as many paper notes as you wish</a:t>
            </a:r>
          </a:p>
          <a:p>
            <a:r>
              <a:rPr lang="en-US" dirty="0"/>
              <a:t>Will have 3 problems worth 2 grades each, all similar in style to the quizzes</a:t>
            </a:r>
          </a:p>
          <a:p>
            <a:r>
              <a:rPr lang="en-US" dirty="0"/>
              <a:t>Focus is on behavior (not code style) – minor syntax errors are allowed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0DE74-369D-4424-8A1F-2DD329FA7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54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051035"/>
              </p:ext>
            </p:extLst>
          </p:nvPr>
        </p:nvGraphicFramePr>
        <p:xfrm>
          <a:off x="1240973" y="1371599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129573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32864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0BF11-C7DA-495A-8669-6DB39DD0B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10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73B9-CC2D-4E73-B53B-75457D7F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03290" cy="591671"/>
          </a:xfrm>
        </p:spPr>
        <p:txBody>
          <a:bodyPr>
            <a:normAutofit fontScale="90000"/>
          </a:bodyPr>
          <a:lstStyle/>
          <a:p>
            <a:r>
              <a:rPr lang="en-US" dirty="0"/>
              <a:t>(2D)</a:t>
            </a:r>
            <a:r>
              <a:rPr lang="en-US" dirty="0" err="1"/>
              <a:t>ays</a:t>
            </a:r>
            <a:r>
              <a:rPr lang="en-US" dirty="0"/>
              <a:t> Above Average: </a:t>
            </a:r>
            <a:r>
              <a:rPr lang="en-US" b="1" dirty="0" err="1">
                <a:solidFill>
                  <a:srgbClr val="0066FF"/>
                </a:solidFill>
                <a:latin typeface="Consolas" panose="020B0609020204030204" pitchFamily="49" charset="0"/>
              </a:rPr>
              <a:t>readData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EFFE-9DFD-43EB-A057-C07187A4CE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2438" y="1325880"/>
            <a:ext cx="6098893" cy="420624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How many days' data would you like to input?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 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41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…</a:t>
            </a:r>
            <a:endParaRPr lang="en-US" b="0" i="0" dirty="0">
              <a:solidFill>
                <a:srgbClr val="222222"/>
              </a:solidFill>
              <a:effectLst/>
              <a:latin typeface="Source Code Pro" panose="020B0509030403020204" pitchFamily="49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CE81C-19C3-48A7-801B-F9AD1C42B3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0428B21-690B-4BD0-B9C3-C1A1DA334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26023"/>
              </p:ext>
            </p:extLst>
          </p:nvPr>
        </p:nvGraphicFramePr>
        <p:xfrm>
          <a:off x="7471186" y="1441524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B43EF40C-3AB9-49AE-8B14-129DE97A74DD}"/>
              </a:ext>
            </a:extLst>
          </p:cNvPr>
          <p:cNvSpPr/>
          <p:nvPr/>
        </p:nvSpPr>
        <p:spPr>
          <a:xfrm>
            <a:off x="6720842" y="3206415"/>
            <a:ext cx="787997" cy="330797"/>
          </a:xfrm>
          <a:prstGeom prst="striped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2E2539-45B6-14EF-8EDA-9B25C032657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14 - Summer 2024</a:t>
            </a:r>
          </a:p>
        </p:txBody>
      </p:sp>
    </p:spTree>
    <p:extLst>
      <p:ext uri="{BB962C8B-B14F-4D97-AF65-F5344CB8AC3E}">
        <p14:creationId xmlns:p14="http://schemas.microsoft.com/office/powerpoint/2010/main" val="3121518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73B9-CC2D-4E73-B53B-75457D7F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03290" cy="591671"/>
          </a:xfrm>
        </p:spPr>
        <p:txBody>
          <a:bodyPr>
            <a:normAutofit fontScale="90000"/>
          </a:bodyPr>
          <a:lstStyle/>
          <a:p>
            <a:r>
              <a:rPr lang="en-US" dirty="0"/>
              <a:t>(2D)</a:t>
            </a:r>
            <a:r>
              <a:rPr lang="en-US" dirty="0" err="1"/>
              <a:t>ays</a:t>
            </a:r>
            <a:r>
              <a:rPr lang="en-US" dirty="0"/>
              <a:t> Above Average: </a:t>
            </a:r>
            <a:r>
              <a:rPr lang="en-US" b="1" dirty="0" err="1">
                <a:solidFill>
                  <a:srgbClr val="0066FF"/>
                </a:solidFill>
                <a:latin typeface="Consolas" panose="020B0609020204030204" pitchFamily="49" charset="0"/>
              </a:rPr>
              <a:t>readData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EFFE-9DFD-43EB-A057-C07187A4CE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2438" y="1325880"/>
            <a:ext cx="6098893" cy="420624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How many days' data would you like to input?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highlight>
                  <a:srgbClr val="CCECFF"/>
                </a:highlight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 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41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…</a:t>
            </a:r>
            <a:endParaRPr lang="en-US" b="0" i="0" dirty="0">
              <a:solidFill>
                <a:srgbClr val="222222"/>
              </a:solidFill>
              <a:effectLst/>
              <a:latin typeface="Source Code Pro" panose="020B0509030403020204" pitchFamily="49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CE81C-19C3-48A7-801B-F9AD1C42B3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0428B21-690B-4BD0-B9C3-C1A1DA334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331843"/>
              </p:ext>
            </p:extLst>
          </p:nvPr>
        </p:nvGraphicFramePr>
        <p:xfrm>
          <a:off x="7471186" y="1441524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highlight>
                            <a:srgbClr val="CCECFF"/>
                          </a:highlight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B43EF40C-3AB9-49AE-8B14-129DE97A74DD}"/>
              </a:ext>
            </a:extLst>
          </p:cNvPr>
          <p:cNvSpPr/>
          <p:nvPr/>
        </p:nvSpPr>
        <p:spPr>
          <a:xfrm>
            <a:off x="6720842" y="3206415"/>
            <a:ext cx="787997" cy="330797"/>
          </a:xfrm>
          <a:prstGeom prst="striped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5C04EB-6444-744E-CD30-1AD09567A49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14 - Summer 2024</a:t>
            </a:r>
          </a:p>
        </p:txBody>
      </p:sp>
    </p:spTree>
    <p:extLst>
      <p:ext uri="{BB962C8B-B14F-4D97-AF65-F5344CB8AC3E}">
        <p14:creationId xmlns:p14="http://schemas.microsoft.com/office/powerpoint/2010/main" val="2554017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73B9-CC2D-4E73-B53B-75457D7F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03290" cy="591671"/>
          </a:xfrm>
        </p:spPr>
        <p:txBody>
          <a:bodyPr>
            <a:normAutofit fontScale="90000"/>
          </a:bodyPr>
          <a:lstStyle/>
          <a:p>
            <a:r>
              <a:rPr lang="en-US" dirty="0"/>
              <a:t>(2D)</a:t>
            </a:r>
            <a:r>
              <a:rPr lang="en-US" dirty="0" err="1"/>
              <a:t>ays</a:t>
            </a:r>
            <a:r>
              <a:rPr lang="en-US" dirty="0"/>
              <a:t> Above Average: </a:t>
            </a:r>
            <a:r>
              <a:rPr lang="en-US" b="1" dirty="0" err="1">
                <a:solidFill>
                  <a:srgbClr val="0066FF"/>
                </a:solidFill>
                <a:latin typeface="Consolas" panose="020B0609020204030204" pitchFamily="49" charset="0"/>
              </a:rPr>
              <a:t>readData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EFFE-9DFD-43EB-A057-C07187A4CE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2438" y="1325880"/>
            <a:ext cx="6098893" cy="420624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How many days' data would you like to input?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highlight>
                  <a:srgbClr val="CCECFF"/>
                </a:highlight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 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41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…</a:t>
            </a:r>
            <a:endParaRPr lang="en-US" b="0" i="0" dirty="0">
              <a:solidFill>
                <a:srgbClr val="222222"/>
              </a:solidFill>
              <a:effectLst/>
              <a:latin typeface="Source Code Pro" panose="020B0509030403020204" pitchFamily="49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CE81C-19C3-48A7-801B-F9AD1C42B3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0428B21-690B-4BD0-B9C3-C1A1DA334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446778"/>
              </p:ext>
            </p:extLst>
          </p:nvPr>
        </p:nvGraphicFramePr>
        <p:xfrm>
          <a:off x="7471186" y="1441524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B43EF40C-3AB9-49AE-8B14-129DE97A74DD}"/>
              </a:ext>
            </a:extLst>
          </p:cNvPr>
          <p:cNvSpPr/>
          <p:nvPr/>
        </p:nvSpPr>
        <p:spPr>
          <a:xfrm>
            <a:off x="6720842" y="3206415"/>
            <a:ext cx="787997" cy="330797"/>
          </a:xfrm>
          <a:prstGeom prst="striped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EAD47-2436-68DA-0A9C-5E849431AB3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14 - Summer 2024</a:t>
            </a:r>
          </a:p>
        </p:txBody>
      </p:sp>
    </p:spTree>
    <p:extLst>
      <p:ext uri="{BB962C8B-B14F-4D97-AF65-F5344CB8AC3E}">
        <p14:creationId xmlns:p14="http://schemas.microsoft.com/office/powerpoint/2010/main" val="824907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73B9-CC2D-4E73-B53B-75457D7F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03290" cy="591671"/>
          </a:xfrm>
        </p:spPr>
        <p:txBody>
          <a:bodyPr>
            <a:normAutofit fontScale="90000"/>
          </a:bodyPr>
          <a:lstStyle/>
          <a:p>
            <a:r>
              <a:rPr lang="en-US" dirty="0"/>
              <a:t>(2D)</a:t>
            </a:r>
            <a:r>
              <a:rPr lang="en-US" dirty="0" err="1"/>
              <a:t>ays</a:t>
            </a:r>
            <a:r>
              <a:rPr lang="en-US" dirty="0"/>
              <a:t> Above Average: </a:t>
            </a:r>
            <a:r>
              <a:rPr lang="en-US" b="1" dirty="0" err="1">
                <a:solidFill>
                  <a:srgbClr val="0066FF"/>
                </a:solidFill>
                <a:latin typeface="Consolas" panose="020B0609020204030204" pitchFamily="49" charset="0"/>
              </a:rPr>
              <a:t>readData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EFFE-9DFD-43EB-A057-C07187A4CE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2438" y="1325880"/>
            <a:ext cx="6098893" cy="420624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How many days' data would you like to input?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highlight>
                  <a:srgbClr val="CCECFF"/>
                </a:highlight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 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41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…</a:t>
            </a:r>
            <a:endParaRPr lang="en-US" b="0" i="0" dirty="0">
              <a:solidFill>
                <a:srgbClr val="222222"/>
              </a:solidFill>
              <a:effectLst/>
              <a:latin typeface="Source Code Pro" panose="020B0509030403020204" pitchFamily="49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CE81C-19C3-48A7-801B-F9AD1C42B3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0428B21-690B-4BD0-B9C3-C1A1DA334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444854"/>
              </p:ext>
            </p:extLst>
          </p:nvPr>
        </p:nvGraphicFramePr>
        <p:xfrm>
          <a:off x="7471186" y="1441524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B43EF40C-3AB9-49AE-8B14-129DE97A74DD}"/>
              </a:ext>
            </a:extLst>
          </p:cNvPr>
          <p:cNvSpPr/>
          <p:nvPr/>
        </p:nvSpPr>
        <p:spPr>
          <a:xfrm>
            <a:off x="6720842" y="3206415"/>
            <a:ext cx="787997" cy="330797"/>
          </a:xfrm>
          <a:prstGeom prst="striped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E532CC-FEB1-15AD-9212-5302279A258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14 - Summer 2024</a:t>
            </a:r>
          </a:p>
        </p:txBody>
      </p:sp>
    </p:spTree>
    <p:extLst>
      <p:ext uri="{BB962C8B-B14F-4D97-AF65-F5344CB8AC3E}">
        <p14:creationId xmlns:p14="http://schemas.microsoft.com/office/powerpoint/2010/main" val="1543489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73B9-CC2D-4E73-B53B-75457D7F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03290" cy="591671"/>
          </a:xfrm>
        </p:spPr>
        <p:txBody>
          <a:bodyPr>
            <a:normAutofit fontScale="90000"/>
          </a:bodyPr>
          <a:lstStyle/>
          <a:p>
            <a:r>
              <a:rPr lang="en-US" dirty="0"/>
              <a:t>(2D)</a:t>
            </a:r>
            <a:r>
              <a:rPr lang="en-US" dirty="0" err="1"/>
              <a:t>ays</a:t>
            </a:r>
            <a:r>
              <a:rPr lang="en-US" dirty="0"/>
              <a:t> Above Average: </a:t>
            </a:r>
            <a:r>
              <a:rPr lang="en-US" b="1" dirty="0" err="1">
                <a:solidFill>
                  <a:srgbClr val="0066FF"/>
                </a:solidFill>
                <a:latin typeface="Consolas" panose="020B0609020204030204" pitchFamily="49" charset="0"/>
              </a:rPr>
              <a:t>readData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EFFE-9DFD-43EB-A057-C07187A4CE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2438" y="1325880"/>
            <a:ext cx="6098893" cy="420624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How many days' data would you like to input?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highlight>
                  <a:srgbClr val="CCECFF"/>
                </a:highlight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 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41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…</a:t>
            </a:r>
            <a:endParaRPr lang="en-US" b="0" i="0" dirty="0">
              <a:solidFill>
                <a:srgbClr val="222222"/>
              </a:solidFill>
              <a:effectLst/>
              <a:latin typeface="Source Code Pro" panose="020B0509030403020204" pitchFamily="49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CE81C-19C3-48A7-801B-F9AD1C42B3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0428B21-690B-4BD0-B9C3-C1A1DA334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807497"/>
              </p:ext>
            </p:extLst>
          </p:nvPr>
        </p:nvGraphicFramePr>
        <p:xfrm>
          <a:off x="7471186" y="1441524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B43EF40C-3AB9-49AE-8B14-129DE97A74DD}"/>
              </a:ext>
            </a:extLst>
          </p:cNvPr>
          <p:cNvSpPr/>
          <p:nvPr/>
        </p:nvSpPr>
        <p:spPr>
          <a:xfrm>
            <a:off x="6720842" y="3206415"/>
            <a:ext cx="787997" cy="330797"/>
          </a:xfrm>
          <a:prstGeom prst="striped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B48A64-CD27-25B3-0306-1F602A58168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14 - Summer 2024</a:t>
            </a:r>
          </a:p>
        </p:txBody>
      </p:sp>
    </p:spTree>
    <p:extLst>
      <p:ext uri="{BB962C8B-B14F-4D97-AF65-F5344CB8AC3E}">
        <p14:creationId xmlns:p14="http://schemas.microsoft.com/office/powerpoint/2010/main" val="1689576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73B9-CC2D-4E73-B53B-75457D7F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03290" cy="591671"/>
          </a:xfrm>
        </p:spPr>
        <p:txBody>
          <a:bodyPr>
            <a:normAutofit fontScale="90000"/>
          </a:bodyPr>
          <a:lstStyle/>
          <a:p>
            <a:r>
              <a:rPr lang="en-US" dirty="0"/>
              <a:t>(2D)</a:t>
            </a:r>
            <a:r>
              <a:rPr lang="en-US" dirty="0" err="1"/>
              <a:t>ays</a:t>
            </a:r>
            <a:r>
              <a:rPr lang="en-US" dirty="0"/>
              <a:t> Above Average: </a:t>
            </a:r>
            <a:r>
              <a:rPr lang="en-US" b="1" dirty="0" err="1">
                <a:solidFill>
                  <a:srgbClr val="0066FF"/>
                </a:solidFill>
                <a:latin typeface="Consolas" panose="020B0609020204030204" pitchFamily="49" charset="0"/>
              </a:rPr>
              <a:t>readData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EFFE-9DFD-43EB-A057-C07187A4CE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2438" y="1325880"/>
            <a:ext cx="6098893" cy="420624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How many days' data would you like to input?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highlight>
                  <a:srgbClr val="CCECFF"/>
                </a:highlight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 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41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…</a:t>
            </a:r>
            <a:endParaRPr lang="en-US" b="0" i="0" dirty="0">
              <a:solidFill>
                <a:srgbClr val="222222"/>
              </a:solidFill>
              <a:effectLst/>
              <a:latin typeface="Source Code Pro" panose="020B0509030403020204" pitchFamily="49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CE81C-19C3-48A7-801B-F9AD1C42B3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0428B21-690B-4BD0-B9C3-C1A1DA334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263550"/>
              </p:ext>
            </p:extLst>
          </p:nvPr>
        </p:nvGraphicFramePr>
        <p:xfrm>
          <a:off x="7471186" y="1441524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B43EF40C-3AB9-49AE-8B14-129DE97A74DD}"/>
              </a:ext>
            </a:extLst>
          </p:cNvPr>
          <p:cNvSpPr/>
          <p:nvPr/>
        </p:nvSpPr>
        <p:spPr>
          <a:xfrm>
            <a:off x="6720842" y="3206415"/>
            <a:ext cx="787997" cy="330797"/>
          </a:xfrm>
          <a:prstGeom prst="striped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EA9DD1-5502-3A44-DC23-33DCC7836BD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14 - Summer 2024</a:t>
            </a:r>
          </a:p>
        </p:txBody>
      </p:sp>
    </p:spTree>
    <p:extLst>
      <p:ext uri="{BB962C8B-B14F-4D97-AF65-F5344CB8AC3E}">
        <p14:creationId xmlns:p14="http://schemas.microsoft.com/office/powerpoint/2010/main" val="29753044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73B9-CC2D-4E73-B53B-75457D7F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03290" cy="591671"/>
          </a:xfrm>
        </p:spPr>
        <p:txBody>
          <a:bodyPr>
            <a:normAutofit fontScale="90000"/>
          </a:bodyPr>
          <a:lstStyle/>
          <a:p>
            <a:r>
              <a:rPr lang="en-US" dirty="0"/>
              <a:t>(2D)</a:t>
            </a:r>
            <a:r>
              <a:rPr lang="en-US" dirty="0" err="1"/>
              <a:t>ays</a:t>
            </a:r>
            <a:r>
              <a:rPr lang="en-US" dirty="0"/>
              <a:t> Above Average: </a:t>
            </a:r>
            <a:r>
              <a:rPr lang="en-US" b="1" dirty="0" err="1">
                <a:solidFill>
                  <a:srgbClr val="0066FF"/>
                </a:solidFill>
                <a:latin typeface="Consolas" panose="020B0609020204030204" pitchFamily="49" charset="0"/>
              </a:rPr>
              <a:t>readData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EFFE-9DFD-43EB-A057-C07187A4CE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2438" y="1325880"/>
            <a:ext cx="6098893" cy="420624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How many days' data would you like to input?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 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highlight>
                  <a:srgbClr val="CCECFF"/>
                </a:highlight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41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…</a:t>
            </a:r>
            <a:endParaRPr lang="en-US" b="0" i="0" dirty="0">
              <a:solidFill>
                <a:srgbClr val="222222"/>
              </a:solidFill>
              <a:effectLst/>
              <a:latin typeface="Source Code Pro" panose="020B0509030403020204" pitchFamily="49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CE81C-19C3-48A7-801B-F9AD1C42B3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0428B21-690B-4BD0-B9C3-C1A1DA334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936325"/>
              </p:ext>
            </p:extLst>
          </p:nvPr>
        </p:nvGraphicFramePr>
        <p:xfrm>
          <a:off x="7471186" y="1441524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B43EF40C-3AB9-49AE-8B14-129DE97A74DD}"/>
              </a:ext>
            </a:extLst>
          </p:cNvPr>
          <p:cNvSpPr/>
          <p:nvPr/>
        </p:nvSpPr>
        <p:spPr>
          <a:xfrm>
            <a:off x="6720842" y="3206415"/>
            <a:ext cx="787997" cy="330797"/>
          </a:xfrm>
          <a:prstGeom prst="striped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F3B176-8616-2338-5143-7DE8D3414B3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14 - Summer 2024</a:t>
            </a:r>
          </a:p>
        </p:txBody>
      </p:sp>
    </p:spTree>
    <p:extLst>
      <p:ext uri="{BB962C8B-B14F-4D97-AF65-F5344CB8AC3E}">
        <p14:creationId xmlns:p14="http://schemas.microsoft.com/office/powerpoint/2010/main" val="2626401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73B9-CC2D-4E73-B53B-75457D7F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03290" cy="591671"/>
          </a:xfrm>
        </p:spPr>
        <p:txBody>
          <a:bodyPr>
            <a:normAutofit fontScale="90000"/>
          </a:bodyPr>
          <a:lstStyle/>
          <a:p>
            <a:r>
              <a:rPr lang="en-US" dirty="0"/>
              <a:t>(2D)</a:t>
            </a:r>
            <a:r>
              <a:rPr lang="en-US" dirty="0" err="1"/>
              <a:t>ays</a:t>
            </a:r>
            <a:r>
              <a:rPr lang="en-US" dirty="0"/>
              <a:t> Above Average: </a:t>
            </a:r>
            <a:r>
              <a:rPr lang="en-US" b="1" dirty="0" err="1">
                <a:solidFill>
                  <a:srgbClr val="0066FF"/>
                </a:solidFill>
                <a:latin typeface="Consolas" panose="020B0609020204030204" pitchFamily="49" charset="0"/>
              </a:rPr>
              <a:t>readData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EFFE-9DFD-43EB-A057-C07187A4CE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2438" y="1325880"/>
            <a:ext cx="6098893" cy="420624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How many days' data would you like to input?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 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highlight>
                  <a:srgbClr val="CCECFF"/>
                </a:highlight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41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…</a:t>
            </a:r>
            <a:endParaRPr lang="en-US" b="0" i="0" dirty="0">
              <a:solidFill>
                <a:srgbClr val="222222"/>
              </a:solidFill>
              <a:effectLst/>
              <a:latin typeface="Source Code Pro" panose="020B0509030403020204" pitchFamily="49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CE81C-19C3-48A7-801B-F9AD1C42B3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0428B21-690B-4BD0-B9C3-C1A1DA334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381834"/>
              </p:ext>
            </p:extLst>
          </p:nvPr>
        </p:nvGraphicFramePr>
        <p:xfrm>
          <a:off x="7471186" y="1441524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B43EF40C-3AB9-49AE-8B14-129DE97A74DD}"/>
              </a:ext>
            </a:extLst>
          </p:cNvPr>
          <p:cNvSpPr/>
          <p:nvPr/>
        </p:nvSpPr>
        <p:spPr>
          <a:xfrm>
            <a:off x="6720842" y="3206415"/>
            <a:ext cx="787997" cy="330797"/>
          </a:xfrm>
          <a:prstGeom prst="striped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8AB582-6B98-1FBB-F19F-7B840B1EEE9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14 - Summer 2024</a:t>
            </a:r>
          </a:p>
        </p:txBody>
      </p:sp>
    </p:spTree>
    <p:extLst>
      <p:ext uri="{BB962C8B-B14F-4D97-AF65-F5344CB8AC3E}">
        <p14:creationId xmlns:p14="http://schemas.microsoft.com/office/powerpoint/2010/main" val="1247208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73B9-CC2D-4E73-B53B-75457D7F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03290" cy="591671"/>
          </a:xfrm>
        </p:spPr>
        <p:txBody>
          <a:bodyPr>
            <a:normAutofit fontScale="90000"/>
          </a:bodyPr>
          <a:lstStyle/>
          <a:p>
            <a:r>
              <a:rPr lang="en-US" dirty="0"/>
              <a:t>(2D)</a:t>
            </a:r>
            <a:r>
              <a:rPr lang="en-US" dirty="0" err="1"/>
              <a:t>ays</a:t>
            </a:r>
            <a:r>
              <a:rPr lang="en-US" dirty="0"/>
              <a:t> Above Average: </a:t>
            </a:r>
            <a:r>
              <a:rPr lang="en-US" b="1" dirty="0" err="1">
                <a:solidFill>
                  <a:srgbClr val="0066FF"/>
                </a:solidFill>
                <a:latin typeface="Consolas" panose="020B0609020204030204" pitchFamily="49" charset="0"/>
              </a:rPr>
              <a:t>readData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EFFE-9DFD-43EB-A057-C07187A4CE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2438" y="1325880"/>
            <a:ext cx="6098893" cy="420624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How many days' data would you like to input?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 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highlight>
                  <a:srgbClr val="CCECFF"/>
                </a:highlight>
                <a:latin typeface="Source Code Pro" panose="020B0509030403020204" pitchFamily="49" charset="0"/>
              </a:rPr>
              <a:t>41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…</a:t>
            </a:r>
            <a:endParaRPr lang="en-US" b="0" i="0" dirty="0">
              <a:solidFill>
                <a:srgbClr val="222222"/>
              </a:solidFill>
              <a:effectLst/>
              <a:latin typeface="Source Code Pro" panose="020B0509030403020204" pitchFamily="49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CE81C-19C3-48A7-801B-F9AD1C42B3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0428B21-690B-4BD0-B9C3-C1A1DA334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462832"/>
              </p:ext>
            </p:extLst>
          </p:nvPr>
        </p:nvGraphicFramePr>
        <p:xfrm>
          <a:off x="7471186" y="1441524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B43EF40C-3AB9-49AE-8B14-129DE97A74DD}"/>
              </a:ext>
            </a:extLst>
          </p:cNvPr>
          <p:cNvSpPr/>
          <p:nvPr/>
        </p:nvSpPr>
        <p:spPr>
          <a:xfrm>
            <a:off x="6720842" y="3206415"/>
            <a:ext cx="787997" cy="330797"/>
          </a:xfrm>
          <a:prstGeom prst="striped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99FE3-DBE7-A885-DADB-9F92F6C7C6C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14 - Summer 2024</a:t>
            </a:r>
          </a:p>
        </p:txBody>
      </p:sp>
    </p:spTree>
    <p:extLst>
      <p:ext uri="{BB962C8B-B14F-4D97-AF65-F5344CB8AC3E}">
        <p14:creationId xmlns:p14="http://schemas.microsoft.com/office/powerpoint/2010/main" val="2388594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C4DBA-9458-4D73-9E3C-542D544A4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Final Exam Details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E8082-719C-4721-AF9A-6917D50E5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0692"/>
            <a:ext cx="11242639" cy="4676271"/>
          </a:xfrm>
        </p:spPr>
        <p:txBody>
          <a:bodyPr>
            <a:normAutofit/>
          </a:bodyPr>
          <a:lstStyle/>
          <a:p>
            <a:r>
              <a:rPr lang="en-US" dirty="0"/>
              <a:t>Next week will be focused on Final Exam review and preparation</a:t>
            </a:r>
          </a:p>
          <a:p>
            <a:r>
              <a:rPr lang="en-US" dirty="0"/>
              <a:t>Many resources will be available, including:</a:t>
            </a:r>
          </a:p>
          <a:p>
            <a:pPr lvl="1"/>
            <a:r>
              <a:rPr lang="en-US" dirty="0"/>
              <a:t>dedicated section time for final exam review!</a:t>
            </a:r>
          </a:p>
          <a:p>
            <a:pPr lvl="1"/>
            <a:r>
              <a:rPr lang="en-US" dirty="0"/>
              <a:t>multiple previous </a:t>
            </a:r>
            <a:r>
              <a:rPr lang="en-US" u="sng" dirty="0"/>
              <a:t>actual</a:t>
            </a:r>
            <a:r>
              <a:rPr lang="en-US" i="1" dirty="0"/>
              <a:t> </a:t>
            </a:r>
            <a:r>
              <a:rPr lang="en-US" dirty="0"/>
              <a:t>finals + practice finals</a:t>
            </a:r>
          </a:p>
          <a:p>
            <a:pPr lvl="1"/>
            <a:r>
              <a:rPr lang="en-US" b="1" dirty="0"/>
              <a:t>online final exam review session</a:t>
            </a:r>
            <a:r>
              <a:rPr lang="en-US" dirty="0"/>
              <a:t> (Wednesday 8/14 from 4:30 – 6 PM)</a:t>
            </a:r>
          </a:p>
          <a:p>
            <a:r>
              <a:rPr lang="en-US" dirty="0"/>
              <a:t>More details on course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0DE74-369D-4424-8A1F-2DD329FA7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998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73B9-CC2D-4E73-B53B-75457D7F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03290" cy="591671"/>
          </a:xfrm>
        </p:spPr>
        <p:txBody>
          <a:bodyPr>
            <a:normAutofit fontScale="90000"/>
          </a:bodyPr>
          <a:lstStyle/>
          <a:p>
            <a:r>
              <a:rPr lang="en-US" dirty="0"/>
              <a:t>(2D)</a:t>
            </a:r>
            <a:r>
              <a:rPr lang="en-US" dirty="0" err="1"/>
              <a:t>ays</a:t>
            </a:r>
            <a:r>
              <a:rPr lang="en-US" dirty="0"/>
              <a:t> Above Average: </a:t>
            </a:r>
            <a:r>
              <a:rPr lang="en-US" b="1" dirty="0" err="1">
                <a:solidFill>
                  <a:srgbClr val="0066FF"/>
                </a:solidFill>
                <a:latin typeface="Consolas" panose="020B0609020204030204" pitchFamily="49" charset="0"/>
              </a:rPr>
              <a:t>readData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EFFE-9DFD-43EB-A057-C07187A4CE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2438" y="1325880"/>
            <a:ext cx="6098893" cy="420624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How many days' data would you like to input?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40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 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44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Next day's data: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Seattle?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42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Tacoma?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41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  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Temperature in Bothell? </a:t>
            </a:r>
            <a:r>
              <a:rPr lang="en-US" b="1" i="0" u="sng" dirty="0">
                <a:solidFill>
                  <a:srgbClr val="222222"/>
                </a:solidFill>
                <a:effectLst/>
                <a:highlight>
                  <a:srgbClr val="CCECFF"/>
                </a:highlight>
                <a:latin typeface="Source Code Pro" panose="020B0509030403020204" pitchFamily="49" charset="0"/>
              </a:rPr>
              <a:t>43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22222"/>
                </a:solidFill>
                <a:latin typeface="Source Code Pro" panose="020B0509030403020204" pitchFamily="49" charset="0"/>
              </a:rPr>
              <a:t>…</a:t>
            </a:r>
            <a:endParaRPr lang="en-US" b="0" i="0" dirty="0">
              <a:solidFill>
                <a:srgbClr val="222222"/>
              </a:solidFill>
              <a:effectLst/>
              <a:latin typeface="Source Code Pro" panose="020B0509030403020204" pitchFamily="49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CE81C-19C3-48A7-801B-F9AD1C42B3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0428B21-690B-4BD0-B9C3-C1A1DA334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509483"/>
              </p:ext>
            </p:extLst>
          </p:nvPr>
        </p:nvGraphicFramePr>
        <p:xfrm>
          <a:off x="7471186" y="1441524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B43EF40C-3AB9-49AE-8B14-129DE97A74DD}"/>
              </a:ext>
            </a:extLst>
          </p:cNvPr>
          <p:cNvSpPr/>
          <p:nvPr/>
        </p:nvSpPr>
        <p:spPr>
          <a:xfrm>
            <a:off x="6720842" y="3206415"/>
            <a:ext cx="787997" cy="330797"/>
          </a:xfrm>
          <a:prstGeom prst="striped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25E0A5-E4BB-54AE-F787-D2D4F9EC5C3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14 - Summer 2024</a:t>
            </a:r>
          </a:p>
        </p:txBody>
      </p:sp>
    </p:spTree>
    <p:extLst>
      <p:ext uri="{BB962C8B-B14F-4D97-AF65-F5344CB8AC3E}">
        <p14:creationId xmlns:p14="http://schemas.microsoft.com/office/powerpoint/2010/main" val="29128817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73B9-CC2D-4E73-B53B-75457D7F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8271939" cy="591671"/>
          </a:xfrm>
        </p:spPr>
        <p:txBody>
          <a:bodyPr>
            <a:normAutofit/>
          </a:bodyPr>
          <a:lstStyle/>
          <a:p>
            <a:r>
              <a:rPr lang="en-US" dirty="0"/>
              <a:t>(2D)</a:t>
            </a:r>
            <a:r>
              <a:rPr lang="en-US" dirty="0" err="1"/>
              <a:t>ays</a:t>
            </a:r>
            <a:r>
              <a:rPr lang="en-US" dirty="0"/>
              <a:t> Above Average: </a:t>
            </a:r>
            <a:r>
              <a:rPr lang="en-US" b="1" dirty="0" err="1">
                <a:solidFill>
                  <a:srgbClr val="0066FF"/>
                </a:solidFill>
                <a:latin typeface="Consolas" panose="020B0609020204030204" pitchFamily="49" charset="0"/>
              </a:rPr>
              <a:t>computeAverages</a:t>
            </a:r>
            <a:r>
              <a:rPr lang="en-US" b="1" dirty="0">
                <a:solidFill>
                  <a:srgbClr val="0066FF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3EFFE-9DFD-43EB-A057-C07187A4CE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691488" y="1110727"/>
            <a:ext cx="6098893" cy="1686261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How many days' data would you like to input? </a:t>
            </a:r>
            <a:r>
              <a:rPr lang="en-US" b="1" i="0" u="sng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3</a:t>
            </a: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222222"/>
                </a:solidFill>
                <a:effectLst/>
                <a:latin typeface="Source Code Pro" panose="020B0509030403020204" pitchFamily="49" charset="0"/>
              </a:rPr>
              <a:t>The average values for each location were [42.666666666666664, 40.333333333333336, 43.333333333333336] </a:t>
            </a:r>
            <a:br>
              <a:rPr lang="en-US" dirty="0"/>
            </a:br>
            <a:endParaRPr lang="en-US" b="0" i="0" dirty="0">
              <a:solidFill>
                <a:srgbClr val="222222"/>
              </a:solidFill>
              <a:effectLst/>
              <a:latin typeface="Source Code Pro" panose="020B0509030403020204" pitchFamily="49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CE81C-19C3-48A7-801B-F9AD1C42B3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0428B21-690B-4BD0-B9C3-C1A1DA334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11758"/>
              </p:ext>
            </p:extLst>
          </p:nvPr>
        </p:nvGraphicFramePr>
        <p:xfrm>
          <a:off x="441063" y="2357269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185044BE-E8BA-4170-9E06-4D3371E2CBF6}"/>
              </a:ext>
            </a:extLst>
          </p:cNvPr>
          <p:cNvSpPr/>
          <p:nvPr/>
        </p:nvSpPr>
        <p:spPr>
          <a:xfrm>
            <a:off x="5337231" y="3957121"/>
            <a:ext cx="787997" cy="330797"/>
          </a:xfrm>
          <a:prstGeom prst="striped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6B493270-B3D1-4381-BE48-963EC8A23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799616"/>
              </p:ext>
            </p:extLst>
          </p:nvPr>
        </p:nvGraphicFramePr>
        <p:xfrm>
          <a:off x="6615953" y="3631744"/>
          <a:ext cx="4065789" cy="9815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263">
                  <a:extLst>
                    <a:ext uri="{9D8B030D-6E8A-4147-A177-3AD203B41FA5}">
                      <a16:colId xmlns:a16="http://schemas.microsoft.com/office/drawing/2014/main" val="3196541629"/>
                    </a:ext>
                  </a:extLst>
                </a:gridCol>
                <a:gridCol w="1355263">
                  <a:extLst>
                    <a:ext uri="{9D8B030D-6E8A-4147-A177-3AD203B41FA5}">
                      <a16:colId xmlns:a16="http://schemas.microsoft.com/office/drawing/2014/main" val="2611064002"/>
                    </a:ext>
                  </a:extLst>
                </a:gridCol>
                <a:gridCol w="1355263">
                  <a:extLst>
                    <a:ext uri="{9D8B030D-6E8A-4147-A177-3AD203B41FA5}">
                      <a16:colId xmlns:a16="http://schemas.microsoft.com/office/drawing/2014/main" val="354720210"/>
                    </a:ext>
                  </a:extLst>
                </a:gridCol>
              </a:tblGrid>
              <a:tr h="9815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42.667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40.333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43.333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0205211"/>
                  </a:ext>
                </a:extLst>
              </a:tr>
            </a:tbl>
          </a:graphicData>
        </a:graphic>
      </p:graphicFrame>
      <p:sp>
        <p:nvSpPr>
          <p:cNvPr id="10" name="Callout: Up Arrow 9">
            <a:extLst>
              <a:ext uri="{FF2B5EF4-FFF2-40B4-BE49-F238E27FC236}">
                <a16:creationId xmlns:a16="http://schemas.microsoft.com/office/drawing/2014/main" id="{4916B000-DA2B-4C9B-9776-76736E4B5C43}"/>
              </a:ext>
            </a:extLst>
          </p:cNvPr>
          <p:cNvSpPr/>
          <p:nvPr/>
        </p:nvSpPr>
        <p:spPr>
          <a:xfrm>
            <a:off x="5836735" y="4720596"/>
            <a:ext cx="3017520" cy="1357475"/>
          </a:xfrm>
          <a:prstGeom prst="upArrowCallout">
            <a:avLst>
              <a:gd name="adj1" fmla="val 22623"/>
              <a:gd name="adj2" fmla="val 25000"/>
              <a:gd name="adj3" fmla="val 18660"/>
              <a:gd name="adj4" fmla="val 70921"/>
            </a:avLst>
          </a:prstGeom>
          <a:ln>
            <a:solidFill>
              <a:srgbClr val="FF818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 of Seattle temperatures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</a:rPr>
              <a:t>(44 + 42 + 42) / 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A6D42EE-21F1-1485-CDC8-34DB70166B7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14 - Summer 2024</a:t>
            </a:r>
          </a:p>
        </p:txBody>
      </p:sp>
    </p:spTree>
    <p:extLst>
      <p:ext uri="{BB962C8B-B14F-4D97-AF65-F5344CB8AC3E}">
        <p14:creationId xmlns:p14="http://schemas.microsoft.com/office/powerpoint/2010/main" val="214276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D27D23-18FE-473F-9EF4-41233DA30C5D}"/>
              </a:ext>
            </a:extLst>
          </p:cNvPr>
          <p:cNvSpPr/>
          <p:nvPr/>
        </p:nvSpPr>
        <p:spPr>
          <a:xfrm>
            <a:off x="460111" y="1601654"/>
            <a:ext cx="5635889" cy="4106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static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main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String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[] 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args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[]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];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x++;</a:t>
            </a:r>
          </a:p>
          <a:p>
            <a:b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mystery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(x, a);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println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(x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" "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Arrays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toString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(a));</a:t>
            </a:r>
          </a:p>
          <a:p>
            <a:b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x++;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mystery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(x, a);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println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(x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" "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Arrays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toString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(a));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}</a:t>
            </a:r>
          </a:p>
          <a:p>
            <a:b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static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mystery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x,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[] a) {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x++;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a[x]++;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println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(x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" "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Arrays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toString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(a));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DD0C86-D203-43A6-B873-3BD3986BA4AD}"/>
              </a:ext>
            </a:extLst>
          </p:cNvPr>
          <p:cNvSpPr txBox="1"/>
          <p:nvPr/>
        </p:nvSpPr>
        <p:spPr>
          <a:xfrm>
            <a:off x="6505636" y="2962188"/>
            <a:ext cx="5369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 lines of output would be produced by this code. What would those four lines be?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162F2C-AA53-4053-90DE-1BEA1062A6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149A0-6045-F74E-9B77-E969DB9090E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14 - Summer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2E5F39-5EB5-AF92-3AA0-07F1611D5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196" y="250926"/>
            <a:ext cx="1680356" cy="16651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BAC43-FE79-9667-3CF3-2E38F3D95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9009" y="2016167"/>
            <a:ext cx="424445" cy="58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57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D27D23-18FE-473F-9EF4-41233DA30C5D}"/>
              </a:ext>
            </a:extLst>
          </p:cNvPr>
          <p:cNvSpPr/>
          <p:nvPr/>
        </p:nvSpPr>
        <p:spPr>
          <a:xfrm>
            <a:off x="124831" y="1841858"/>
            <a:ext cx="5635889" cy="4106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static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main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String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[] 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args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[]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];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x++;</a:t>
            </a:r>
          </a:p>
          <a:p>
            <a:b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mystery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(x, a);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println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(x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" "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Arrays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toString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(a));</a:t>
            </a:r>
          </a:p>
          <a:p>
            <a:b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x++;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mystery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(x, a);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println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(x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" "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Arrays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toString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(a));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}</a:t>
            </a:r>
          </a:p>
          <a:p>
            <a:b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static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mystery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x,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[] a) {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x++;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a[x]++;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println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(x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" "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Arrays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toString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(a));</a:t>
            </a:r>
          </a:p>
          <a:p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03FC88-C8F0-43DD-8134-A48CC3E13C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38C77-53EA-8EB0-9478-4426111D3EF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14 - Summer 2024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E2AE7D-8116-9C60-40C4-1729DB9CD6C6}"/>
              </a:ext>
            </a:extLst>
          </p:cNvPr>
          <p:cNvCxnSpPr>
            <a:cxnSpLocks/>
          </p:cNvCxnSpPr>
          <p:nvPr/>
        </p:nvCxnSpPr>
        <p:spPr>
          <a:xfrm>
            <a:off x="9163878" y="1769165"/>
            <a:ext cx="0" cy="2156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5B5B37-8863-48C6-86D4-7D49F42E701E}"/>
              </a:ext>
            </a:extLst>
          </p:cNvPr>
          <p:cNvCxnSpPr>
            <a:cxnSpLocks/>
          </p:cNvCxnSpPr>
          <p:nvPr/>
        </p:nvCxnSpPr>
        <p:spPr>
          <a:xfrm flipH="1">
            <a:off x="9163878" y="3925957"/>
            <a:ext cx="30281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2DC76C-0B36-1902-6406-146600E5F281}"/>
              </a:ext>
            </a:extLst>
          </p:cNvPr>
          <p:cNvCxnSpPr>
            <a:cxnSpLocks/>
          </p:cNvCxnSpPr>
          <p:nvPr/>
        </p:nvCxnSpPr>
        <p:spPr>
          <a:xfrm flipH="1">
            <a:off x="4581939" y="4784035"/>
            <a:ext cx="4581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9388138-EE1F-F951-6A52-85579EBBAA06}"/>
              </a:ext>
            </a:extLst>
          </p:cNvPr>
          <p:cNvSpPr/>
          <p:nvPr/>
        </p:nvSpPr>
        <p:spPr>
          <a:xfrm>
            <a:off x="9657522" y="4452731"/>
            <a:ext cx="2534478" cy="170953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0F7EE3-D606-CADA-B655-9C011E7C0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196" y="250926"/>
            <a:ext cx="1680356" cy="1665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08A1EE-6AFF-98D2-832F-C689F8B15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9009" y="2016167"/>
            <a:ext cx="424445" cy="58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83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080"/>
                </a:solidFill>
              </a:rPr>
              <a:t>(PCM)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2D Arrays (1/3)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16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1" dirty="0"/>
              <a:t>An array of arrays!</a:t>
            </a:r>
          </a:p>
          <a:p>
            <a:pPr marL="0" indent="0" algn="ctr">
              <a:buNone/>
            </a:pPr>
            <a:endParaRPr lang="en-US" sz="1600" i="1" dirty="0"/>
          </a:p>
          <a:p>
            <a:r>
              <a:rPr lang="en-US" sz="3200" dirty="0"/>
              <a:t>The </a:t>
            </a:r>
            <a:r>
              <a:rPr lang="en-US" sz="3200" i="1" dirty="0" err="1"/>
              <a:t>ElementType</a:t>
            </a:r>
            <a:r>
              <a:rPr lang="en-US" sz="3200" dirty="0"/>
              <a:t> of the array is another array itself! </a:t>
            </a:r>
          </a:p>
          <a:p>
            <a:pPr lvl="1"/>
            <a:r>
              <a:rPr lang="en-US" sz="2800" dirty="0"/>
              <a:t>Your first example of “nested data structures” </a:t>
            </a:r>
          </a:p>
          <a:p>
            <a:pPr lvl="2"/>
            <a:r>
              <a:rPr lang="en-US" sz="2400" dirty="0"/>
              <a:t>There will be more in CSE 122!</a:t>
            </a:r>
            <a:endParaRPr lang="en-US" sz="3200" dirty="0"/>
          </a:p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r>
              <a:rPr lang="en-US" sz="3200" i="1" dirty="0"/>
              <a:t> </a:t>
            </a:r>
          </a:p>
          <a:p>
            <a:pPr marL="0" indent="0">
              <a:buNone/>
            </a:pPr>
            <a:endParaRPr lang="en-US" sz="32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B8E1D5-846E-44ED-9848-F51A3F857518}"/>
              </a:ext>
            </a:extLst>
          </p:cNvPr>
          <p:cNvSpPr txBox="1"/>
          <p:nvPr/>
        </p:nvSpPr>
        <p:spPr>
          <a:xfrm>
            <a:off x="1625926" y="4223615"/>
            <a:ext cx="2040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int[][]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43C700-2D16-4FDB-97F4-73C8B03A3E17}"/>
              </a:ext>
            </a:extLst>
          </p:cNvPr>
          <p:cNvSpPr txBox="1"/>
          <p:nvPr/>
        </p:nvSpPr>
        <p:spPr>
          <a:xfrm>
            <a:off x="4969218" y="4345535"/>
            <a:ext cx="246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double[][]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E5099E-AFE0-4B7E-87A8-5738FA929F24}"/>
              </a:ext>
            </a:extLst>
          </p:cNvPr>
          <p:cNvSpPr txBox="1"/>
          <p:nvPr/>
        </p:nvSpPr>
        <p:spPr>
          <a:xfrm>
            <a:off x="8197556" y="4128816"/>
            <a:ext cx="2539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String[][]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C87055-755A-44BC-8728-7351AED21146}"/>
              </a:ext>
            </a:extLst>
          </p:cNvPr>
          <p:cNvSpPr txBox="1"/>
          <p:nvPr/>
        </p:nvSpPr>
        <p:spPr>
          <a:xfrm>
            <a:off x="2796173" y="5186221"/>
            <a:ext cx="272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boolean</a:t>
            </a:r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[][]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21D526-B9D8-4BC3-BCDB-A9FC0BED98E7}"/>
              </a:ext>
            </a:extLst>
          </p:cNvPr>
          <p:cNvSpPr txBox="1"/>
          <p:nvPr/>
        </p:nvSpPr>
        <p:spPr>
          <a:xfrm>
            <a:off x="7069697" y="5107765"/>
            <a:ext cx="2255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char[][]</a:t>
            </a:r>
          </a:p>
        </p:txBody>
      </p:sp>
      <p:pic>
        <p:nvPicPr>
          <p:cNvPr id="2050" name="Picture 2" descr="The text &quot;int[][]&quot; highlighted blue and labeled with &quot;type&quot; underneath, followed by &quot;a&quot; highlighted yellow and labeled with &quot;name&quot;, then = new int[4][3]; highlighted purple and labeled with &quot;array creation code.&quot;">
            <a:extLst>
              <a:ext uri="{FF2B5EF4-FFF2-40B4-BE49-F238E27FC236}">
                <a16:creationId xmlns:a16="http://schemas.microsoft.com/office/drawing/2014/main" id="{771B0B99-F94D-4520-9C55-A0BBB2CDA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26154"/>
            <a:ext cx="5772961" cy="100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693293-555F-4942-8B04-EDE11759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8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080"/>
                </a:solidFill>
              </a:rPr>
              <a:t>(PCM)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2D Arrays (2/3)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4818017" cy="4805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1" dirty="0"/>
              <a:t>An array of arrays!</a:t>
            </a:r>
          </a:p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r>
              <a:rPr lang="en-US" sz="3200" dirty="0"/>
              <a:t>The two dimensions are “rows” and “columns”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r>
              <a:rPr lang="en-US" sz="3200" i="1" dirty="0"/>
              <a:t> </a:t>
            </a:r>
          </a:p>
          <a:p>
            <a:pPr marL="0" indent="0">
              <a:buNone/>
            </a:pPr>
            <a:endParaRPr lang="en-US" sz="3200" i="1" dirty="0"/>
          </a:p>
        </p:txBody>
      </p:sp>
      <p:pic>
        <p:nvPicPr>
          <p:cNvPr id="4098" name="Picture 2" descr="https://static.us.edusercontent.com/files/e55lmLPLwx6go6t1SJwOnX3K">
            <a:extLst>
              <a:ext uri="{FF2B5EF4-FFF2-40B4-BE49-F238E27FC236}">
                <a16:creationId xmlns:a16="http://schemas.microsoft.com/office/drawing/2014/main" id="{4FC02A4D-F56D-40A2-A882-C58587BB4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924" y="2192582"/>
            <a:ext cx="6332220" cy="360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B09DE-4417-476E-96FC-919E280A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57930C-5849-271B-1DEB-9A1664D4B2F4}"/>
              </a:ext>
            </a:extLst>
          </p:cNvPr>
          <p:cNvSpPr txBox="1"/>
          <p:nvPr/>
        </p:nvSpPr>
        <p:spPr>
          <a:xfrm>
            <a:off x="9517020" y="2756502"/>
            <a:ext cx="3657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9300"/>
                </a:solidFill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0F650-837F-E54D-820E-4811B2416F29}"/>
              </a:ext>
            </a:extLst>
          </p:cNvPr>
          <p:cNvSpPr txBox="1"/>
          <p:nvPr/>
        </p:nvSpPr>
        <p:spPr>
          <a:xfrm>
            <a:off x="9517020" y="3345597"/>
            <a:ext cx="3657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93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AC8014-86A7-EA80-670C-90FB3E89A99F}"/>
              </a:ext>
            </a:extLst>
          </p:cNvPr>
          <p:cNvSpPr txBox="1"/>
          <p:nvPr/>
        </p:nvSpPr>
        <p:spPr>
          <a:xfrm>
            <a:off x="9517020" y="3971759"/>
            <a:ext cx="3657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9300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C7D33E-17ED-BAE4-4516-3B67E913DA95}"/>
              </a:ext>
            </a:extLst>
          </p:cNvPr>
          <p:cNvSpPr txBox="1"/>
          <p:nvPr/>
        </p:nvSpPr>
        <p:spPr>
          <a:xfrm>
            <a:off x="9517020" y="4515320"/>
            <a:ext cx="3657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93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6FBCCE-CF39-9C76-D09B-3E30D95D3B36}"/>
              </a:ext>
            </a:extLst>
          </p:cNvPr>
          <p:cNvSpPr txBox="1"/>
          <p:nvPr/>
        </p:nvSpPr>
        <p:spPr>
          <a:xfrm>
            <a:off x="10106300" y="2285058"/>
            <a:ext cx="3657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66FF"/>
                </a:solidFill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EDB5D3-FB22-372C-C56D-2D48B61151F6}"/>
              </a:ext>
            </a:extLst>
          </p:cNvPr>
          <p:cNvSpPr txBox="1"/>
          <p:nvPr/>
        </p:nvSpPr>
        <p:spPr>
          <a:xfrm>
            <a:off x="10672990" y="2285058"/>
            <a:ext cx="3657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66FF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AACB4B-0C09-82BA-2EBE-DC23C77D8E8B}"/>
              </a:ext>
            </a:extLst>
          </p:cNvPr>
          <p:cNvSpPr txBox="1"/>
          <p:nvPr/>
        </p:nvSpPr>
        <p:spPr>
          <a:xfrm>
            <a:off x="11299012" y="2285058"/>
            <a:ext cx="3657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66FF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5954CC-E40A-263A-AA8D-75802E3D89B8}"/>
              </a:ext>
            </a:extLst>
          </p:cNvPr>
          <p:cNvSpPr txBox="1"/>
          <p:nvPr/>
        </p:nvSpPr>
        <p:spPr>
          <a:xfrm>
            <a:off x="5476009" y="3117645"/>
            <a:ext cx="379338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int[][] a = new int[</a:t>
            </a:r>
            <a:r>
              <a:rPr lang="en-US" sz="1600" b="1" dirty="0">
                <a:solidFill>
                  <a:srgbClr val="FF9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1600" b="1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47F4219-4C31-E0BE-31AC-65B80C67E882}"/>
              </a:ext>
            </a:extLst>
          </p:cNvPr>
          <p:cNvCxnSpPr>
            <a:cxnSpLocks/>
          </p:cNvCxnSpPr>
          <p:nvPr/>
        </p:nvCxnSpPr>
        <p:spPr>
          <a:xfrm flipV="1">
            <a:off x="9170559" y="4109109"/>
            <a:ext cx="1415234" cy="12596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800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080"/>
                </a:solidFill>
              </a:rPr>
              <a:t>(PCM)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2D Arrays (3/3)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4818017" cy="48053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/>
              <a:t>A slightly more accurate view…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i="1" dirty="0"/>
              <a:t>reference semantics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F8378-C35C-4A2D-B9F4-CBEC0DB0A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262" y="2736668"/>
            <a:ext cx="6841487" cy="293434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E9982-CC9E-48FF-9D4A-4C5BD5036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BD9D5D-7629-6CCD-5271-2130F19CE459}"/>
              </a:ext>
            </a:extLst>
          </p:cNvPr>
          <p:cNvSpPr txBox="1"/>
          <p:nvPr/>
        </p:nvSpPr>
        <p:spPr>
          <a:xfrm>
            <a:off x="8322128" y="3259723"/>
            <a:ext cx="3657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9300"/>
                </a:solidFill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F73A84-D859-F7ED-D636-AA7397BAFB89}"/>
              </a:ext>
            </a:extLst>
          </p:cNvPr>
          <p:cNvSpPr txBox="1"/>
          <p:nvPr/>
        </p:nvSpPr>
        <p:spPr>
          <a:xfrm>
            <a:off x="8322128" y="3808178"/>
            <a:ext cx="3657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9300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FD478-E070-741F-970D-08958939549C}"/>
              </a:ext>
            </a:extLst>
          </p:cNvPr>
          <p:cNvSpPr txBox="1"/>
          <p:nvPr/>
        </p:nvSpPr>
        <p:spPr>
          <a:xfrm>
            <a:off x="8322128" y="4474980"/>
            <a:ext cx="3657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9300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34F911-3558-CE5F-3F44-F1488852919A}"/>
              </a:ext>
            </a:extLst>
          </p:cNvPr>
          <p:cNvSpPr txBox="1"/>
          <p:nvPr/>
        </p:nvSpPr>
        <p:spPr>
          <a:xfrm>
            <a:off x="8322128" y="5018541"/>
            <a:ext cx="3657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9300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3F7EA6-2894-58DF-C270-2F95C9F999EF}"/>
              </a:ext>
            </a:extLst>
          </p:cNvPr>
          <p:cNvSpPr txBox="1"/>
          <p:nvPr/>
        </p:nvSpPr>
        <p:spPr>
          <a:xfrm>
            <a:off x="10161088" y="2736668"/>
            <a:ext cx="3657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66FF"/>
                </a:solidFill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405C6D-7D35-41B6-6811-ED315454E21D}"/>
              </a:ext>
            </a:extLst>
          </p:cNvPr>
          <p:cNvSpPr txBox="1"/>
          <p:nvPr/>
        </p:nvSpPr>
        <p:spPr>
          <a:xfrm>
            <a:off x="10666818" y="2736668"/>
            <a:ext cx="3657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66FF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1FC316-0CF7-0C68-E3CD-CE0E2E4C059A}"/>
              </a:ext>
            </a:extLst>
          </p:cNvPr>
          <p:cNvSpPr txBox="1"/>
          <p:nvPr/>
        </p:nvSpPr>
        <p:spPr>
          <a:xfrm>
            <a:off x="11191240" y="2736668"/>
            <a:ext cx="3657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66FF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974741-A192-1AB6-8A24-79D38D2DC2E6}"/>
              </a:ext>
            </a:extLst>
          </p:cNvPr>
          <p:cNvSpPr txBox="1"/>
          <p:nvPr/>
        </p:nvSpPr>
        <p:spPr>
          <a:xfrm>
            <a:off x="4582391" y="3585961"/>
            <a:ext cx="373973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int[][] a = new int[</a:t>
            </a:r>
            <a:r>
              <a:rPr lang="en-US" sz="1600" b="1" dirty="0">
                <a:solidFill>
                  <a:srgbClr val="FF9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1600" b="1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</p:spTree>
    <p:extLst>
      <p:ext uri="{BB962C8B-B14F-4D97-AF65-F5344CB8AC3E}">
        <p14:creationId xmlns:p14="http://schemas.microsoft.com/office/powerpoint/2010/main" val="415367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39512</TotalTime>
  <Words>3069</Words>
  <Application>Microsoft Office PowerPoint</Application>
  <PresentationFormat>Widescreen</PresentationFormat>
  <Paragraphs>1379</Paragraphs>
  <Slides>41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Consolas</vt:lpstr>
      <vt:lpstr>Courier New</vt:lpstr>
      <vt:lpstr>Calibri</vt:lpstr>
      <vt:lpstr>Arial</vt:lpstr>
      <vt:lpstr>Quattrocento Sans</vt:lpstr>
      <vt:lpstr>Source Code Pro</vt:lpstr>
      <vt:lpstr>Office Theme</vt:lpstr>
      <vt:lpstr>PowerPoint Presentation</vt:lpstr>
      <vt:lpstr>Announcements, Reminders</vt:lpstr>
      <vt:lpstr>Final Exam Details (1/2)</vt:lpstr>
      <vt:lpstr>Final Exam Details (2/2)</vt:lpstr>
      <vt:lpstr>PowerPoint Presentation</vt:lpstr>
      <vt:lpstr>PowerPoint Presentation</vt:lpstr>
      <vt:lpstr>(PCM) 2D Arrays (1/3)</vt:lpstr>
      <vt:lpstr>(PCM) 2D Arrays (2/3)</vt:lpstr>
      <vt:lpstr>(PCM) 2D Arrays (3/3)</vt:lpstr>
      <vt:lpstr>(PCM) 2D Array Traversals</vt:lpstr>
      <vt:lpstr>Arrays Utility Class</vt:lpstr>
      <vt:lpstr>Applications of 2D Arrays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(2D)ays Above Average: readData()</vt:lpstr>
      <vt:lpstr>(2D)ays Above Average: readData()</vt:lpstr>
      <vt:lpstr>(2D)ays Above Average: readData()</vt:lpstr>
      <vt:lpstr>(2D)ays Above Average: readData()</vt:lpstr>
      <vt:lpstr>(2D)ays Above Average: readData()</vt:lpstr>
      <vt:lpstr>(2D)ays Above Average: readData()</vt:lpstr>
      <vt:lpstr>(2D)ays Above Average: readData()</vt:lpstr>
      <vt:lpstr>(2D)ays Above Average: readData()</vt:lpstr>
      <vt:lpstr>(2D)ays Above Average: readData()</vt:lpstr>
      <vt:lpstr>(2D)ays Above Average: readData()</vt:lpstr>
      <vt:lpstr>(2D)ays Above Average: computeAverages()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simonswu</cp:lastModifiedBy>
  <cp:revision>195</cp:revision>
  <dcterms:created xsi:type="dcterms:W3CDTF">2020-09-29T18:40:50Z</dcterms:created>
  <dcterms:modified xsi:type="dcterms:W3CDTF">2024-08-07T18:24:09Z</dcterms:modified>
</cp:coreProperties>
</file>