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2" r:id="rId2"/>
    <p:sldId id="266" r:id="rId3"/>
    <p:sldId id="310" r:id="rId4"/>
    <p:sldId id="275" r:id="rId5"/>
    <p:sldId id="300" r:id="rId6"/>
    <p:sldId id="309" r:id="rId7"/>
    <p:sldId id="299" r:id="rId8"/>
    <p:sldId id="303" r:id="rId9"/>
    <p:sldId id="306" r:id="rId10"/>
    <p:sldId id="308" r:id="rId11"/>
  </p:sldIdLst>
  <p:sldSz cx="12192000" cy="6858000"/>
  <p:notesSz cx="6858000" cy="91440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FFCCCC"/>
    <a:srgbClr val="993366"/>
    <a:srgbClr val="CCECFF"/>
    <a:srgbClr val="0066FF"/>
    <a:srgbClr val="FFFFCC"/>
    <a:srgbClr val="008080"/>
    <a:srgbClr val="3399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0068" autoAdjust="0"/>
  </p:normalViewPr>
  <p:slideViewPr>
    <p:cSldViewPr snapToGrid="0">
      <p:cViewPr varScale="1">
        <p:scale>
          <a:sx n="74" d="100"/>
          <a:sy n="74" d="100"/>
        </p:scale>
        <p:origin x="9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8/7/2024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98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37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79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47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13 - Summer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13 -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13 -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13 -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13 - Summer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937049" y="300788"/>
            <a:ext cx="737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50;p1">
            <a:extLst>
              <a:ext uri="{FF2B5EF4-FFF2-40B4-BE49-F238E27FC236}">
                <a16:creationId xmlns:a16="http://schemas.microsoft.com/office/drawing/2014/main" id="{C8652106-8376-4C8B-3450-5A8DA928CFA8}"/>
              </a:ext>
            </a:extLst>
          </p:cNvPr>
          <p:cNvSpPr txBox="1"/>
          <p:nvPr userDrawn="1"/>
        </p:nvSpPr>
        <p:spPr>
          <a:xfrm>
            <a:off x="9923870" y="2099548"/>
            <a:ext cx="2246737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#cse121-15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QR code for sli.do with code #cse121-15">
            <a:extLst>
              <a:ext uri="{FF2B5EF4-FFF2-40B4-BE49-F238E27FC236}">
                <a16:creationId xmlns:a16="http://schemas.microsoft.com/office/drawing/2014/main" id="{25FB4B7A-DE3F-4D99-3642-091C5D62D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9095" y="292780"/>
            <a:ext cx="1516289" cy="15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13 -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presentations/Null-References-The-Billion-Dollar-Mistake-Tony-Hoare" TargetMode="External"/><Relationship Id="rId2" Type="http://schemas.openxmlformats.org/officeDocument/2006/relationships/hyperlink" Target="https://en.wikipedia.org/wiki/Tony_Hoa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</a:t>
            </a:r>
            <a:r>
              <a:rPr lang="en-US"/>
              <a:t>Lesson 13: </a:t>
            </a:r>
            <a:br>
              <a:rPr lang="en-US" dirty="0"/>
            </a:br>
            <a:r>
              <a:rPr lang="en-US" sz="4800" dirty="0"/>
              <a:t>More Arrays, Reference Semantics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5F8A4E-8B88-37D3-4E0F-006FDA4F8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71" y="3237973"/>
            <a:ext cx="2404646" cy="2421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avoiding</a:t>
            </a:r>
            <a:r>
              <a:rPr lang="en-US" sz="4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NullPointerException</a:t>
            </a:r>
            <a:endParaRPr sz="4000" dirty="0">
              <a:latin typeface="Consolas" panose="020B0609020204030204" pitchFamily="49" charset="0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13 - Summer 2024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C43AE-6304-D73B-B91E-467104AC4964}"/>
              </a:ext>
            </a:extLst>
          </p:cNvPr>
          <p:cNvSpPr txBox="1"/>
          <p:nvPr/>
        </p:nvSpPr>
        <p:spPr>
          <a:xfrm>
            <a:off x="873369" y="2090172"/>
            <a:ext cx="90795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635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Reminders &amp; Announcements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C2* (the old C3) was released on Wednesday, due next </a:t>
            </a:r>
            <a:r>
              <a:rPr lang="en-US" b="1" dirty="0">
                <a:solidFill>
                  <a:schemeClr val="tx1"/>
                </a:solidFill>
              </a:rPr>
              <a:t>Tuesday</a:t>
            </a:r>
            <a:endParaRPr lang="en-US" dirty="0">
              <a:solidFill>
                <a:schemeClr val="tx1"/>
              </a:solidFill>
            </a:endParaRP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R5 released yesterday, due next Thursday (8/8)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2 next Thursday in section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topics: everything up until Arrays on Wednesday (i.e. </a:t>
            </a:r>
            <a:r>
              <a:rPr lang="en-US" u="sng" dirty="0">
                <a:solidFill>
                  <a:schemeClr val="tx1"/>
                </a:solidFill>
              </a:rPr>
              <a:t>not today’s material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grades will be released on Monday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In the future: Final Exam (Friday, 8/16</a:t>
            </a:r>
            <a:r>
              <a:rPr lang="en-US" b="1" dirty="0">
                <a:solidFill>
                  <a:schemeClr val="tx1"/>
                </a:solidFill>
              </a:rPr>
              <a:t> in lecture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more logistical details coming soon!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Reflection Assignment due 8/16 @ 11:59 pm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13 - Summer 2024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Last Time: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Arrays 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12 - Summer 2024</a:t>
            </a:r>
            <a:endParaRPr dirty="0"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76" y="4348283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FAF3C-1097-4397-A796-86DAC6E51E72}"/>
              </a:ext>
            </a:extLst>
          </p:cNvPr>
          <p:cNvSpPr txBox="1"/>
          <p:nvPr/>
        </p:nvSpPr>
        <p:spPr>
          <a:xfrm>
            <a:off x="1083302" y="1619129"/>
            <a:ext cx="10270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Elements (must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be the same type)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Indices (starting at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decide size when created!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get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length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Arrays.toString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get a nice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</a:p>
        </p:txBody>
      </p:sp>
      <p:pic>
        <p:nvPicPr>
          <p:cNvPr id="1028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150305CD-3D70-486D-A7BF-F2864438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86" y="2324639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Applies when working with objects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</a:t>
            </a:r>
            <a:r>
              <a:rPr lang="en-US" dirty="0"/>
              <a:t> to the object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13 - Summer 2024</a:t>
            </a:r>
            <a:endParaRPr dirty="0"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a;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19799" y="1825625"/>
            <a:ext cx="598388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list1[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13 - Summer 2024</a:t>
            </a:r>
            <a:endParaRPr dirty="0"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9E5E-FFC1-F0AB-42A2-AC8112A1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Semantics are a walk in the park!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AB50-00C1-F80F-1FDF-2A9A54838F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13 - Summer 2024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73ADED-ABBC-ABC4-6DB0-E492B036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9" y="1690688"/>
            <a:ext cx="6554932" cy="36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BF701E-C8E6-D98B-8CE0-3947CEE9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15" y="412268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CEB6123-BD12-F9D8-37DA-69DB4B39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109088"/>
            <a:ext cx="1558650" cy="15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A6E6FB2D-4A68-2551-4763-8EE4549E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2109088"/>
            <a:ext cx="1558650" cy="15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94" y="1825625"/>
            <a:ext cx="5001939" cy="24415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76622" y="1690689"/>
            <a:ext cx="6045523" cy="33893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13 - Summer 2024</a:t>
            </a: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484BF-08D4-49D6-89F1-AB264F8B2094}"/>
              </a:ext>
            </a:extLst>
          </p:cNvPr>
          <p:cNvCxnSpPr/>
          <p:nvPr/>
        </p:nvCxnSpPr>
        <p:spPr>
          <a:xfrm>
            <a:off x="5812555" y="1327918"/>
            <a:ext cx="64067" cy="447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0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  <a:latin typeface="Consolas" panose="020B0609020204030204" pitchFamily="49" charset="0"/>
              </a:rPr>
              <a:t>null</a:t>
            </a:r>
            <a:endParaRPr sz="4000" dirty="0">
              <a:latin typeface="Consolas" panose="020B060902020403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94" y="1453663"/>
            <a:ext cx="10946106" cy="436084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reference!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 of like a "zero-equivalent" for references!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 value for “object types” (e.g. Random, Turtle, Scanner…)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NullPointerException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an error that happen when you ask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“do something”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toUpperCase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null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NullPointerException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null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NullPointerException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many, many more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13 - Summer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82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6179-DC35-3E78-DF55-1168E45B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: the “billion dollar mistake”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9E6F6-272B-3219-7E83-E81040C34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15599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Sir Tony Hoare</a:t>
            </a:r>
            <a:r>
              <a:rPr lang="en-US" dirty="0"/>
              <a:t> (“inventor”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, Turing award winner):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“I call it my billion-dollar mistake… […]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I couldn’t resist the temptation to put in a null reference, simply because it was so easy to implement. This has led to innumerable errors, vulnerabilities, and system crashes, which have probably caused a billion dollars of pain and damage in the last forty years.” (</a:t>
            </a:r>
            <a:r>
              <a:rPr lang="en-US" dirty="0">
                <a:hlinkClick r:id="rId3"/>
              </a:rPr>
              <a:t>quote from 2009 talk</a:t>
            </a:r>
            <a:r>
              <a:rPr lang="en-US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5777-1789-F895-0987-F39CBDAC0D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13 - Summer 2024</a:t>
            </a:r>
          </a:p>
        </p:txBody>
      </p:sp>
    </p:spTree>
    <p:extLst>
      <p:ext uri="{BB962C8B-B14F-4D97-AF65-F5344CB8AC3E}">
        <p14:creationId xmlns:p14="http://schemas.microsoft.com/office/powerpoint/2010/main" val="47372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40267</TotalTime>
  <Words>613</Words>
  <Application>Microsoft Office PowerPoint</Application>
  <PresentationFormat>Widescreen</PresentationFormat>
  <Paragraphs>82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Consolas</vt:lpstr>
      <vt:lpstr>Calibri</vt:lpstr>
      <vt:lpstr>Arial</vt:lpstr>
      <vt:lpstr>Quattrocento Sans</vt:lpstr>
      <vt:lpstr>Office Theme</vt:lpstr>
      <vt:lpstr>PowerPoint Presentation</vt:lpstr>
      <vt:lpstr>Reminders &amp; Announcements</vt:lpstr>
      <vt:lpstr>Last Time: Arrays </vt:lpstr>
      <vt:lpstr>(PCM) Value Semantics vs. Reference Semantics</vt:lpstr>
      <vt:lpstr>(PCM) Value Semantics vs. Reference Semantics</vt:lpstr>
      <vt:lpstr>Reference Semantics are a walk in the park!</vt:lpstr>
      <vt:lpstr>(PCM) Value Semantics vs. Reference Semantics</vt:lpstr>
      <vt:lpstr>(PCM) null</vt:lpstr>
      <vt:lpstr>null: the “billion dollar mistake”</vt:lpstr>
      <vt:lpstr>(PCM) avoiding NullPointerException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201</cp:revision>
  <cp:lastPrinted>2024-05-17T18:12:43Z</cp:lastPrinted>
  <dcterms:created xsi:type="dcterms:W3CDTF">2020-09-29T18:40:50Z</dcterms:created>
  <dcterms:modified xsi:type="dcterms:W3CDTF">2024-08-07T17:49:40Z</dcterms:modified>
</cp:coreProperties>
</file>