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02" r:id="rId2"/>
    <p:sldId id="266" r:id="rId3"/>
    <p:sldId id="275" r:id="rId4"/>
    <p:sldId id="297" r:id="rId5"/>
    <p:sldId id="301" r:id="rId6"/>
    <p:sldId id="298" r:id="rId7"/>
  </p:sldIdLst>
  <p:sldSz cx="12192000" cy="6858000"/>
  <p:notesSz cx="6858000" cy="9144000"/>
  <p:embeddedFontLst>
    <p:embeddedFont>
      <p:font typeface="Consolas" panose="020B0609020204030204" pitchFamily="49" charset="0"/>
      <p:regular r:id="rId10"/>
      <p:bold r:id="rId11"/>
      <p:italic r:id="rId12"/>
      <p:boldItalic r:id="rId13"/>
    </p:embeddedFont>
    <p:embeddedFont>
      <p:font typeface="Quattrocento Sans" panose="020B05020500000200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339966"/>
    <a:srgbClr val="0066FF"/>
    <a:srgbClr val="FFCCCC"/>
    <a:srgbClr val="008080"/>
    <a:srgbClr val="990033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28" autoAdjust="0"/>
    <p:restoredTop sz="90045" autoAdjust="0"/>
  </p:normalViewPr>
  <p:slideViewPr>
    <p:cSldViewPr snapToGrid="0">
      <p:cViewPr varScale="1">
        <p:scale>
          <a:sx n="82" d="100"/>
          <a:sy n="82" d="100"/>
        </p:scale>
        <p:origin x="62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4" d="100"/>
          <a:sy n="134" d="100"/>
        </p:scale>
        <p:origin x="476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52447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9500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20;p33">
            <a:extLst>
              <a:ext uri="{FF2B5EF4-FFF2-40B4-BE49-F238E27FC236}">
                <a16:creationId xmlns:a16="http://schemas.microsoft.com/office/drawing/2014/main" id="{89FC4433-560E-4ACA-1040-D6751F8B2AD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12 - Summer 2024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20;p33">
            <a:extLst>
              <a:ext uri="{FF2B5EF4-FFF2-40B4-BE49-F238E27FC236}">
                <a16:creationId xmlns:a16="http://schemas.microsoft.com/office/drawing/2014/main" id="{024EE5CD-FDE9-14BB-EEEA-ACCCD72DDC2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12 - Summer 2024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20;p33">
            <a:extLst>
              <a:ext uri="{FF2B5EF4-FFF2-40B4-BE49-F238E27FC236}">
                <a16:creationId xmlns:a16="http://schemas.microsoft.com/office/drawing/2014/main" id="{8DDE88FC-ED19-4A68-BA0F-EF77FAA3F7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12 - Summer 2024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20;p33">
            <a:extLst>
              <a:ext uri="{FF2B5EF4-FFF2-40B4-BE49-F238E27FC236}">
                <a16:creationId xmlns:a16="http://schemas.microsoft.com/office/drawing/2014/main" id="{CC2DD2F7-17EE-5151-0982-22FE0F74ABB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12 - Summer 2024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" name="Google Shape;20;p33">
            <a:extLst>
              <a:ext uri="{FF2B5EF4-FFF2-40B4-BE49-F238E27FC236}">
                <a16:creationId xmlns:a16="http://schemas.microsoft.com/office/drawing/2014/main" id="{6A19AA2C-89AA-A93D-0995-1B4BC75D475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12 - Summer 2024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>
              <a:gd name="adj" fmla="val 3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Google Shape;20;p33">
            <a:extLst>
              <a:ext uri="{FF2B5EF4-FFF2-40B4-BE49-F238E27FC236}">
                <a16:creationId xmlns:a16="http://schemas.microsoft.com/office/drawing/2014/main" id="{1AD6EA99-E261-7B38-54AA-E7821F87194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Lesson 12 - Summer 2024</a:t>
            </a:r>
          </a:p>
        </p:txBody>
      </p:sp>
      <p:sp>
        <p:nvSpPr>
          <p:cNvPr id="4" name="Google Shape;50;p1">
            <a:extLst>
              <a:ext uri="{FF2B5EF4-FFF2-40B4-BE49-F238E27FC236}">
                <a16:creationId xmlns:a16="http://schemas.microsoft.com/office/drawing/2014/main" id="{08239022-CF2B-67B2-0BB6-913B2703DB18}"/>
              </a:ext>
            </a:extLst>
          </p:cNvPr>
          <p:cNvSpPr txBox="1"/>
          <p:nvPr userDrawn="1"/>
        </p:nvSpPr>
        <p:spPr>
          <a:xfrm>
            <a:off x="9995779" y="2021712"/>
            <a:ext cx="2102922" cy="319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</a:t>
            </a:r>
            <a:r>
              <a:rPr lang="en-US" sz="20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 #cse121-14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QR code for sli.do with code #cse121-14">
            <a:extLst>
              <a:ext uri="{FF2B5EF4-FFF2-40B4-BE49-F238E27FC236}">
                <a16:creationId xmlns:a16="http://schemas.microsoft.com/office/drawing/2014/main" id="{6C1E1015-20E7-777D-703A-935C1055E3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89227" y="192912"/>
            <a:ext cx="1716026" cy="171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Lesson 12 - Summer 2024</a:t>
            </a:r>
            <a:endParaRPr dirty="0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27877025-E849-E347-5AB6-44B30EE3BD87}"/>
              </a:ext>
            </a:extLst>
          </p:cNvPr>
          <p:cNvSpPr txBox="1">
            <a:spLocks/>
          </p:cNvSpPr>
          <p:nvPr/>
        </p:nvSpPr>
        <p:spPr>
          <a:xfrm>
            <a:off x="890546" y="420381"/>
            <a:ext cx="10410908" cy="168764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700" rIns="0" bIns="0" rtlCol="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CSE 121 Lesson 12: </a:t>
            </a:r>
            <a:br>
              <a:rPr lang="en-US" dirty="0"/>
            </a:br>
            <a:r>
              <a:rPr lang="en-US" sz="4800" dirty="0"/>
              <a:t>Arrays</a:t>
            </a:r>
            <a:endParaRPr lang="en-US" sz="4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Google Shape;49;p1">
            <a:extLst>
              <a:ext uri="{FF2B5EF4-FFF2-40B4-BE49-F238E27FC236}">
                <a16:creationId xmlns:a16="http://schemas.microsoft.com/office/drawing/2014/main" id="{64C89FC5-D3D0-CAC9-828E-2B44BF8C9A28}"/>
              </a:ext>
            </a:extLst>
          </p:cNvPr>
          <p:cNvSpPr txBox="1"/>
          <p:nvPr/>
        </p:nvSpPr>
        <p:spPr>
          <a:xfrm>
            <a:off x="3309996" y="2307891"/>
            <a:ext cx="5369815" cy="934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4775" rIns="0" bIns="0" anchor="t" anchorCtr="0">
            <a:spAutoFit/>
          </a:bodyPr>
          <a:lstStyle/>
          <a:p>
            <a:pPr marL="2273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Simon Wu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9870" marR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Summer 2024</a:t>
            </a:r>
            <a:endParaRPr sz="2800" b="0" i="0" u="none" strike="noStrike" cap="none" dirty="0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" name="Google Shape;50;p1">
            <a:extLst>
              <a:ext uri="{FF2B5EF4-FFF2-40B4-BE49-F238E27FC236}">
                <a16:creationId xmlns:a16="http://schemas.microsoft.com/office/drawing/2014/main" id="{A9DF10CC-F1EB-46E2-5751-F58C654D14B1}"/>
              </a:ext>
            </a:extLst>
          </p:cNvPr>
          <p:cNvSpPr txBox="1"/>
          <p:nvPr/>
        </p:nvSpPr>
        <p:spPr>
          <a:xfrm>
            <a:off x="272161" y="5535201"/>
            <a:ext cx="2664676" cy="443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9900CC"/>
                </a:solidFill>
                <a:latin typeface="Calibri"/>
                <a:ea typeface="Calibri"/>
                <a:cs typeface="Calibri"/>
                <a:sym typeface="Calibri"/>
              </a:rPr>
              <a:t>sli.do #cse121</a:t>
            </a:r>
          </a:p>
        </p:txBody>
      </p:sp>
      <p:sp>
        <p:nvSpPr>
          <p:cNvPr id="2" name="Google Shape;62;p1">
            <a:extLst>
              <a:ext uri="{FF2B5EF4-FFF2-40B4-BE49-F238E27FC236}">
                <a16:creationId xmlns:a16="http://schemas.microsoft.com/office/drawing/2014/main" id="{AEE57F5B-49E0-9020-B511-C5057506933D}"/>
              </a:ext>
            </a:extLst>
          </p:cNvPr>
          <p:cNvSpPr txBox="1"/>
          <p:nvPr/>
        </p:nvSpPr>
        <p:spPr>
          <a:xfrm>
            <a:off x="2960437" y="3615880"/>
            <a:ext cx="55199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TAs: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Google Shape;65;p1">
            <a:extLst>
              <a:ext uri="{FF2B5EF4-FFF2-40B4-BE49-F238E27FC236}">
                <a16:creationId xmlns:a16="http://schemas.microsoft.com/office/drawing/2014/main" id="{8850BD32-A8C3-683E-C379-B0190F6795B1}"/>
              </a:ext>
            </a:extLst>
          </p:cNvPr>
          <p:cNvGraphicFramePr/>
          <p:nvPr/>
        </p:nvGraphicFramePr>
        <p:xfrm>
          <a:off x="3512434" y="3615880"/>
          <a:ext cx="8183000" cy="3708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9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Trey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Hannah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  </a:t>
                      </a:r>
                      <a:r>
                        <a:rPr lang="en-US" sz="1400" u="none" strike="noStrike" cap="none"/>
                        <a:t>Mia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Vivian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Jolie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Colton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/>
                        <a:t>Ziao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Google Shape;68;p1">
            <a:extLst>
              <a:ext uri="{FF2B5EF4-FFF2-40B4-BE49-F238E27FC236}">
                <a16:creationId xmlns:a16="http://schemas.microsoft.com/office/drawing/2014/main" id="{87A2EE17-AF02-F2A4-2F22-4513746745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333" y="4144366"/>
            <a:ext cx="1355371" cy="1271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9;p1">
            <a:extLst>
              <a:ext uri="{FF2B5EF4-FFF2-40B4-BE49-F238E27FC236}">
                <a16:creationId xmlns:a16="http://schemas.microsoft.com/office/drawing/2014/main" id="{A9246122-8597-BFF3-DB59-4253118A970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86962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1">
            <a:extLst>
              <a:ext uri="{FF2B5EF4-FFF2-40B4-BE49-F238E27FC236}">
                <a16:creationId xmlns:a16="http://schemas.microsoft.com/office/drawing/2014/main" id="{FC092540-30E8-F3BA-8108-C3B1DB343BD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70630" y="4144366"/>
            <a:ext cx="1355372" cy="1278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1;p1">
            <a:extLst>
              <a:ext uri="{FF2B5EF4-FFF2-40B4-BE49-F238E27FC236}">
                <a16:creationId xmlns:a16="http://schemas.microsoft.com/office/drawing/2014/main" id="{2ED8E538-2788-E50A-9F24-0DEE8731BC8C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4298" y="4144366"/>
            <a:ext cx="1355371" cy="12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2;p1">
            <a:extLst>
              <a:ext uri="{FF2B5EF4-FFF2-40B4-BE49-F238E27FC236}">
                <a16:creationId xmlns:a16="http://schemas.microsoft.com/office/drawing/2014/main" id="{3E78F341-C733-0E91-9473-3E4CF49B7FB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98926" y="4144366"/>
            <a:ext cx="1355371" cy="127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3;p1">
            <a:extLst>
              <a:ext uri="{FF2B5EF4-FFF2-40B4-BE49-F238E27FC236}">
                <a16:creationId xmlns:a16="http://schemas.microsoft.com/office/drawing/2014/main" id="{1CDBE778-D211-FF4E-2C04-2D98CCB73C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697701" y="4144362"/>
            <a:ext cx="1374462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74;p1">
            <a:extLst>
              <a:ext uri="{FF2B5EF4-FFF2-40B4-BE49-F238E27FC236}">
                <a16:creationId xmlns:a16="http://schemas.microsoft.com/office/drawing/2014/main" id="{CFD7C3A8-FC56-C9DD-D9E6-15CFFC7B259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20726" y="4144362"/>
            <a:ext cx="1278200" cy="127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CE0DC0-C67F-15E6-487A-F2C465597D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8006" y="3242120"/>
            <a:ext cx="2283610" cy="22731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199" y="1460850"/>
            <a:ext cx="11264757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3200" dirty="0"/>
              <a:t>P2 due next Tuesday, 8/6 @ 11:59 pm</a:t>
            </a:r>
          </a:p>
          <a:p>
            <a:r>
              <a:rPr lang="en-US" sz="3200" dirty="0"/>
              <a:t>R4 released yesterday, due next Thursday @ 11:59 pm</a:t>
            </a:r>
          </a:p>
          <a:p>
            <a:r>
              <a:rPr lang="en-US" sz="3200" dirty="0"/>
              <a:t>Quiz 2 in section </a:t>
            </a:r>
            <a:r>
              <a:rPr lang="en-US" sz="3200" b="1" dirty="0"/>
              <a:t>next Thursday</a:t>
            </a:r>
          </a:p>
          <a:p>
            <a:pPr lvl="1"/>
            <a:r>
              <a:rPr lang="en-US" sz="2800" dirty="0"/>
              <a:t>Quiz 1 grades will be released by </a:t>
            </a:r>
            <a:r>
              <a:rPr lang="en-US" sz="2800" b="1" dirty="0"/>
              <a:t>Monday</a:t>
            </a:r>
          </a:p>
          <a:p>
            <a:pPr lvl="1"/>
            <a:r>
              <a:rPr lang="en-US" sz="2800" dirty="0"/>
              <a:t>Extra quiz drop to account for quiz 2 difficulty (updated syllabus and grade calculator)</a:t>
            </a:r>
          </a:p>
          <a:p>
            <a:r>
              <a:rPr lang="en-US" sz="3200" dirty="0"/>
              <a:t>Final Reflection Assignment Released</a:t>
            </a:r>
          </a:p>
          <a:p>
            <a:pPr lvl="1"/>
            <a:r>
              <a:rPr lang="en-US" sz="2800" dirty="0"/>
              <a:t>Double check </a:t>
            </a:r>
            <a:r>
              <a:rPr lang="en-US" sz="2800" dirty="0" err="1"/>
              <a:t>gradescope</a:t>
            </a:r>
            <a:r>
              <a:rPr lang="en-US" sz="2800" dirty="0"/>
              <a:t>!</a:t>
            </a:r>
          </a:p>
          <a:p>
            <a:pPr lvl="1"/>
            <a:r>
              <a:rPr lang="en-US" sz="2800" dirty="0"/>
              <a:t>More information in Ed post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12 - Summer 2024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12 - Summer 2024</a:t>
            </a:r>
            <a:endParaRPr dirty="0"/>
          </a:p>
        </p:txBody>
      </p:sp>
      <p:pic>
        <p:nvPicPr>
          <p:cNvPr id="1026" name="Picture 2" descr="The text &quot;int[] arr = new int[4];&quot; above a grey box with the label &quot;name: arr (int[])&quot; underneath it. There is an arrow coming out the grey box and pointing to a row of 4 blue boxes, with 0's in each one and numbers 0, 1, 2, 3 underneath the boxes in order from left to right. ">
            <a:extLst>
              <a:ext uri="{FF2B5EF4-FFF2-40B4-BE49-F238E27FC236}">
                <a16:creationId xmlns:a16="http://schemas.microsoft.com/office/drawing/2014/main" id="{218A5618-8946-43E9-9C1B-DCA9744A7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76" y="4348283"/>
            <a:ext cx="66198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BFAF3C-1097-4397-A796-86DAC6E51E72}"/>
              </a:ext>
            </a:extLst>
          </p:cNvPr>
          <p:cNvSpPr txBox="1"/>
          <p:nvPr/>
        </p:nvSpPr>
        <p:spPr>
          <a:xfrm>
            <a:off x="1083302" y="1619129"/>
            <a:ext cx="1027049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Elements (must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be the same type)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Indices (starting at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Must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decide size when created!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get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's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length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Arrays.toString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get a nice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String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version</a:t>
            </a:r>
          </a:p>
        </p:txBody>
      </p:sp>
      <p:pic>
        <p:nvPicPr>
          <p:cNvPr id="1028" name="Picture 4" descr="A diagram of initializing an array, with three components: the type (int[]), the name (arr), and the array creation code (new int[4])">
            <a:extLst>
              <a:ext uri="{FF2B5EF4-FFF2-40B4-BE49-F238E27FC236}">
                <a16:creationId xmlns:a16="http://schemas.microsoft.com/office/drawing/2014/main" id="{150305CD-3D70-486D-A7BF-F2864438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386" y="2324639"/>
            <a:ext cx="5581754" cy="101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77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4D26C-6F24-4EAE-A973-4FAB26BC3E0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Lesson 12 - Summer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671E49-19A3-4D07-B0B2-CC4F00E88B07}"/>
              </a:ext>
            </a:extLst>
          </p:cNvPr>
          <p:cNvSpPr txBox="1"/>
          <p:nvPr/>
        </p:nvSpPr>
        <p:spPr>
          <a:xfrm>
            <a:off x="966818" y="1496820"/>
            <a:ext cx="62260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How can we get the last element of an array </a:t>
            </a:r>
            <a:r>
              <a:rPr lang="en-US" sz="32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D9205-44E2-4DE1-8A2E-171A82EE876F}"/>
              </a:ext>
            </a:extLst>
          </p:cNvPr>
          <p:cNvSpPr txBox="1"/>
          <p:nvPr/>
        </p:nvSpPr>
        <p:spPr>
          <a:xfrm>
            <a:off x="2080746" y="2813051"/>
            <a:ext cx="5655694" cy="294182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[length()]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() - 1]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[</a:t>
            </a:r>
            <a:r>
              <a:rPr lang="en-US" sz="2900" dirty="0" err="1">
                <a:latin typeface="Consolas" panose="020B0609020204030204" pitchFamily="49" charset="0"/>
                <a:cs typeface="Calibri" panose="020F0502020204030204" pitchFamily="34" charset="0"/>
              </a:rPr>
              <a:t>arr.length</a:t>
            </a:r>
            <a:r>
              <a:rPr lang="en-US" sz="2900" dirty="0">
                <a:latin typeface="Consolas" panose="020B0609020204030204" pitchFamily="49" charset="0"/>
                <a:cs typeface="Calibri" panose="020F0502020204030204" pitchFamily="34" charset="0"/>
              </a:rPr>
              <a:t> - 1]</a:t>
            </a:r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4D2FFD4-E38A-85D7-5809-AA9E04912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108" y="234670"/>
            <a:ext cx="1644991" cy="1637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0A6EB3-7B76-1130-B1B1-4A2FECE91D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943" y="2098597"/>
            <a:ext cx="420534" cy="5352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BA089-4814-7B79-111C-1D6D18062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8108" y="234670"/>
            <a:ext cx="1668924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74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Array Traversal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dirty="0"/>
              <a:t>Lesson 12 - Summer 2024</a:t>
            </a:r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24B5CB-22B0-485B-ADA0-FC5F9B3AB5BC}"/>
              </a:ext>
            </a:extLst>
          </p:cNvPr>
          <p:cNvSpPr/>
          <p:nvPr/>
        </p:nvSpPr>
        <p:spPr>
          <a:xfrm>
            <a:off x="1521088" y="2587908"/>
            <a:ext cx="914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int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 &lt;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length</a:t>
            </a:r>
            <a:r>
              <a:rPr lang="en-US" sz="3200" dirty="0">
                <a:latin typeface="Consolas" panose="020B0609020204030204" pitchFamily="49" charset="0"/>
              </a:rPr>
              <a:t>; </a:t>
            </a:r>
            <a:r>
              <a:rPr lang="en-US" sz="3200" dirty="0" err="1">
                <a:latin typeface="Consolas" panose="020B0609020204030204" pitchFamily="49" charset="0"/>
              </a:rPr>
              <a:t>i</a:t>
            </a:r>
            <a:r>
              <a:rPr lang="en-US" sz="3200" dirty="0">
                <a:latin typeface="Consolas" panose="020B0609020204030204" pitchFamily="49" charset="0"/>
              </a:rPr>
              <a:t>++)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arr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[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i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]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3082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4D26C-6F24-4EAE-A973-4FAB26BC3E0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Lesson 12 - Summer 2024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F8BB8-2116-7273-8E7D-C0689F6B9BFE}"/>
              </a:ext>
            </a:extLst>
          </p:cNvPr>
          <p:cNvSpPr txBox="1"/>
          <p:nvPr/>
        </p:nvSpPr>
        <p:spPr>
          <a:xfrm>
            <a:off x="792092" y="1234388"/>
            <a:ext cx="68900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would the array </a:t>
            </a: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store at the end of this </a:t>
            </a:r>
            <a:r>
              <a:rPr lang="en-US" sz="2800" dirty="0" err="1">
                <a:latin typeface="Consolas" panose="020B0609020204030204" pitchFamily="49" charset="0"/>
                <a:cs typeface="Calibri" panose="020F0502020204030204" pitchFamily="34" charset="0"/>
              </a:rPr>
              <a:t>arrayMystery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method if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was passed 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E0D55-CBA3-E245-4997-349AD23C111E}"/>
              </a:ext>
            </a:extLst>
          </p:cNvPr>
          <p:cNvSpPr txBox="1"/>
          <p:nvPr/>
        </p:nvSpPr>
        <p:spPr>
          <a:xfrm>
            <a:off x="7253157" y="3136493"/>
            <a:ext cx="4793320" cy="2554545"/>
          </a:xfrm>
          <a:prstGeom prst="rect">
            <a:avLst/>
          </a:prstGeom>
          <a:noFill/>
          <a:ln w="12700">
            <a:solidFill>
              <a:srgbClr val="993366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Clr>
                <a:srgbClr val="008080"/>
              </a:buClr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{-20, 20, 26, 32,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55, 8}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25, 31, 37,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{-15, 20, 26, 37, 50, 3}</a:t>
            </a:r>
          </a:p>
          <a:p>
            <a:pPr marL="342900" indent="-342900">
              <a:spcBef>
                <a:spcPts val="1200"/>
              </a:spcBef>
              <a:buClr>
                <a:srgbClr val="008080"/>
              </a:buClr>
              <a:buFont typeface="Arial"/>
              <a:buAutoNum type="alphaUcPeriod"/>
            </a:pPr>
            <a:r>
              <a:rPr lang="en-US" sz="2400" dirty="0">
                <a:latin typeface="Consolas" panose="020B0609020204030204" pitchFamily="49" charset="0"/>
                <a:cs typeface="Calibri" panose="020F0502020204030204" pitchFamily="34" charset="0"/>
              </a:rPr>
              <a:t>error </a:t>
            </a:r>
            <a:r>
              <a:rPr lang="en-US" sz="2000" dirty="0">
                <a:latin typeface="Consolas" panose="020B0609020204030204" pitchFamily="49" charset="0"/>
                <a:cs typeface="Calibri" panose="020F0502020204030204" pitchFamily="34" charset="0"/>
              </a:rPr>
              <a:t>(index out of bounds)</a:t>
            </a:r>
            <a:endParaRPr lang="en-US" sz="24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0421E-543A-FAAC-C556-91B0680A1188}"/>
              </a:ext>
            </a:extLst>
          </p:cNvPr>
          <p:cNvSpPr txBox="1"/>
          <p:nvPr/>
        </p:nvSpPr>
        <p:spPr>
          <a:xfrm>
            <a:off x="792092" y="3136493"/>
            <a:ext cx="6229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arrayMystery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a)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a.length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if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10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a[</a:t>
            </a:r>
            <a:r>
              <a:rPr lang="en-US" sz="20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20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0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2B30D-CB19-D8F5-B1AD-012449CB0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943" y="2098597"/>
            <a:ext cx="420534" cy="535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AB591-D36D-42D7-8B37-4B129006D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108" y="234670"/>
            <a:ext cx="1668924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58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36421</TotalTime>
  <Words>397</Words>
  <Application>Microsoft Office PowerPoint</Application>
  <PresentationFormat>Widescreen</PresentationFormat>
  <Paragraphs>55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Quattrocento Sans</vt:lpstr>
      <vt:lpstr>Calibri</vt:lpstr>
      <vt:lpstr>Arial</vt:lpstr>
      <vt:lpstr>Consolas</vt:lpstr>
      <vt:lpstr>Office Theme</vt:lpstr>
      <vt:lpstr>PowerPoint Presentation</vt:lpstr>
      <vt:lpstr>Announcements, Reminders</vt:lpstr>
      <vt:lpstr>(PCM) Arrays</vt:lpstr>
      <vt:lpstr>PowerPoint Presentation</vt:lpstr>
      <vt:lpstr>(PCM) Array Traversal Pattern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simonswu</cp:lastModifiedBy>
  <cp:revision>162</cp:revision>
  <dcterms:created xsi:type="dcterms:W3CDTF">2020-09-29T18:40:50Z</dcterms:created>
  <dcterms:modified xsi:type="dcterms:W3CDTF">2024-07-31T17:57:08Z</dcterms:modified>
</cp:coreProperties>
</file>