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5.xml" ContentType="application/vnd.openxmlformats-officedocument.presentationml.notesSlide+xml"/>
  <Override PartName="/ppt/media/image8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3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54" r:id="rId5"/>
  </p:sldMasterIdLst>
  <p:notesMasterIdLst>
    <p:notesMasterId r:id="rId35"/>
  </p:notesMasterIdLst>
  <p:sldIdLst>
    <p:sldId id="256" r:id="rId6"/>
    <p:sldId id="257" r:id="rId7"/>
    <p:sldId id="258" r:id="rId8"/>
    <p:sldId id="260" r:id="rId9"/>
    <p:sldId id="301" r:id="rId10"/>
    <p:sldId id="261" r:id="rId11"/>
    <p:sldId id="262" r:id="rId12"/>
    <p:sldId id="263" r:id="rId13"/>
    <p:sldId id="264" r:id="rId14"/>
    <p:sldId id="265" r:id="rId15"/>
    <p:sldId id="267" r:id="rId16"/>
    <p:sldId id="268" r:id="rId17"/>
    <p:sldId id="269" r:id="rId18"/>
    <p:sldId id="291" r:id="rId19"/>
    <p:sldId id="293" r:id="rId20"/>
    <p:sldId id="270" r:id="rId21"/>
    <p:sldId id="292" r:id="rId22"/>
    <p:sldId id="303" r:id="rId23"/>
    <p:sldId id="295" r:id="rId24"/>
    <p:sldId id="290" r:id="rId25"/>
    <p:sldId id="276" r:id="rId26"/>
    <p:sldId id="278" r:id="rId27"/>
    <p:sldId id="279" r:id="rId28"/>
    <p:sldId id="280" r:id="rId29"/>
    <p:sldId id="299" r:id="rId30"/>
    <p:sldId id="300" r:id="rId31"/>
    <p:sldId id="304" r:id="rId32"/>
    <p:sldId id="305" r:id="rId33"/>
    <p:sldId id="289" r:id="rId34"/>
  </p:sldIdLst>
  <p:sldSz cx="12192000" cy="6858000"/>
  <p:notesSz cx="12192000" cy="6858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onsolas" panose="020B0609020204030204" pitchFamily="49" charset="0"/>
      <p:regular r:id="rId40"/>
      <p:bold r:id="rId41"/>
      <p:italic r:id="rId42"/>
      <p:boldItalic r:id="rId43"/>
    </p:embeddedFont>
    <p:embeddedFont>
      <p:font typeface="Quattrocento Sans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8" roundtripDataSignature="AMtx7mhMhc8WA0UsI7U7Kscq9ZpslOqh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FD5E337-E57B-4413-9656-887C5ED2F6BD}">
  <a:tblStyle styleId="{FFD5E337-E57B-4413-9656-887C5ED2F6BD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29"/>
    <p:restoredTop sz="94618"/>
  </p:normalViewPr>
  <p:slideViewPr>
    <p:cSldViewPr snapToGrid="0">
      <p:cViewPr varScale="1">
        <p:scale>
          <a:sx n="79" d="100"/>
          <a:sy n="79" d="100"/>
        </p:scale>
        <p:origin x="27" y="471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41" d="100"/>
          <a:sy n="141" d="100"/>
        </p:scale>
        <p:origin x="2296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customschemas.google.com/relationships/presentationmetadata" Target="metadata"/><Relationship Id="rId8" Type="http://schemas.openxmlformats.org/officeDocument/2006/relationships/slide" Target="slides/slide3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1T07:03:20.47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59,'507'-28,"-318"13,774-1,-623 18,-279-2,477 23,-495-16,48 15,-57-12,0-2,65 7,32-14,-77-2,96 11,-14 3,257-7,-213-9,822-11,90 1,-762 30,179-4,-341-15,-38 2,494 7,0 53,-439-29,361 11,-458-42,0-4,123-21,279-62,8 35,114 28,258 19,-504 7,623-2,-968 1,-1 1,38 9,-36-7,1 0,25 2,-33-6,0 0,-1 2,1 0,-1 1,1 0,-1 1,0 0,0 2,-1-1,22 13,-26-12,1-1,-1-1,1 0,0 0,0-1,0 0,1-1,-1 0,1-1,-1 0,21 0,-31-1,1 0,-1-1,0 1,0 0,1 0,-1 0,0 0,1 0,-1 0,0 0,0-1,1 1,-1 0,0 0,0 0,1-1,-1 1,0 0,0 0,0-1,0 1,1 0,-1 0,0-1,0 1,0 0,0 0,0-1,0 1,0 0,0-1,0 1,0 0,0-1,0 1,0 0,0 0,0-1,0 1,0 0,0-1,0 1,0 0,0 0,0-1,-1 1,1 0,0-1,0 1,0 0,-1 0,1 0,0-1,0 1,0 0,-1 0,1 0,0 0,-1-1,1 1,-15-14,-2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1T07:03:22.76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1041 1,'-40'2,"-57"10,-22 1,-19 1,-24 1,125-13,-54 9,-28 3,-90-15,181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6-21T07:08:28.39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1 309,'132'-7,"243"-43,-254 30,342-62,448-59,-313 133,-324 12,-83-6,205 5,-371-1,-1 1,1 1,-1 1,26 9,90 41,-104-39,1-1,1-2,-1-1,2-2,42 5,210-12,-150-6,-58-1,0-4,84-20,-27 5,8 8,257 9,-221 8,-110-2,359 17,-347-8,1-4,142-9,-127-5,95-6,308 41,-65 2,-289-30,139 3,-158 12,25 1,24-13,167 8,387 7,-669-21,73-16,-75 9,97-4,772 13,-450 6,540-3,-980-2,56-10,32-2,452 13,-282 3,-277-2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" name="Google Shape;4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2" name="Google Shape;18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89" name="Google Shape;18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8" name="Google Shape;1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8" name="Google Shape;1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30376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8" name="Google Shape;198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5796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06" name="Google Shape;20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4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6" name="Google Shape;20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087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19</a:t>
            </a:fld>
            <a:endParaRPr lang="en-US"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90039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38" name="Google Shape;23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18928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54" name="Google Shape;25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8" name="Google Shape;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74" name="Google Shape;27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284" name="Google Shape;28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2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7" name="Google Shape;29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364" name="Google Shape;36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1767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/>
          </a:p>
        </p:txBody>
      </p:sp>
      <p:sp>
        <p:nvSpPr>
          <p:cNvPr id="65" name="Google Shape;6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428822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1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392" name="Google Shape;392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0" name="Google Shape;12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28" name="Google Shape;12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7" name="Google Shape;13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3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3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Lesson 1 - Summer 2024</a:t>
            </a:r>
          </a:p>
        </p:txBody>
      </p:sp>
      <p:sp>
        <p:nvSpPr>
          <p:cNvPr id="20" name="Google Shape;20;p33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3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A76C0-1275-E334-E2CA-3DCF5C5D7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2A41B-1068-C74B-46C4-37CB7E4A83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53F99B-717E-E033-4BDD-58C58A906E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8A79D-AD17-F0F7-EE52-BF85D0155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D8960F-46B7-B6A6-8786-7ED372475F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EB5AC1-7788-BCC6-E54D-F8E88CC1F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CEAC93-30C1-819E-2643-FE27AABB9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D0D055-3E9C-A95A-2A48-CAF6DC505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29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34867-806E-EAFE-1042-6D9375B0C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A47949-8750-9FB0-6945-B06E461F7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64C73B-AA73-7DFC-2F44-3800521E6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9AA44-ACE1-F235-26C8-E3E6479CF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425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4F7189-A13C-C308-9434-23A2207B8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1EDF7D-EA40-E11D-8D79-C32A4911D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C555D5-0F19-CDDD-E8CF-B90D2B137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09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7A340-81EF-E2E0-46ED-7EA124596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3D79A-8A60-2318-9EC1-0ABA80194C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3B574-6558-C51F-3786-710CE14B92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55C876-8C24-E516-CAAE-E15229546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074EC-7801-3BA0-6202-C839BEFB2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850D4-0740-6079-A1AA-4B400B657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07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27D5A-14A4-3805-FBB0-461F61C25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E20542-722C-9DC3-E422-559406683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2369D-00E4-5F14-5DD2-A3E12974AF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477989-E0CF-4C7B-6463-9A0DDF5A3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E1DA9B-9EB6-D57A-0653-2E8FF4A42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AAF720-9D8A-4C01-938F-585185446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5665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26A7F-A0FE-8050-D238-1EC81C21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7B2978-4D81-4067-7857-307713DED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CBC45-46C9-2CC8-6D80-8F8B41ABA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F4DC3-57E3-3A0E-0D0D-034DD3FEA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B72D0B-9A5C-FECC-4DE2-3298FE0B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865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616D84-335C-1579-F245-1A92B43916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A3919-33F8-C585-A9D0-3B26D0EDC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8C22C-6322-8D46-44CB-A2F8FBC7A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A7DBDE-CF8F-1650-4F21-9F3B66B17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B78F2-4710-ABA9-C8AD-414878FF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52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34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4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4"/>
          <p:cNvSpPr txBox="1">
            <a:spLocks noGrp="1"/>
          </p:cNvSpPr>
          <p:nvPr>
            <p:ph type="body" idx="2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4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Lesson 0 - Summer 2024</a:t>
            </a:r>
          </a:p>
        </p:txBody>
      </p:sp>
      <p:sp>
        <p:nvSpPr>
          <p:cNvPr id="27" name="Google Shape;27;p34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4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76987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Lesson 1 - Summer 2024</a:t>
            </a:r>
            <a:endParaRPr dirty="0"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6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600" b="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9367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 dirty="0"/>
              <a:t>Lesson 1 - Summer 2024</a:t>
            </a:r>
            <a:endParaRPr dirty="0"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6659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userDrawn="1">
  <p:cSld name="Vertical Title and 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Lesson 1 - Spring 2023</a:t>
            </a:r>
            <a:endParaRPr/>
          </a:p>
        </p:txBody>
      </p:sp>
      <p:sp>
        <p:nvSpPr>
          <p:cNvPr id="54" name="Google Shape;54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CD06408-CBE8-49C8-BF99-8A874C03FAC6}"/>
              </a:ext>
            </a:extLst>
          </p:cNvPr>
          <p:cNvSpPr/>
          <p:nvPr userDrawn="1"/>
        </p:nvSpPr>
        <p:spPr>
          <a:xfrm>
            <a:off x="10132840" y="136525"/>
            <a:ext cx="1828800" cy="18288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413942D-824F-4D58-BD74-D47D2D03BFE9}"/>
              </a:ext>
            </a:extLst>
          </p:cNvPr>
          <p:cNvSpPr/>
          <p:nvPr userDrawn="1"/>
        </p:nvSpPr>
        <p:spPr>
          <a:xfrm>
            <a:off x="1456148" y="300788"/>
            <a:ext cx="83407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Poll in with your answer!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B0F4A6-419E-4B02-9DC9-EA0E29B477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68525" y="273685"/>
            <a:ext cx="155743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34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C9D77-7BD3-8765-2A52-36B22B4CC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151C5B-FB98-0E1F-9FA8-FF422ABC88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FA4A-BC8E-3DBE-5616-0E90C803BB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14863-AE0E-82B1-EC1A-E76DC63CC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C5918-B48A-49EF-BCCD-591C29030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8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8C1A-88BC-DB34-EDDD-FB8F87C61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9622A-E9BA-4AB4-5548-5D632CFCF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C55B65-E787-0B25-D283-606BB5D84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9A229-3CD3-8516-18DA-A08FD40D9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EFB55-2C0C-7435-1FFF-6BAE8F38B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471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B4393-E932-6CF9-FC4E-A47BB2BF03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AFA16-A5DF-5133-BAC2-C3C85A29A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35382-3D2B-77FF-7AD6-834BFFFF8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F71693-9C4B-D851-2B9B-F7409BAA1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6FC31E-B836-02DA-8B1D-7446F7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59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F4C02-B90F-2422-7E43-C26FE5948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F7BBA3-CF81-0B6E-354D-4790C3F2B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1BE905-4D8F-CB70-C8FC-9F878C7FDD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B6ACCB-9FDB-579C-B814-4ABD966D0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140D9B-9BEC-2B80-C179-79FDEA02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F41009-661D-D938-EEE9-36898D7E3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24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6181341"/>
            <a:ext cx="12191999" cy="67401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3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32"/>
          <p:cNvSpPr txBox="1">
            <a:spLocks noGrp="1"/>
          </p:cNvSpPr>
          <p:nvPr>
            <p:ph type="body" idx="1"/>
          </p:nvPr>
        </p:nvSpPr>
        <p:spPr>
          <a:xfrm>
            <a:off x="916939" y="1737106"/>
            <a:ext cx="1001776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00" b="0" i="1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2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541272" cy="184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/>
              <a:t>Lesson 1 - Summer 2024</a:t>
            </a:r>
            <a:endParaRPr dirty="0"/>
          </a:p>
        </p:txBody>
      </p:sp>
      <p:sp>
        <p:nvSpPr>
          <p:cNvPr id="14" name="Google Shape;14;p3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32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56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11557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15570" marR="0" lvl="1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5570" marR="0" lvl="2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15570" marR="0" lvl="3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15570" marR="0" lvl="4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115570" marR="0" lvl="5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115570" marR="0" lvl="6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15570" marR="0" lvl="7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15570" marR="0" lvl="8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66" r:id="rId5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FA0A4F-8FB8-5396-932B-99BD09AC3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81938-D185-4414-CCDA-EFBB92A50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8492A-0539-B42A-0403-FC3E710C8E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A69C84-10E2-4EB4-A03B-CB1EBC9C4E35}" type="datetimeFigureOut">
              <a:rPr lang="en-US" smtClean="0"/>
              <a:t>6/21/2024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74625-6C5E-9A87-8E95-6D7F6A6EB9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C9D7C-48D1-E0CC-E662-A8CCD30C61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1A7160-2714-4649-A874-9291C019F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88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feedback.cs.washington.edu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customXml" Target="../ink/ink2.xml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lacement.cs.washington.edu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cs.washington.edu/academics/ugrad/nonmajor-options/intro-course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title"/>
          </p:nvPr>
        </p:nvSpPr>
        <p:spPr>
          <a:xfrm>
            <a:off x="2656077" y="1279601"/>
            <a:ext cx="6677659" cy="940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sz="6000"/>
              <a:t>Welcome to CSE 121!</a:t>
            </a:r>
            <a:endParaRPr sz="6000"/>
          </a:p>
        </p:txBody>
      </p:sp>
      <p:sp>
        <p:nvSpPr>
          <p:cNvPr id="49" name="Google Shape;49;p1"/>
          <p:cNvSpPr txBox="1"/>
          <p:nvPr/>
        </p:nvSpPr>
        <p:spPr>
          <a:xfrm>
            <a:off x="3309998" y="2133600"/>
            <a:ext cx="5369815" cy="934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04775" rIns="0" bIns="0" anchor="t" anchorCtr="0">
            <a:spAutoFit/>
          </a:bodyPr>
          <a:lstStyle/>
          <a:p>
            <a:pPr marL="227329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Simon Wu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9870" marR="0" lvl="0" indent="0" algn="ctr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Summer 2024</a:t>
            </a:r>
            <a:endParaRPr sz="2800" b="0" i="0" u="none" strike="noStrike" cap="none" dirty="0">
              <a:solidFill>
                <a:srgbClr val="000000"/>
              </a:solidFill>
              <a:latin typeface="Quattrocento Sans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50" name="Google Shape;50;p1"/>
          <p:cNvSpPr txBox="1"/>
          <p:nvPr/>
        </p:nvSpPr>
        <p:spPr>
          <a:xfrm>
            <a:off x="272161" y="5535201"/>
            <a:ext cx="3203770" cy="443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sli.do #cse121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51;p1"/>
          <p:cNvSpPr txBox="1"/>
          <p:nvPr/>
        </p:nvSpPr>
        <p:spPr>
          <a:xfrm>
            <a:off x="3245686" y="4038193"/>
            <a:ext cx="55199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TAs: </a:t>
            </a:r>
            <a:endParaRPr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53" name="Google Shape;53;p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graphicFrame>
        <p:nvGraphicFramePr>
          <p:cNvPr id="54" name="Google Shape;54;p1"/>
          <p:cNvGraphicFramePr/>
          <p:nvPr>
            <p:extLst>
              <p:ext uri="{D42A27DB-BD31-4B8C-83A1-F6EECF244321}">
                <p14:modId xmlns:p14="http://schemas.microsoft.com/office/powerpoint/2010/main" val="622823016"/>
              </p:ext>
            </p:extLst>
          </p:nvPr>
        </p:nvGraphicFramePr>
        <p:xfrm>
          <a:off x="3797683" y="4038193"/>
          <a:ext cx="6442387" cy="370850"/>
        </p:xfrm>
        <a:graphic>
          <a:graphicData uri="http://schemas.openxmlformats.org/drawingml/2006/table">
            <a:tbl>
              <a:tblPr firstRow="1" bandRow="1">
                <a:noFill/>
                <a:tableStyleId>{FFD5E337-E57B-4413-9656-887C5ED2F6BD}</a:tableStyleId>
              </a:tblPr>
              <a:tblGrid>
                <a:gridCol w="9203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03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03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03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03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034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20341">
                  <a:extLst>
                    <a:ext uri="{9D8B030D-6E8A-4147-A177-3AD203B41FA5}">
                      <a16:colId xmlns:a16="http://schemas.microsoft.com/office/drawing/2014/main" val="2404110394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Trey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Hannah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Mia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Vivian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Jolie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/>
                        <a:t>Colton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u="none" strike="noStrike" cap="none" dirty="0" err="1"/>
                        <a:t>Ziao</a:t>
                      </a:r>
                      <a:endParaRPr sz="1400" u="none" strike="noStrike" cap="none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Google Shape;50;p1">
            <a:extLst>
              <a:ext uri="{FF2B5EF4-FFF2-40B4-BE49-F238E27FC236}">
                <a16:creationId xmlns:a16="http://schemas.microsoft.com/office/drawing/2014/main" id="{5679EFB0-BCF2-87B7-1F12-170237B4BADD}"/>
              </a:ext>
            </a:extLst>
          </p:cNvPr>
          <p:cNvSpPr txBox="1"/>
          <p:nvPr/>
        </p:nvSpPr>
        <p:spPr>
          <a:xfrm>
            <a:off x="506640" y="2411746"/>
            <a:ext cx="3777523" cy="8739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Use this QR code as one way to ask questions!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476FDB-25DA-4FF8-B477-1BD657011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78" y="3249537"/>
            <a:ext cx="2147536" cy="219278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>
            <a:spLocks noGrp="1"/>
          </p:cNvSpPr>
          <p:nvPr>
            <p:ph type="title"/>
          </p:nvPr>
        </p:nvSpPr>
        <p:spPr>
          <a:xfrm>
            <a:off x="578307" y="385962"/>
            <a:ext cx="4975860" cy="1164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236850" rIns="0" bIns="0" anchor="t" anchorCtr="0">
            <a:spAutoFit/>
          </a:bodyPr>
          <a:lstStyle/>
          <a:p>
            <a:pPr marL="351155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Course Components</a:t>
            </a:r>
            <a:endParaRPr/>
          </a:p>
          <a:p>
            <a:pPr marL="1270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1400"/>
              <a:buNone/>
            </a:pPr>
            <a:r>
              <a:rPr lang="en-US" sz="1200" b="1">
                <a:latin typeface="Arial"/>
                <a:ea typeface="Arial"/>
                <a:cs typeface="Arial"/>
                <a:sym typeface="Arial"/>
              </a:rPr>
              <a:t>Meetings</a:t>
            </a:r>
            <a:endParaRPr sz="1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9"/>
          <p:cNvSpPr/>
          <p:nvPr/>
        </p:nvSpPr>
        <p:spPr>
          <a:xfrm>
            <a:off x="1731264" y="1789176"/>
            <a:ext cx="1744980" cy="426720"/>
          </a:xfrm>
          <a:custGeom>
            <a:avLst/>
            <a:gdLst/>
            <a:ahLst/>
            <a:cxnLst/>
            <a:rect l="l" t="t" r="r" b="b"/>
            <a:pathLst>
              <a:path w="1744979" h="426719" extrusionOk="0">
                <a:moveTo>
                  <a:pt x="1673860" y="0"/>
                </a:moveTo>
                <a:lnTo>
                  <a:pt x="71119" y="0"/>
                </a:lnTo>
                <a:lnTo>
                  <a:pt x="43451" y="5593"/>
                </a:lnTo>
                <a:lnTo>
                  <a:pt x="20843" y="20843"/>
                </a:lnTo>
                <a:lnTo>
                  <a:pt x="5593" y="43451"/>
                </a:lnTo>
                <a:lnTo>
                  <a:pt x="0" y="71120"/>
                </a:lnTo>
                <a:lnTo>
                  <a:pt x="0" y="355600"/>
                </a:lnTo>
                <a:lnTo>
                  <a:pt x="5593" y="383268"/>
                </a:lnTo>
                <a:lnTo>
                  <a:pt x="20843" y="405876"/>
                </a:lnTo>
                <a:lnTo>
                  <a:pt x="43451" y="421126"/>
                </a:lnTo>
                <a:lnTo>
                  <a:pt x="71119" y="426720"/>
                </a:lnTo>
                <a:lnTo>
                  <a:pt x="1673860" y="426720"/>
                </a:lnTo>
                <a:lnTo>
                  <a:pt x="1701528" y="421126"/>
                </a:lnTo>
                <a:lnTo>
                  <a:pt x="1724136" y="405876"/>
                </a:lnTo>
                <a:lnTo>
                  <a:pt x="1739386" y="383268"/>
                </a:lnTo>
                <a:lnTo>
                  <a:pt x="1744980" y="355600"/>
                </a:lnTo>
                <a:lnTo>
                  <a:pt x="1744980" y="71120"/>
                </a:lnTo>
                <a:lnTo>
                  <a:pt x="1739386" y="43451"/>
                </a:lnTo>
                <a:lnTo>
                  <a:pt x="1724136" y="20843"/>
                </a:lnTo>
                <a:lnTo>
                  <a:pt x="1701528" y="5593"/>
                </a:lnTo>
                <a:lnTo>
                  <a:pt x="1673860" y="0"/>
                </a:lnTo>
                <a:close/>
              </a:path>
            </a:pathLst>
          </a:custGeom>
          <a:solidFill>
            <a:srgbClr val="F9823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9"/>
          <p:cNvSpPr txBox="1"/>
          <p:nvPr/>
        </p:nvSpPr>
        <p:spPr>
          <a:xfrm>
            <a:off x="2282444" y="1889505"/>
            <a:ext cx="64389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LECTURES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9"/>
          <p:cNvSpPr/>
          <p:nvPr/>
        </p:nvSpPr>
        <p:spPr>
          <a:xfrm>
            <a:off x="6601968" y="1789176"/>
            <a:ext cx="1744980" cy="426720"/>
          </a:xfrm>
          <a:custGeom>
            <a:avLst/>
            <a:gdLst/>
            <a:ahLst/>
            <a:cxnLst/>
            <a:rect l="l" t="t" r="r" b="b"/>
            <a:pathLst>
              <a:path w="1744979" h="426719" extrusionOk="0">
                <a:moveTo>
                  <a:pt x="1673859" y="0"/>
                </a:moveTo>
                <a:lnTo>
                  <a:pt x="71120" y="0"/>
                </a:lnTo>
                <a:lnTo>
                  <a:pt x="43451" y="5593"/>
                </a:lnTo>
                <a:lnTo>
                  <a:pt x="20843" y="20843"/>
                </a:lnTo>
                <a:lnTo>
                  <a:pt x="5593" y="43451"/>
                </a:lnTo>
                <a:lnTo>
                  <a:pt x="0" y="71120"/>
                </a:lnTo>
                <a:lnTo>
                  <a:pt x="0" y="355600"/>
                </a:lnTo>
                <a:lnTo>
                  <a:pt x="5593" y="383268"/>
                </a:lnTo>
                <a:lnTo>
                  <a:pt x="20843" y="405876"/>
                </a:lnTo>
                <a:lnTo>
                  <a:pt x="43451" y="421126"/>
                </a:lnTo>
                <a:lnTo>
                  <a:pt x="71120" y="426720"/>
                </a:lnTo>
                <a:lnTo>
                  <a:pt x="1673859" y="426720"/>
                </a:lnTo>
                <a:lnTo>
                  <a:pt x="1701528" y="421126"/>
                </a:lnTo>
                <a:lnTo>
                  <a:pt x="1724136" y="405876"/>
                </a:lnTo>
                <a:lnTo>
                  <a:pt x="1739386" y="383268"/>
                </a:lnTo>
                <a:lnTo>
                  <a:pt x="1744979" y="355600"/>
                </a:lnTo>
                <a:lnTo>
                  <a:pt x="1744979" y="71120"/>
                </a:lnTo>
                <a:lnTo>
                  <a:pt x="1739386" y="43451"/>
                </a:lnTo>
                <a:lnTo>
                  <a:pt x="1724136" y="20843"/>
                </a:lnTo>
                <a:lnTo>
                  <a:pt x="1701528" y="5593"/>
                </a:lnTo>
                <a:lnTo>
                  <a:pt x="1673859" y="0"/>
                </a:lnTo>
                <a:close/>
              </a:path>
            </a:pathLst>
          </a:custGeom>
          <a:solidFill>
            <a:srgbClr val="F7B73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9"/>
          <p:cNvSpPr txBox="1"/>
          <p:nvPr/>
        </p:nvSpPr>
        <p:spPr>
          <a:xfrm>
            <a:off x="7157719" y="1889505"/>
            <a:ext cx="63309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SECTIONS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p9"/>
          <p:cNvSpPr/>
          <p:nvPr/>
        </p:nvSpPr>
        <p:spPr>
          <a:xfrm>
            <a:off x="339852" y="4290059"/>
            <a:ext cx="1744980" cy="426720"/>
          </a:xfrm>
          <a:custGeom>
            <a:avLst/>
            <a:gdLst/>
            <a:ahLst/>
            <a:cxnLst/>
            <a:rect l="l" t="t" r="r" b="b"/>
            <a:pathLst>
              <a:path w="1744980" h="426720" extrusionOk="0">
                <a:moveTo>
                  <a:pt x="1673860" y="0"/>
                </a:moveTo>
                <a:lnTo>
                  <a:pt x="71119" y="0"/>
                </a:lnTo>
                <a:lnTo>
                  <a:pt x="43435" y="5593"/>
                </a:lnTo>
                <a:lnTo>
                  <a:pt x="20829" y="20843"/>
                </a:lnTo>
                <a:lnTo>
                  <a:pt x="5588" y="43451"/>
                </a:lnTo>
                <a:lnTo>
                  <a:pt x="0" y="71119"/>
                </a:lnTo>
                <a:lnTo>
                  <a:pt x="0" y="355600"/>
                </a:lnTo>
                <a:lnTo>
                  <a:pt x="5588" y="383268"/>
                </a:lnTo>
                <a:lnTo>
                  <a:pt x="20829" y="405876"/>
                </a:lnTo>
                <a:lnTo>
                  <a:pt x="43435" y="421126"/>
                </a:lnTo>
                <a:lnTo>
                  <a:pt x="71119" y="426719"/>
                </a:lnTo>
                <a:lnTo>
                  <a:pt x="1673860" y="426719"/>
                </a:lnTo>
                <a:lnTo>
                  <a:pt x="1701528" y="421126"/>
                </a:lnTo>
                <a:lnTo>
                  <a:pt x="1724136" y="405876"/>
                </a:lnTo>
                <a:lnTo>
                  <a:pt x="1739386" y="383268"/>
                </a:lnTo>
                <a:lnTo>
                  <a:pt x="1744980" y="355600"/>
                </a:lnTo>
                <a:lnTo>
                  <a:pt x="1744980" y="71119"/>
                </a:lnTo>
                <a:lnTo>
                  <a:pt x="1739386" y="43451"/>
                </a:lnTo>
                <a:lnTo>
                  <a:pt x="1724136" y="20843"/>
                </a:lnTo>
                <a:lnTo>
                  <a:pt x="1701528" y="5593"/>
                </a:lnTo>
                <a:lnTo>
                  <a:pt x="1673860" y="0"/>
                </a:lnTo>
                <a:close/>
              </a:path>
            </a:pathLst>
          </a:custGeom>
          <a:solidFill>
            <a:srgbClr val="539F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9"/>
          <p:cNvSpPr txBox="1"/>
          <p:nvPr/>
        </p:nvSpPr>
        <p:spPr>
          <a:xfrm>
            <a:off x="687425" y="4299966"/>
            <a:ext cx="1049655" cy="391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68580" marR="5080" lvl="0" indent="-5651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PROGRAMMING ASSIGNMENTS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p9"/>
          <p:cNvSpPr/>
          <p:nvPr/>
        </p:nvSpPr>
        <p:spPr>
          <a:xfrm>
            <a:off x="3672840" y="4277867"/>
            <a:ext cx="1744980" cy="428625"/>
          </a:xfrm>
          <a:custGeom>
            <a:avLst/>
            <a:gdLst/>
            <a:ahLst/>
            <a:cxnLst/>
            <a:rect l="l" t="t" r="r" b="b"/>
            <a:pathLst>
              <a:path w="1744979" h="428625" extrusionOk="0">
                <a:moveTo>
                  <a:pt x="1673606" y="0"/>
                </a:moveTo>
                <a:lnTo>
                  <a:pt x="71374" y="0"/>
                </a:lnTo>
                <a:lnTo>
                  <a:pt x="43612" y="5615"/>
                </a:lnTo>
                <a:lnTo>
                  <a:pt x="20923" y="20923"/>
                </a:lnTo>
                <a:lnTo>
                  <a:pt x="5615" y="43612"/>
                </a:lnTo>
                <a:lnTo>
                  <a:pt x="0" y="71373"/>
                </a:lnTo>
                <a:lnTo>
                  <a:pt x="0" y="356869"/>
                </a:lnTo>
                <a:lnTo>
                  <a:pt x="5615" y="384631"/>
                </a:lnTo>
                <a:lnTo>
                  <a:pt x="20923" y="407320"/>
                </a:lnTo>
                <a:lnTo>
                  <a:pt x="43612" y="422628"/>
                </a:lnTo>
                <a:lnTo>
                  <a:pt x="71374" y="428243"/>
                </a:lnTo>
                <a:lnTo>
                  <a:pt x="1673606" y="428243"/>
                </a:lnTo>
                <a:lnTo>
                  <a:pt x="1701367" y="422628"/>
                </a:lnTo>
                <a:lnTo>
                  <a:pt x="1724056" y="407320"/>
                </a:lnTo>
                <a:lnTo>
                  <a:pt x="1739364" y="384631"/>
                </a:lnTo>
                <a:lnTo>
                  <a:pt x="1744980" y="356869"/>
                </a:lnTo>
                <a:lnTo>
                  <a:pt x="1744980" y="71373"/>
                </a:lnTo>
                <a:lnTo>
                  <a:pt x="1739364" y="43612"/>
                </a:lnTo>
                <a:lnTo>
                  <a:pt x="1724056" y="20923"/>
                </a:lnTo>
                <a:lnTo>
                  <a:pt x="1701367" y="5615"/>
                </a:lnTo>
                <a:lnTo>
                  <a:pt x="1673606" y="0"/>
                </a:lnTo>
                <a:close/>
              </a:path>
            </a:pathLst>
          </a:custGeom>
          <a:solidFill>
            <a:srgbClr val="0EB8B0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9"/>
          <p:cNvSpPr txBox="1"/>
          <p:nvPr/>
        </p:nvSpPr>
        <p:spPr>
          <a:xfrm>
            <a:off x="3909821" y="4380103"/>
            <a:ext cx="127254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CREATIVE PROJECTS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9"/>
          <p:cNvSpPr txBox="1"/>
          <p:nvPr/>
        </p:nvSpPr>
        <p:spPr>
          <a:xfrm>
            <a:off x="2285238" y="4335017"/>
            <a:ext cx="2863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(x4)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9"/>
          <p:cNvSpPr txBox="1"/>
          <p:nvPr/>
        </p:nvSpPr>
        <p:spPr>
          <a:xfrm>
            <a:off x="5619369" y="4337050"/>
            <a:ext cx="2863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(x4)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9"/>
          <p:cNvSpPr/>
          <p:nvPr/>
        </p:nvSpPr>
        <p:spPr>
          <a:xfrm>
            <a:off x="6580631" y="4276344"/>
            <a:ext cx="1746885" cy="428625"/>
          </a:xfrm>
          <a:custGeom>
            <a:avLst/>
            <a:gdLst/>
            <a:ahLst/>
            <a:cxnLst/>
            <a:rect l="l" t="t" r="r" b="b"/>
            <a:pathLst>
              <a:path w="1746884" h="428625" extrusionOk="0">
                <a:moveTo>
                  <a:pt x="1675129" y="0"/>
                </a:moveTo>
                <a:lnTo>
                  <a:pt x="71374" y="0"/>
                </a:lnTo>
                <a:lnTo>
                  <a:pt x="43612" y="5615"/>
                </a:lnTo>
                <a:lnTo>
                  <a:pt x="20923" y="20923"/>
                </a:lnTo>
                <a:lnTo>
                  <a:pt x="5615" y="43612"/>
                </a:lnTo>
                <a:lnTo>
                  <a:pt x="0" y="71373"/>
                </a:lnTo>
                <a:lnTo>
                  <a:pt x="0" y="356869"/>
                </a:lnTo>
                <a:lnTo>
                  <a:pt x="5615" y="384631"/>
                </a:lnTo>
                <a:lnTo>
                  <a:pt x="20923" y="407320"/>
                </a:lnTo>
                <a:lnTo>
                  <a:pt x="43612" y="422628"/>
                </a:lnTo>
                <a:lnTo>
                  <a:pt x="71374" y="428243"/>
                </a:lnTo>
                <a:lnTo>
                  <a:pt x="1675129" y="428243"/>
                </a:lnTo>
                <a:lnTo>
                  <a:pt x="1702891" y="422628"/>
                </a:lnTo>
                <a:lnTo>
                  <a:pt x="1725580" y="407320"/>
                </a:lnTo>
                <a:lnTo>
                  <a:pt x="1740888" y="384631"/>
                </a:lnTo>
                <a:lnTo>
                  <a:pt x="1746503" y="356869"/>
                </a:lnTo>
                <a:lnTo>
                  <a:pt x="1746503" y="71373"/>
                </a:lnTo>
                <a:lnTo>
                  <a:pt x="1740888" y="43612"/>
                </a:lnTo>
                <a:lnTo>
                  <a:pt x="1725580" y="20923"/>
                </a:lnTo>
                <a:lnTo>
                  <a:pt x="1702891" y="5615"/>
                </a:lnTo>
                <a:lnTo>
                  <a:pt x="1675129" y="0"/>
                </a:lnTo>
                <a:close/>
              </a:path>
            </a:pathLst>
          </a:custGeom>
          <a:solidFill>
            <a:srgbClr val="EE5677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9"/>
          <p:cNvSpPr txBox="1"/>
          <p:nvPr/>
        </p:nvSpPr>
        <p:spPr>
          <a:xfrm>
            <a:off x="7178420" y="4377944"/>
            <a:ext cx="55118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QUIZZES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9"/>
          <p:cNvSpPr txBox="1"/>
          <p:nvPr/>
        </p:nvSpPr>
        <p:spPr>
          <a:xfrm>
            <a:off x="8528431" y="4335017"/>
            <a:ext cx="28702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(x3)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9"/>
          <p:cNvSpPr txBox="1"/>
          <p:nvPr/>
        </p:nvSpPr>
        <p:spPr>
          <a:xfrm>
            <a:off x="1810257" y="2323033"/>
            <a:ext cx="3007360" cy="1093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We’re here!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479425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Introduce concepts, practice ideas, discuss applications.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Pre-class materials to prepare for class each day. Due </a:t>
            </a: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before 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class.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9"/>
          <p:cNvSpPr txBox="1"/>
          <p:nvPr/>
        </p:nvSpPr>
        <p:spPr>
          <a:xfrm>
            <a:off x="6680961" y="2324226"/>
            <a:ext cx="3557270" cy="879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Held in person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practice, review, applications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 advice, how to be an effective student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Preparation for quizzes / exams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"/>
          <p:cNvSpPr txBox="1"/>
          <p:nvPr/>
        </p:nvSpPr>
        <p:spPr>
          <a:xfrm>
            <a:off x="6660642" y="4824729"/>
            <a:ext cx="2220595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Taken in quiz section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45 minutes on computer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1981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9"/>
          <p:cNvSpPr txBox="1"/>
          <p:nvPr/>
        </p:nvSpPr>
        <p:spPr>
          <a:xfrm>
            <a:off x="3751579" y="4813757"/>
            <a:ext cx="2107565" cy="88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More open-ended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assignments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Explore new ideas and applications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9"/>
          <p:cNvSpPr txBox="1"/>
          <p:nvPr/>
        </p:nvSpPr>
        <p:spPr>
          <a:xfrm>
            <a:off x="417982" y="4821427"/>
            <a:ext cx="2856230" cy="88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Structured assignments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0" lvl="0" indent="-287019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Programming in Java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Applying &amp; implementing course concepts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9"/>
          <p:cNvSpPr/>
          <p:nvPr/>
        </p:nvSpPr>
        <p:spPr>
          <a:xfrm>
            <a:off x="9343643" y="4273296"/>
            <a:ext cx="1746885" cy="426720"/>
          </a:xfrm>
          <a:custGeom>
            <a:avLst/>
            <a:gdLst/>
            <a:ahLst/>
            <a:cxnLst/>
            <a:rect l="l" t="t" r="r" b="b"/>
            <a:pathLst>
              <a:path w="1746884" h="426720" extrusionOk="0">
                <a:moveTo>
                  <a:pt x="1675383" y="0"/>
                </a:moveTo>
                <a:lnTo>
                  <a:pt x="71120" y="0"/>
                </a:lnTo>
                <a:lnTo>
                  <a:pt x="43451" y="5593"/>
                </a:lnTo>
                <a:lnTo>
                  <a:pt x="20843" y="20843"/>
                </a:lnTo>
                <a:lnTo>
                  <a:pt x="5593" y="43451"/>
                </a:lnTo>
                <a:lnTo>
                  <a:pt x="0" y="71119"/>
                </a:lnTo>
                <a:lnTo>
                  <a:pt x="0" y="355599"/>
                </a:lnTo>
                <a:lnTo>
                  <a:pt x="5593" y="383268"/>
                </a:lnTo>
                <a:lnTo>
                  <a:pt x="20843" y="405876"/>
                </a:lnTo>
                <a:lnTo>
                  <a:pt x="43451" y="421126"/>
                </a:lnTo>
                <a:lnTo>
                  <a:pt x="71120" y="426719"/>
                </a:lnTo>
                <a:lnTo>
                  <a:pt x="1675383" y="426719"/>
                </a:lnTo>
                <a:lnTo>
                  <a:pt x="1703052" y="421126"/>
                </a:lnTo>
                <a:lnTo>
                  <a:pt x="1725660" y="405876"/>
                </a:lnTo>
                <a:lnTo>
                  <a:pt x="1740910" y="383268"/>
                </a:lnTo>
                <a:lnTo>
                  <a:pt x="1746503" y="355599"/>
                </a:lnTo>
                <a:lnTo>
                  <a:pt x="1746503" y="71119"/>
                </a:lnTo>
                <a:lnTo>
                  <a:pt x="1740910" y="43451"/>
                </a:lnTo>
                <a:lnTo>
                  <a:pt x="1725660" y="20843"/>
                </a:lnTo>
                <a:lnTo>
                  <a:pt x="1703052" y="5593"/>
                </a:lnTo>
                <a:lnTo>
                  <a:pt x="1675383" y="0"/>
                </a:lnTo>
                <a:close/>
              </a:path>
            </a:pathLst>
          </a:custGeom>
          <a:solidFill>
            <a:srgbClr val="AD5BFF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9"/>
          <p:cNvSpPr txBox="1"/>
          <p:nvPr/>
        </p:nvSpPr>
        <p:spPr>
          <a:xfrm>
            <a:off x="10018268" y="4374642"/>
            <a:ext cx="39814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EXAM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163" name="Google Shape;163;p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164" name="Google Shape;164;p9"/>
          <p:cNvSpPr txBox="1"/>
          <p:nvPr/>
        </p:nvSpPr>
        <p:spPr>
          <a:xfrm>
            <a:off x="11291696" y="4331589"/>
            <a:ext cx="286385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(x1)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9"/>
          <p:cNvSpPr txBox="1"/>
          <p:nvPr/>
        </p:nvSpPr>
        <p:spPr>
          <a:xfrm>
            <a:off x="9423907" y="4821427"/>
            <a:ext cx="1769745" cy="659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299085" marR="0" lvl="0" indent="-2870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Culminating exam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99085" marR="5080" lvl="0" indent="-287019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Fri, August 16</a:t>
            </a:r>
            <a:r>
              <a:rPr lang="en-US" sz="1400" b="1" i="0" u="none" strike="noStrike" cap="none" baseline="300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</a:t>
            </a:r>
            <a:r>
              <a:rPr lang="en-US"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12:00 – 1:00 PM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"/>
          <p:cNvSpPr txBox="1"/>
          <p:nvPr/>
        </p:nvSpPr>
        <p:spPr>
          <a:xfrm>
            <a:off x="417982" y="3798189"/>
            <a:ext cx="1005840" cy="20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Assessments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11" descr="A photo of a bicycle. This is used as a metaphor in the presentation: when you learn a bike, does it suffice to watch a ton of youtube videos of how to ride a bike? No! You need to do it yourself, and practice consistently and regularly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2160" y="411480"/>
            <a:ext cx="8107680" cy="5405462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7698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186" name="Google Shape;186;p1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437389" cy="164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How Learning Works</a:t>
            </a:r>
            <a:endParaRPr/>
          </a:p>
        </p:txBody>
      </p:sp>
      <p:sp>
        <p:nvSpPr>
          <p:cNvPr id="192" name="Google Shape;192;p12"/>
          <p:cNvSpPr txBox="1"/>
          <p:nvPr/>
        </p:nvSpPr>
        <p:spPr>
          <a:xfrm>
            <a:off x="916939" y="1306906"/>
            <a:ext cx="10240645" cy="3336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requires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active participation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the process. 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not as simple as sitting and listening to someone talk at you!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Requires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deliberate practice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learning by doing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Benefits from </a:t>
            </a: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collaborative learning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sng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Does not work well if you cram everything!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3" name="Google Shape;193;p12" descr="A photo of a bicycle. This is used as a metaphor in the presentation: when you learn a bike, does it suffice to watch a ton of youtube videos of how to ride a bike? No! You need to do it yourself, and practice consistently and regularly!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3523" y="4244340"/>
            <a:ext cx="3724655" cy="248412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2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195" name="Google Shape;195;p12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Pre-Class Materials (1/3)</a:t>
            </a:r>
            <a:endParaRPr dirty="0"/>
          </a:p>
        </p:txBody>
      </p:sp>
      <p:sp>
        <p:nvSpPr>
          <p:cNvPr id="201" name="Google Shape;201;p39"/>
          <p:cNvSpPr txBox="1"/>
          <p:nvPr/>
        </p:nvSpPr>
        <p:spPr>
          <a:xfrm>
            <a:off x="916939" y="1306906"/>
            <a:ext cx="10240645" cy="1608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element of course: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for each lecture with readings &amp; practice problems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should take ~30 minutes per lecture (why we don’t have Monday lectures!)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will start with a brief recap, then pick off where we left off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203" name="Google Shape;203;p3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Pre-Class Materials (2/3)</a:t>
            </a:r>
            <a:endParaRPr dirty="0"/>
          </a:p>
        </p:txBody>
      </p:sp>
      <p:sp>
        <p:nvSpPr>
          <p:cNvPr id="201" name="Google Shape;201;p39"/>
          <p:cNvSpPr txBox="1"/>
          <p:nvPr/>
        </p:nvSpPr>
        <p:spPr>
          <a:xfrm>
            <a:off x="916939" y="1306906"/>
            <a:ext cx="10240645" cy="3203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element of course: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for each lecture with readings &amp; practice problems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should take ~30 minutes per lecture (why we don’t have Monday lectures!)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will start with a brief recap, then pick off where we left off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Which means…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can spend lecture diving deeper, answering questions, and think-pair-share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ask about pre-lecture material in class or quiz section!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203" name="Google Shape;203;p3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1167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9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Pre-Class Materials (3/3)</a:t>
            </a:r>
            <a:endParaRPr dirty="0"/>
          </a:p>
        </p:txBody>
      </p:sp>
      <p:sp>
        <p:nvSpPr>
          <p:cNvPr id="201" name="Google Shape;201;p39"/>
          <p:cNvSpPr txBox="1"/>
          <p:nvPr/>
        </p:nvSpPr>
        <p:spPr>
          <a:xfrm>
            <a:off x="916939" y="1306906"/>
            <a:ext cx="10240645" cy="4799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Core element of course: </a:t>
            </a: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prepare for each lecture with readings &amp; practice problems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should take ~30 minutes per lecture (why we don’t have Monday lectures!)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 will start with a brief recap, then pick off where we left off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Which means…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can spend lecture diving deeper, answering questions, and think-pair-share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ask about pre-lecture material in class or quiz section!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Pre-class materials are ungraded, which means…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it’s okay if you find them challenging – that means you’re learning!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0812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but,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should do them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and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will assume you’ve done them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39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203" name="Google Shape;203;p39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0757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Consistent and Active Participation (1/2)</a:t>
            </a:r>
            <a:endParaRPr dirty="0"/>
          </a:p>
        </p:txBody>
      </p:sp>
      <p:sp>
        <p:nvSpPr>
          <p:cNvPr id="209" name="Google Shape;209;p40"/>
          <p:cNvSpPr txBox="1"/>
          <p:nvPr/>
        </p:nvSpPr>
        <p:spPr>
          <a:xfrm>
            <a:off x="916939" y="1306906"/>
            <a:ext cx="10240645" cy="2598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Attendance is not graded. But, it’s strongly encouraged!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lectures &amp; sections are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going to be just us talking at you!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ex: live in-class coding, debugging, think-pair-share, and problem-solving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spreading out ~ 1-2 hours each day over Tuesday – Friday is 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much more effective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than cramming before the assignment is due!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0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211" name="Google Shape;211;p40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Consistent and Active Participation (2/2)</a:t>
            </a:r>
            <a:endParaRPr dirty="0"/>
          </a:p>
        </p:txBody>
      </p:sp>
      <p:sp>
        <p:nvSpPr>
          <p:cNvPr id="209" name="Google Shape;209;p40"/>
          <p:cNvSpPr txBox="1"/>
          <p:nvPr/>
        </p:nvSpPr>
        <p:spPr>
          <a:xfrm>
            <a:off x="916939" y="1306906"/>
            <a:ext cx="10240645" cy="4444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Attendance is not graded. But, it’s strongly encouraged!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lectures &amp; sections are </a:t>
            </a: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going to be just us talking at you!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ex: live in-class coding, debugging, think-pair-share, and problem-solving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spreading out ~ 1-2 hours each day over Tuesday – Friday is </a:t>
            </a:r>
            <a:b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4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much more effective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than cramming before the assignment is due!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06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Catching up: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all lectures are recorded on Panopto; slides are on our website.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4965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section materials are on Ed, but section will not be recorded.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0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211" name="Google Shape;211;p40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8387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29BDA-4006-93FD-82C2-8DEC908DB3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 is hard!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FBE7B8-3EDB-6468-147C-E2745624900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Lesson 0 - Summer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FE3F1-81DF-99CD-A602-1554E6A6DA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36C020-F0C6-D3C3-C5B6-1C976B254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125" y="1859144"/>
            <a:ext cx="11415749" cy="31397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4225B1F-EB62-3EA3-D61B-78262C65BB4F}"/>
                  </a:ext>
                </a:extLst>
              </p14:cNvPr>
              <p14:cNvContentPartPr/>
              <p14:nvPr/>
            </p14:nvContentPartPr>
            <p14:xfrm>
              <a:off x="5307370" y="4132816"/>
              <a:ext cx="4988520" cy="1112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4225B1F-EB62-3EA3-D61B-78262C65BB4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53730" y="4025176"/>
                <a:ext cx="5096160" cy="32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589365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97E2-1E06-D8B1-58FC-166BF31EE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609676"/>
            <a:ext cx="9478645" cy="677108"/>
          </a:xfrm>
        </p:spPr>
        <p:txBody>
          <a:bodyPr/>
          <a:lstStyle/>
          <a:p>
            <a:r>
              <a:rPr lang="en-US" dirty="0"/>
              <a:t>Course Culture and Support: Live Support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1A4D70-DCB0-7925-CBD7-F5C80F2E6E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9" y="1286784"/>
            <a:ext cx="10741661" cy="4401205"/>
          </a:xfrm>
        </p:spPr>
        <p:txBody>
          <a:bodyPr/>
          <a:lstStyle/>
          <a:p>
            <a:pPr marL="228600" indent="0"/>
            <a:r>
              <a:rPr lang="en-US" i="0" dirty="0"/>
              <a:t>Introductory Programming Lab (TA Office Hours – starting next week!)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#1 place to get help (and </a:t>
            </a:r>
            <a:r>
              <a:rPr lang="en-US" i="0" u="sng" dirty="0"/>
              <a:t>highly rated</a:t>
            </a:r>
            <a:r>
              <a:rPr lang="en-US" i="0" dirty="0"/>
              <a:t> in the class!)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face-to-face help from TAs on </a:t>
            </a:r>
            <a:r>
              <a:rPr lang="en-US" b="1" i="0" dirty="0"/>
              <a:t>any</a:t>
            </a:r>
            <a:r>
              <a:rPr lang="en-US" i="0" dirty="0"/>
              <a:t> course questions – not just assignments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  <a:p>
            <a:pPr marL="228600" indent="0"/>
            <a:r>
              <a:rPr lang="en-US" i="0" dirty="0"/>
              <a:t>TA Section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Work through practice problems (this is how you learn!)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Get to know your TAs &amp; peers!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  <a:p>
            <a:pPr marL="228600" indent="0"/>
            <a:r>
              <a:rPr lang="en-US" i="0" dirty="0"/>
              <a:t>Instructor Office Hours (in-person)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I don’t byte (most of the time)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Great for things from lecture, personal questions, or just to say hi!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19F50-2B65-D266-AF6C-A6497010A42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Lesson 1 - Summer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43059F-3979-3971-7C4E-79C1FACB1BB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589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Agenda (1/3)</a:t>
            </a:r>
            <a:endParaRPr dirty="0"/>
          </a:p>
        </p:txBody>
      </p:sp>
      <p:sp>
        <p:nvSpPr>
          <p:cNvPr id="61" name="Google Shape;61;p2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62" name="Google Shape;62;p2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63" name="Google Shape;63;p2"/>
          <p:cNvSpPr txBox="1"/>
          <p:nvPr/>
        </p:nvSpPr>
        <p:spPr>
          <a:xfrm>
            <a:off x="916939" y="1706841"/>
            <a:ext cx="8305120" cy="3520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our class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is this course?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Getting help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Syllabus questions</a:t>
            </a:r>
          </a:p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Writing our first java program!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endParaRPr lang="en-US"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6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Course Culture and Support: Ed &amp; Email</a:t>
            </a:r>
            <a:endParaRPr dirty="0"/>
          </a:p>
        </p:txBody>
      </p:sp>
      <p:sp>
        <p:nvSpPr>
          <p:cNvPr id="242" name="Google Shape;242;p16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243" name="Google Shape;243;p16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AEF970C-D298-E594-25B1-E4352CB0E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8" y="1737106"/>
            <a:ext cx="10513061" cy="4001095"/>
          </a:xfrm>
        </p:spPr>
        <p:txBody>
          <a:bodyPr/>
          <a:lstStyle/>
          <a:p>
            <a:r>
              <a:rPr lang="en-US" i="0" dirty="0"/>
              <a:t>Ed Board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Best for content and logistics questions – ~60 of you &gt;&gt; 7 of us!!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Feel free to make them public or private (and/or anonymous)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Answer other students’ questions – great way to learn!</a:t>
            </a:r>
          </a:p>
          <a:p>
            <a:pPr marL="228600" indent="0"/>
            <a:endParaRPr lang="en-US" i="0" dirty="0"/>
          </a:p>
          <a:p>
            <a:pPr marL="228600" indent="0"/>
            <a:r>
              <a:rPr lang="en-US" i="0" dirty="0"/>
              <a:t>Email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Best for personal circumstances and/or private questions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If unsure, always feel free to email Simon (at simonswu@uw.edu)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May politely ask you to post on Ed instead!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1345498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8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10151872" cy="69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The World Around CSE 121 &amp; Reaching Out</a:t>
            </a:r>
            <a:endParaRPr dirty="0"/>
          </a:p>
        </p:txBody>
      </p:sp>
      <p:sp>
        <p:nvSpPr>
          <p:cNvPr id="257" name="Google Shape;257;p18"/>
          <p:cNvSpPr txBox="1"/>
          <p:nvPr/>
        </p:nvSpPr>
        <p:spPr>
          <a:xfrm>
            <a:off x="1034700" y="1672998"/>
            <a:ext cx="10122600" cy="3740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6975" rIns="0" bIns="0" anchor="t" anchorCtr="0">
            <a:spAutoFit/>
          </a:bodyPr>
          <a:lstStyle/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Our goal is to give you a great CSE 121 experience!</a:t>
            </a: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But CSE 121 does not exist in a vacuum – there’s a lot going on in the world</a:t>
            </a:r>
            <a:r>
              <a:rPr lang="en-US" sz="2400" dirty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right now that can impact your education.</a:t>
            </a: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400" b="0" i="0" u="none" strike="noStrike" cap="none" dirty="0">
              <a:solidFill>
                <a:srgbClr val="00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We’ve designed course policies for maximum flexibility: resubmissions, dropping quiz/exam problems, asynchronous help &amp; lecture recordings.</a:t>
            </a:r>
          </a:p>
          <a:p>
            <a:pPr marL="12065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400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Please reach out ASAP</a:t>
            </a:r>
            <a:r>
              <a:rPr lang="en-US" sz="2400" i="0" dirty="0">
                <a:latin typeface="Arial" panose="020B0604020202020204" pitchFamily="34" charset="0"/>
                <a:cs typeface="Arial" panose="020B0604020202020204" pitchFamily="34" charset="0"/>
              </a:rPr>
              <a:t> if you’re struggling or have circumstances that require extra support. We’re happy to help – we just need to know!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Google Shape;258;p18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259" name="Google Shape;259;p18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0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Course Website</a:t>
            </a:r>
            <a:endParaRPr/>
          </a:p>
        </p:txBody>
      </p:sp>
      <p:sp>
        <p:nvSpPr>
          <p:cNvPr id="277" name="Google Shape;277;p20"/>
          <p:cNvSpPr txBox="1"/>
          <p:nvPr/>
        </p:nvSpPr>
        <p:spPr>
          <a:xfrm>
            <a:off x="1129283" y="1613916"/>
            <a:ext cx="3473450" cy="646430"/>
          </a:xfrm>
          <a:prstGeom prst="rect">
            <a:avLst/>
          </a:prstGeom>
          <a:solidFill>
            <a:srgbClr val="330064"/>
          </a:solidFill>
          <a:ln>
            <a:noFill/>
          </a:ln>
        </p:spPr>
        <p:txBody>
          <a:bodyPr spcFirstLastPara="1" wrap="square" lIns="0" tIns="19050" rIns="0" bIns="0" anchor="t" anchorCtr="0">
            <a:spAutoFit/>
          </a:bodyPr>
          <a:lstStyle/>
          <a:p>
            <a:pPr marL="36004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cs.uw.edu</a:t>
            </a:r>
            <a:r>
              <a:rPr lang="en-US" sz="3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/121</a:t>
            </a:r>
            <a:endParaRPr sz="36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20"/>
          <p:cNvSpPr txBox="1"/>
          <p:nvPr/>
        </p:nvSpPr>
        <p:spPr>
          <a:xfrm>
            <a:off x="916939" y="2391282"/>
            <a:ext cx="4015800" cy="20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57775" rIns="0" bIns="0" anchor="t" anchorCtr="0">
            <a:spAutoFit/>
          </a:bodyPr>
          <a:lstStyle/>
          <a:p>
            <a:pPr marL="241300" marR="166370" lvl="0" indent="-228600" algn="l" rtl="0">
              <a:lnSpc>
                <a:spcPct val="10892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Primary source of course information (</a:t>
            </a:r>
            <a:r>
              <a:rPr lang="en-US" sz="2800" b="0" i="0" u="sng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not</a:t>
            </a:r>
            <a:r>
              <a:rPr lang="en-US" sz="28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Canvas)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108928"/>
              </a:lnSpc>
              <a:spcBef>
                <a:spcPts val="9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Calendar will contain links to (almost) all resources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20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280" name="Google Shape;280;p20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1609E0-B94A-7CFA-0202-442F21074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261" y="1306906"/>
            <a:ext cx="5934190" cy="353833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B2E4860-4866-F6C2-556A-3657AAEA2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811" y="465213"/>
            <a:ext cx="12192000" cy="4680373"/>
          </a:xfrm>
          <a:prstGeom prst="rect">
            <a:avLst/>
          </a:prstGeom>
        </p:spPr>
      </p:pic>
      <p:sp>
        <p:nvSpPr>
          <p:cNvPr id="287" name="Google Shape;287;p21"/>
          <p:cNvSpPr txBox="1">
            <a:spLocks noGrp="1"/>
          </p:cNvSpPr>
          <p:nvPr>
            <p:ph type="title"/>
          </p:nvPr>
        </p:nvSpPr>
        <p:spPr>
          <a:xfrm>
            <a:off x="457200" y="826770"/>
            <a:ext cx="5179807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Syllabus (website)</a:t>
            </a:r>
            <a:endParaRPr/>
          </a:p>
        </p:txBody>
      </p:sp>
      <p:sp>
        <p:nvSpPr>
          <p:cNvPr id="288" name="Google Shape;288;p21"/>
          <p:cNvSpPr txBox="1"/>
          <p:nvPr/>
        </p:nvSpPr>
        <p:spPr>
          <a:xfrm>
            <a:off x="457200" y="1600200"/>
            <a:ext cx="4402328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Please review the syllabus ASAP.</a:t>
            </a:r>
            <a:endParaRPr sz="24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2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290" name="Google Shape;290;p2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81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291" name="Google Shape;291;p21"/>
          <p:cNvSpPr/>
          <p:nvPr/>
        </p:nvSpPr>
        <p:spPr>
          <a:xfrm>
            <a:off x="5392928" y="1632901"/>
            <a:ext cx="533400" cy="23939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1" descr="The CSE 121 Syllabus. Spotlighted is the first section, with the instructor email (mxw@cs.washington.edu) and a &quot;who to contact&quot; blurb."/>
          <p:cNvPicPr preferRelativeResize="0"/>
          <p:nvPr/>
        </p:nvPicPr>
        <p:blipFill>
          <a:blip r:embed="rId4"/>
          <a:srcRect l="9496" r="9496"/>
          <a:stretch/>
        </p:blipFill>
        <p:spPr>
          <a:xfrm>
            <a:off x="533533" y="2566649"/>
            <a:ext cx="3726595" cy="28194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 cmpd="sng">
            <a:solidFill>
              <a:srgbClr val="3F3151"/>
            </a:solidFill>
            <a:prstDash val="solid"/>
            <a:miter lim="800000"/>
            <a:headEnd type="none" w="sm" len="sm"/>
            <a:tailEnd type="none" w="sm" len="sm"/>
          </a:ln>
        </p:spPr>
      </p:pic>
      <p:cxnSp>
        <p:nvCxnSpPr>
          <p:cNvPr id="293" name="Google Shape;293;p21"/>
          <p:cNvCxnSpPr>
            <a:stCxn id="291" idx="1"/>
          </p:cNvCxnSpPr>
          <p:nvPr/>
        </p:nvCxnSpPr>
        <p:spPr>
          <a:xfrm flipH="1">
            <a:off x="4260128" y="1752599"/>
            <a:ext cx="1132800" cy="866100"/>
          </a:xfrm>
          <a:prstGeom prst="straightConnector1">
            <a:avLst/>
          </a:prstGeom>
          <a:noFill/>
          <a:ln w="38100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4" name="Google Shape;294;p21"/>
          <p:cNvCxnSpPr>
            <a:stCxn id="291" idx="1"/>
          </p:cNvCxnSpPr>
          <p:nvPr/>
        </p:nvCxnSpPr>
        <p:spPr>
          <a:xfrm flipH="1">
            <a:off x="4260128" y="1752599"/>
            <a:ext cx="1132800" cy="3581400"/>
          </a:xfrm>
          <a:prstGeom prst="straightConnector1">
            <a:avLst/>
          </a:prstGeom>
          <a:noFill/>
          <a:ln w="38100" cap="flat" cmpd="sng">
            <a:solidFill>
              <a:srgbClr val="3F315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2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Ed</a:t>
            </a:r>
            <a:endParaRPr/>
          </a:p>
        </p:txBody>
      </p:sp>
      <p:sp>
        <p:nvSpPr>
          <p:cNvPr id="300" name="Google Shape;300;p22"/>
          <p:cNvSpPr txBox="1"/>
          <p:nvPr/>
        </p:nvSpPr>
        <p:spPr>
          <a:xfrm>
            <a:off x="916939" y="1793189"/>
            <a:ext cx="3493770" cy="2627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325" rIns="0" bIns="0" anchor="t" anchorCtr="0">
            <a:spAutoFit/>
          </a:bodyPr>
          <a:lstStyle/>
          <a:p>
            <a:pPr marL="241300" marR="459105" lvl="0" indent="-22860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online learning platform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684530" lvl="0" indent="-228600" algn="l" rtl="0">
              <a:lnSpc>
                <a:spcPct val="107857"/>
              </a:lnSpc>
              <a:spcBef>
                <a:spcPts val="100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Lessons, sections, quizzes all here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107857"/>
              </a:lnSpc>
              <a:spcBef>
                <a:spcPts val="100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Intro and walkthrough in Section 0</a:t>
            </a:r>
            <a:endParaRPr sz="2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2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302" name="Google Shape;302;p22"/>
          <p:cNvSpPr txBox="1"/>
          <p:nvPr/>
        </p:nvSpPr>
        <p:spPr>
          <a:xfrm>
            <a:off x="11094211" y="6464985"/>
            <a:ext cx="180975" cy="1784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marR="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22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DEE93A-900D-D03C-AF9A-ABCF5B5C73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187" y="1709060"/>
            <a:ext cx="6623023" cy="312849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A3CBC-1F72-6CA2-2885-44613DB2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Help us improve!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CB75F9-6EB6-6A40-F9C3-3466C33BAC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939" y="1737106"/>
            <a:ext cx="10017760" cy="4401205"/>
          </a:xfrm>
        </p:spPr>
        <p:txBody>
          <a:bodyPr/>
          <a:lstStyle/>
          <a:p>
            <a:r>
              <a:rPr lang="en-US" i="0" dirty="0"/>
              <a:t>CSE 121 is </a:t>
            </a:r>
            <a:r>
              <a:rPr lang="en-US" b="1" i="0" dirty="0"/>
              <a:t>super new!</a:t>
            </a:r>
            <a:r>
              <a:rPr lang="en-US" i="0" dirty="0"/>
              <a:t> We’ve worked hard to build a course that we think will be effective, supportive, and help you succeed.</a:t>
            </a:r>
          </a:p>
          <a:p>
            <a:endParaRPr lang="en-US" i="0" dirty="0"/>
          </a:p>
          <a:p>
            <a:r>
              <a:rPr lang="en-US" i="0" dirty="0"/>
              <a:t>But… we probably didn’t get it all right!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We appreciate your patience and understanding if we need to make adjustments during the quarter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en-US" i="0" dirty="0"/>
          </a:p>
          <a:p>
            <a:pPr marL="228600" indent="0"/>
            <a:r>
              <a:rPr lang="en-US" i="0" dirty="0"/>
              <a:t>Please give us lots of feedback! 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Post on Ed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Mid and end-of-quarter feedback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r>
              <a:rPr lang="en-US" i="0" dirty="0"/>
              <a:t>Use </a:t>
            </a:r>
            <a:r>
              <a:rPr lang="en-US" i="0" dirty="0">
                <a:hlinkClick r:id="rId2"/>
              </a:rPr>
              <a:t>CSE Anonymous Feedback Tool</a:t>
            </a:r>
            <a:endParaRPr lang="en-US" i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75278A-E047-FD66-70B3-3F7A4F3FCB6D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 dirty="0"/>
              <a:t>Lesson 1 - Summer 2024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AC20CA-76C7-B704-237D-7E893481CA8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567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Agenda (3/3)</a:t>
            </a:r>
            <a:endParaRPr dirty="0"/>
          </a:p>
        </p:txBody>
      </p:sp>
      <p:sp>
        <p:nvSpPr>
          <p:cNvPr id="367" name="Google Shape;367;p28"/>
          <p:cNvSpPr txBox="1"/>
          <p:nvPr/>
        </p:nvSpPr>
        <p:spPr>
          <a:xfrm>
            <a:off x="916939" y="1706841"/>
            <a:ext cx="5784944" cy="3151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indent="-228600">
              <a:spcBef>
                <a:spcPts val="675"/>
              </a:spcBef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our class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is this course?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Getting help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Syllabus questions</a:t>
            </a:r>
          </a:p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Writing our first Java program!</a:t>
            </a:r>
            <a:endParaRPr sz="2800" b="0" i="0" u="none" strike="noStrike" cap="none" dirty="0">
              <a:solidFill>
                <a:schemeClr val="tx2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8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373" name="Google Shape;373;p28"/>
          <p:cNvSpPr txBox="1">
            <a:spLocks noGrp="1"/>
          </p:cNvSpPr>
          <p:nvPr>
            <p:ph type="sldNum" idx="12"/>
          </p:nvPr>
        </p:nvSpPr>
        <p:spPr>
          <a:xfrm>
            <a:off x="11125200" y="6400800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grpSp>
        <p:nvGrpSpPr>
          <p:cNvPr id="2" name="Google Shape;369;p28"/>
          <p:cNvGrpSpPr/>
          <p:nvPr/>
        </p:nvGrpSpPr>
        <p:grpSpPr>
          <a:xfrm>
            <a:off x="5724764" y="4545979"/>
            <a:ext cx="579120" cy="158750"/>
            <a:chOff x="8473439" y="3809999"/>
            <a:chExt cx="579120" cy="158750"/>
          </a:xfrm>
        </p:grpSpPr>
        <p:sp>
          <p:nvSpPr>
            <p:cNvPr id="3" name="Google Shape;370;p28"/>
            <p:cNvSpPr/>
            <p:nvPr/>
          </p:nvSpPr>
          <p:spPr>
            <a:xfrm>
              <a:off x="8473439" y="380999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161670" y="0"/>
                  </a:moveTo>
                  <a:lnTo>
                    <a:pt x="0" y="79248"/>
                  </a:lnTo>
                  <a:lnTo>
                    <a:pt x="161670" y="158495"/>
                  </a:lnTo>
                  <a:lnTo>
                    <a:pt x="161670" y="118872"/>
                  </a:lnTo>
                  <a:lnTo>
                    <a:pt x="579119" y="118872"/>
                  </a:lnTo>
                  <a:lnTo>
                    <a:pt x="579119" y="39624"/>
                  </a:lnTo>
                  <a:lnTo>
                    <a:pt x="161670" y="39624"/>
                  </a:lnTo>
                  <a:lnTo>
                    <a:pt x="161670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" name="Google Shape;371;p28"/>
            <p:cNvSpPr/>
            <p:nvPr/>
          </p:nvSpPr>
          <p:spPr>
            <a:xfrm>
              <a:off x="8473439" y="380999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579119" y="39624"/>
                  </a:moveTo>
                  <a:lnTo>
                    <a:pt x="161670" y="39624"/>
                  </a:lnTo>
                  <a:lnTo>
                    <a:pt x="161670" y="0"/>
                  </a:lnTo>
                  <a:lnTo>
                    <a:pt x="0" y="79248"/>
                  </a:lnTo>
                  <a:lnTo>
                    <a:pt x="161670" y="158495"/>
                  </a:lnTo>
                  <a:lnTo>
                    <a:pt x="161670" y="118872"/>
                  </a:lnTo>
                  <a:lnTo>
                    <a:pt x="579119" y="118872"/>
                  </a:lnTo>
                  <a:lnTo>
                    <a:pt x="579119" y="39624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44894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Escape Sequences</a:t>
            </a:r>
            <a:endParaRPr dirty="0"/>
          </a:p>
        </p:txBody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8200" y="1542992"/>
            <a:ext cx="10415954" cy="42850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ctr">
              <a:buSzPts val="3600"/>
              <a:buNone/>
            </a:pPr>
            <a:r>
              <a:rPr lang="en-US" sz="3200" b="1" dirty="0">
                <a:solidFill>
                  <a:srgbClr val="008080"/>
                </a:solidFill>
              </a:rPr>
              <a:t>escape sequence</a:t>
            </a:r>
            <a:r>
              <a:rPr lang="en-US" sz="3200" dirty="0"/>
              <a:t>: A special sequence of characters used to represent certain special characters in a string. </a:t>
            </a:r>
            <a:endParaRPr lang="en-US" sz="3200" dirty="0">
              <a:solidFill>
                <a:srgbClr val="008080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endParaRPr lang="en-US" sz="3200" dirty="0">
              <a:solidFill>
                <a:srgbClr val="008080"/>
              </a:solidFill>
            </a:endParaRP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200" dirty="0">
                <a:solidFill>
                  <a:srgbClr val="008080"/>
                </a:solidFill>
                <a:latin typeface="Consolas" panose="020B0609020204030204" pitchFamily="49" charset="0"/>
              </a:rPr>
              <a:t>\"</a:t>
            </a:r>
            <a:r>
              <a:rPr lang="en-US" sz="3200" dirty="0"/>
              <a:t> to produce </a:t>
            </a:r>
            <a:r>
              <a:rPr lang="en-US" sz="3200" dirty="0">
                <a:latin typeface="Consolas" panose="020B0609020204030204" pitchFamily="49" charset="0"/>
              </a:rPr>
              <a:t>"</a:t>
            </a:r>
            <a:r>
              <a:rPr lang="en-US" sz="3200" dirty="0"/>
              <a:t> in a String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200" dirty="0">
                <a:solidFill>
                  <a:srgbClr val="008080"/>
                </a:solidFill>
                <a:latin typeface="Consolas" panose="020B0609020204030204" pitchFamily="49" charset="0"/>
              </a:rPr>
              <a:t>\\</a:t>
            </a:r>
            <a:r>
              <a:rPr lang="en-US" sz="3200" dirty="0"/>
              <a:t> to produce </a:t>
            </a:r>
            <a:r>
              <a:rPr lang="en-US" sz="3200" dirty="0">
                <a:latin typeface="Consolas" panose="020B0609020204030204" pitchFamily="49" charset="0"/>
              </a:rPr>
              <a:t>\</a:t>
            </a:r>
            <a:r>
              <a:rPr lang="en-US" sz="3200" dirty="0"/>
              <a:t> in a String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200" dirty="0">
                <a:solidFill>
                  <a:srgbClr val="008080"/>
                </a:solidFill>
                <a:latin typeface="Consolas" panose="020B0609020204030204" pitchFamily="49" charset="0"/>
              </a:rPr>
              <a:t>\n</a:t>
            </a:r>
            <a:r>
              <a:rPr lang="en-US" sz="3200" dirty="0"/>
              <a:t> to produce a new line character (or line break) in a String</a:t>
            </a:r>
          </a:p>
          <a:p>
            <a:pPr marL="457200" lvl="0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600"/>
              <a:buChar char="•"/>
            </a:pPr>
            <a:r>
              <a:rPr lang="en-US" sz="3200" dirty="0"/>
              <a:t>And there are more! 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38979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0B6B7E-9D61-419A-B145-B72EBA1E48C8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Lesson 1 - Spring 2023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51F9F-7F9D-4D2E-927A-C42446C080C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28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15E445-E541-4B18-83A9-B37CB8FC52D7}"/>
              </a:ext>
            </a:extLst>
          </p:cNvPr>
          <p:cNvSpPr txBox="1"/>
          <p:nvPr/>
        </p:nvSpPr>
        <p:spPr>
          <a:xfrm>
            <a:off x="692727" y="1307869"/>
            <a:ext cx="687185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How many lines of output would the following code produce? </a:t>
            </a:r>
          </a:p>
          <a:p>
            <a:endParaRPr lang="en-US" sz="2400" dirty="0"/>
          </a:p>
          <a:p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System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out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"hello"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System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out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"hi"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System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out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2800" b="0" dirty="0" err="1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yo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System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out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"greetings"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System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out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"sup"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System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001080"/>
                </a:solidFill>
                <a:effectLst/>
                <a:latin typeface="Consolas" panose="020B0609020204030204" pitchFamily="49" charset="0"/>
              </a:rPr>
              <a:t>out</a:t>
            </a:r>
            <a:r>
              <a:rPr lang="en-US" sz="2800" b="0" dirty="0" err="1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sz="2800" b="0" dirty="0" err="1">
                <a:solidFill>
                  <a:srgbClr val="795E26"/>
                </a:solidFill>
                <a:effectLst/>
                <a:latin typeface="Consolas" panose="020B0609020204030204" pitchFamily="49" charset="0"/>
              </a:rPr>
              <a:t>println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sz="2800" b="0" dirty="0">
                <a:solidFill>
                  <a:srgbClr val="A31515"/>
                </a:solidFill>
                <a:effectLst/>
                <a:latin typeface="Consolas" panose="020B0609020204030204" pitchFamily="49" charset="0"/>
              </a:rPr>
              <a:t>"hey"</a:t>
            </a:r>
            <a:r>
              <a:rPr lang="en-US" sz="2800" b="0" dirty="0">
                <a:solidFill>
                  <a:srgbClr val="3B3B3B"/>
                </a:solidFill>
                <a:effectLst/>
                <a:latin typeface="Consolas" panose="020B0609020204030204" pitchFamily="49" charset="0"/>
              </a:rPr>
              <a:t>);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64DDC4-13D9-4342-93BD-2A39103198EF}"/>
              </a:ext>
            </a:extLst>
          </p:cNvPr>
          <p:cNvSpPr txBox="1"/>
          <p:nvPr/>
        </p:nvSpPr>
        <p:spPr>
          <a:xfrm>
            <a:off x="7499658" y="1518258"/>
            <a:ext cx="3640975" cy="44480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Clr>
                <a:srgbClr val="008080"/>
              </a:buClr>
              <a:buFont typeface="+mj-lt"/>
              <a:buAutoNum type="alphaLcParenR"/>
            </a:pPr>
            <a:r>
              <a:rPr lang="en-US" sz="3200" dirty="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 (error!)</a:t>
            </a:r>
          </a:p>
          <a:p>
            <a:pPr marL="514350" indent="-514350">
              <a:lnSpc>
                <a:spcPct val="150000"/>
              </a:lnSpc>
              <a:buClr>
                <a:srgbClr val="008080"/>
              </a:buClr>
              <a:buFont typeface="+mj-lt"/>
              <a:buAutoNum type="alphaLcParenR"/>
            </a:pPr>
            <a:r>
              <a:rPr lang="en-US" sz="3200" dirty="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marL="514350" indent="-514350">
              <a:lnSpc>
                <a:spcPct val="150000"/>
              </a:lnSpc>
              <a:buClr>
                <a:srgbClr val="008080"/>
              </a:buClr>
              <a:buFont typeface="+mj-lt"/>
              <a:buAutoNum type="alphaLcParenR"/>
            </a:pPr>
            <a:r>
              <a:rPr lang="en-US" sz="3200" dirty="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514350" indent="-514350">
              <a:lnSpc>
                <a:spcPct val="150000"/>
              </a:lnSpc>
              <a:buClr>
                <a:srgbClr val="008080"/>
              </a:buClr>
              <a:buFont typeface="+mj-lt"/>
              <a:buAutoNum type="alphaLcParenR"/>
            </a:pPr>
            <a:r>
              <a:rPr lang="en-US" sz="3200" dirty="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514350" indent="-514350">
              <a:lnSpc>
                <a:spcPct val="150000"/>
              </a:lnSpc>
              <a:buClr>
                <a:srgbClr val="008080"/>
              </a:buClr>
              <a:buFont typeface="+mj-lt"/>
              <a:buAutoNum type="alphaLcParenR"/>
            </a:pPr>
            <a:r>
              <a:rPr lang="en-US" sz="3200" dirty="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  <a:p>
            <a:pPr marL="514350" indent="-514350">
              <a:lnSpc>
                <a:spcPct val="150000"/>
              </a:lnSpc>
              <a:buClr>
                <a:srgbClr val="008080"/>
              </a:buClr>
              <a:buFont typeface="+mj-lt"/>
              <a:buAutoNum type="alphaLcParenR"/>
            </a:pPr>
            <a:r>
              <a:rPr lang="en-US" sz="3200" dirty="0">
                <a:solidFill>
                  <a:srgbClr val="00808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0A02C-8D0C-4162-BEC3-95D1759D6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7958" y="195152"/>
            <a:ext cx="1639798" cy="16743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E7A838-D782-4371-902D-EC4E538DF5C4}"/>
              </a:ext>
            </a:extLst>
          </p:cNvPr>
          <p:cNvSpPr txBox="1"/>
          <p:nvPr/>
        </p:nvSpPr>
        <p:spPr>
          <a:xfrm>
            <a:off x="10065970" y="2040858"/>
            <a:ext cx="60949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u="none" strike="noStrike" cap="none" dirty="0">
                <a:solidFill>
                  <a:srgbClr val="9900CC"/>
                </a:solidFill>
                <a:latin typeface="Calibri"/>
                <a:ea typeface="Calibri"/>
                <a:cs typeface="Calibri"/>
                <a:sym typeface="Calibri"/>
              </a:rPr>
              <a:t>sli.do #cse121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43934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1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Homework for Next Time</a:t>
            </a:r>
            <a:endParaRPr dirty="0"/>
          </a:p>
        </p:txBody>
      </p:sp>
      <p:sp>
        <p:nvSpPr>
          <p:cNvPr id="395" name="Google Shape;395;p31"/>
          <p:cNvSpPr txBox="1"/>
          <p:nvPr/>
        </p:nvSpPr>
        <p:spPr>
          <a:xfrm>
            <a:off x="1031239" y="1921205"/>
            <a:ext cx="9931500" cy="37839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325" rIns="0" bIns="0" anchor="t" anchorCtr="0">
            <a:spAutoFit/>
          </a:bodyPr>
          <a:lstStyle/>
          <a:p>
            <a:pPr marL="12065" marR="5080" lvl="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Your first assignment (C0: Hello Bugs) is released!</a:t>
            </a:r>
          </a:p>
          <a:p>
            <a:pPr marL="12065" marR="5080" lvl="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800" dirty="0">
              <a:latin typeface="Calibri"/>
              <a:ea typeface="Calibri"/>
              <a:cs typeface="Calibri"/>
              <a:sym typeface="Calibri"/>
            </a:endParaRPr>
          </a:p>
          <a:p>
            <a:pPr marL="12065" marR="5080" lvl="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Due next Wednesday at 11:59 pm</a:t>
            </a:r>
          </a:p>
          <a:p>
            <a:pPr marL="12065" marR="5080" lvl="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800" dirty="0">
              <a:latin typeface="Calibri"/>
              <a:ea typeface="Calibri"/>
              <a:cs typeface="Calibri"/>
              <a:sym typeface="Calibri"/>
            </a:endParaRPr>
          </a:p>
          <a:p>
            <a:pPr marL="12065" marR="5080" lvl="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Start early and ask questions!</a:t>
            </a:r>
          </a:p>
          <a:p>
            <a:pPr marL="12065" marR="5080" lvl="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800" dirty="0">
              <a:latin typeface="Calibri"/>
              <a:ea typeface="Calibri"/>
              <a:cs typeface="Calibri"/>
              <a:sym typeface="Calibri"/>
            </a:endParaRPr>
          </a:p>
          <a:p>
            <a:pPr marL="12065" marR="5080" lvl="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lang="en-US" sz="2800" dirty="0">
              <a:latin typeface="Calibri"/>
              <a:ea typeface="Calibri"/>
              <a:cs typeface="Calibri"/>
              <a:sym typeface="Calibri"/>
            </a:endParaRPr>
          </a:p>
          <a:p>
            <a:pPr marL="12065" marR="5080" lvl="0" algn="l" rtl="0">
              <a:lnSpc>
                <a:spcPct val="10821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</a:pP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31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397" name="Google Shape;397;p31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Agenda (1/3)</a:t>
            </a:r>
            <a:endParaRPr dirty="0"/>
          </a:p>
        </p:txBody>
      </p:sp>
      <p:sp>
        <p:nvSpPr>
          <p:cNvPr id="70" name="Google Shape;70;p3"/>
          <p:cNvSpPr txBox="1"/>
          <p:nvPr/>
        </p:nvSpPr>
        <p:spPr>
          <a:xfrm>
            <a:off x="916939" y="1706841"/>
            <a:ext cx="7413022" cy="3061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our class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What is this course?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Our learning model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</a:rPr>
              <a:t>Getting help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Syllabus questions</a:t>
            </a:r>
          </a:p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dirty="0">
                <a:latin typeface="Calibri"/>
                <a:ea typeface="Calibri"/>
                <a:cs typeface="Calibri"/>
                <a:sym typeface="Calibri"/>
              </a:rPr>
              <a:t>Writing our first Java program!</a:t>
            </a:r>
            <a:endParaRPr lang="en-US"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72;p3"/>
          <p:cNvGrpSpPr/>
          <p:nvPr/>
        </p:nvGrpSpPr>
        <p:grpSpPr>
          <a:xfrm>
            <a:off x="2706623" y="1993391"/>
            <a:ext cx="581025" cy="157480"/>
            <a:chOff x="2706623" y="1993391"/>
            <a:chExt cx="581025" cy="157480"/>
          </a:xfrm>
        </p:grpSpPr>
        <p:sp>
          <p:nvSpPr>
            <p:cNvPr id="73" name="Google Shape;73;p3"/>
            <p:cNvSpPr/>
            <p:nvPr/>
          </p:nvSpPr>
          <p:spPr>
            <a:xfrm>
              <a:off x="2706623" y="1993391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80" extrusionOk="0">
                  <a:moveTo>
                    <a:pt x="160146" y="0"/>
                  </a:moveTo>
                  <a:lnTo>
                    <a:pt x="0" y="78486"/>
                  </a:lnTo>
                  <a:lnTo>
                    <a:pt x="160146" y="156972"/>
                  </a:lnTo>
                  <a:lnTo>
                    <a:pt x="160146" y="117729"/>
                  </a:lnTo>
                  <a:lnTo>
                    <a:pt x="580643" y="117729"/>
                  </a:lnTo>
                  <a:lnTo>
                    <a:pt x="580643" y="39243"/>
                  </a:lnTo>
                  <a:lnTo>
                    <a:pt x="160146" y="39243"/>
                  </a:lnTo>
                  <a:lnTo>
                    <a:pt x="160146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2706623" y="1993391"/>
              <a:ext cx="581025" cy="157480"/>
            </a:xfrm>
            <a:custGeom>
              <a:avLst/>
              <a:gdLst/>
              <a:ahLst/>
              <a:cxnLst/>
              <a:rect l="l" t="t" r="r" b="b"/>
              <a:pathLst>
                <a:path w="581025" h="157480" extrusionOk="0">
                  <a:moveTo>
                    <a:pt x="580643" y="39243"/>
                  </a:moveTo>
                  <a:lnTo>
                    <a:pt x="160146" y="39243"/>
                  </a:lnTo>
                  <a:lnTo>
                    <a:pt x="160146" y="0"/>
                  </a:lnTo>
                  <a:lnTo>
                    <a:pt x="0" y="78486"/>
                  </a:lnTo>
                  <a:lnTo>
                    <a:pt x="160146" y="156972"/>
                  </a:lnTo>
                  <a:lnTo>
                    <a:pt x="160146" y="117729"/>
                  </a:lnTo>
                  <a:lnTo>
                    <a:pt x="580643" y="117729"/>
                  </a:lnTo>
                  <a:lnTo>
                    <a:pt x="580643" y="39243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3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76" name="Google Shape;76;p3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4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Hi, I’m Simon! (he/they)</a:t>
            </a:r>
            <a:endParaRPr dirty="0"/>
          </a:p>
        </p:txBody>
      </p:sp>
      <p:sp>
        <p:nvSpPr>
          <p:cNvPr id="95" name="Google Shape;95;p4"/>
          <p:cNvSpPr txBox="1"/>
          <p:nvPr/>
        </p:nvSpPr>
        <p:spPr>
          <a:xfrm>
            <a:off x="818616" y="1764239"/>
            <a:ext cx="6957660" cy="3614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3556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Just recently graduated (BS) from UW last quarter!</a:t>
            </a:r>
          </a:p>
          <a:p>
            <a:pPr marL="812166" indent="-342900">
              <a:spcBef>
                <a:spcPts val="765"/>
              </a:spcBef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double-majored in CS and AES</a:t>
            </a:r>
          </a:p>
          <a:p>
            <a:pPr marL="812166" indent="-342900">
              <a:spcBef>
                <a:spcPts val="765"/>
              </a:spcBef>
              <a:buSzPts val="2800"/>
              <a:buFont typeface="Arial"/>
              <a:buChar char="•"/>
            </a:pPr>
            <a:r>
              <a:rPr lang="en-US" sz="2200" dirty="0" err="1">
                <a:latin typeface="Calibri"/>
                <a:ea typeface="Calibri"/>
                <a:cs typeface="Calibri"/>
                <a:sym typeface="Calibri"/>
              </a:rPr>
              <a:t>TA’d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 for 7 quarters (5 were intro!)</a:t>
            </a:r>
            <a:endParaRPr lang="en-US" sz="2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55600" marR="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Grew up in the Seattle area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50000"/>
              </a:lnSpc>
              <a:spcBef>
                <a:spcPts val="6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omputer science interests: CS education, </a:t>
            </a:r>
            <a:r>
              <a:rPr lang="en-US" sz="2200" dirty="0">
                <a:latin typeface="Calibri"/>
                <a:ea typeface="Calibri"/>
                <a:cs typeface="Calibri"/>
                <a:sym typeface="Calibri"/>
              </a:rPr>
              <a:t>systems programming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marR="0" lvl="0" indent="-342900" algn="l" rtl="0">
              <a:lnSpc>
                <a:spcPct val="150000"/>
              </a:lnSpc>
              <a:spcBef>
                <a:spcPts val="665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non-CS interests: </a:t>
            </a:r>
            <a:r>
              <a:rPr lang="en-US" sz="2200" b="0" i="0" u="none" strike="noStrike" cap="none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kpop</a:t>
            </a:r>
            <a:r>
              <a:rPr lang="en-US" sz="2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video games, aquariums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4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97" name="Google Shape;97;p4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3" name="Picture 2" descr="It's a picture of me (Simon), at the starbucks reserve!&#10;">
            <a:extLst>
              <a:ext uri="{FF2B5EF4-FFF2-40B4-BE49-F238E27FC236}">
                <a16:creationId xmlns:a16="http://schemas.microsoft.com/office/drawing/2014/main" id="{4ADB0E30-7D7D-A77A-827C-4426987D10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573" y="609676"/>
            <a:ext cx="3629143" cy="362914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7C420-46F0-1EB2-7F33-6E52F15B6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How did Simon discover CS?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FC7960-CF4E-C5F6-C6F9-D550D4A8C02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Lesson 0 - Summer 2024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3E1C5-BD65-F26D-6710-88719EE938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11557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BF34AA-2E80-5F01-DD45-A96DB4127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8311" y="1851229"/>
            <a:ext cx="9655377" cy="203471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AC0023-B88C-7B2E-3947-48D4C87AC508}"/>
              </a:ext>
            </a:extLst>
          </p:cNvPr>
          <p:cNvSpPr/>
          <p:nvPr/>
        </p:nvSpPr>
        <p:spPr>
          <a:xfrm>
            <a:off x="7374835" y="2454965"/>
            <a:ext cx="1679713" cy="150080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C5942EB-1C3C-AABB-AF41-6C78A7615D90}"/>
                  </a:ext>
                </a:extLst>
              </p14:cNvPr>
              <p14:cNvContentPartPr/>
              <p14:nvPr/>
            </p14:nvContentPartPr>
            <p14:xfrm>
              <a:off x="1470490" y="3358456"/>
              <a:ext cx="4997880" cy="91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C5942EB-1C3C-AABB-AF41-6C78A7615D9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416850" y="3250456"/>
                <a:ext cx="5105520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2B3472B-986D-EA45-E3AB-4D4D18FECC52}"/>
                  </a:ext>
                </a:extLst>
              </p14:cNvPr>
              <p14:cNvContentPartPr/>
              <p14:nvPr/>
            </p14:nvContentPartPr>
            <p14:xfrm>
              <a:off x="9137050" y="3389056"/>
              <a:ext cx="374760" cy="30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2B3472B-986D-EA45-E3AB-4D4D18FECC5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83410" y="3281416"/>
                <a:ext cx="482400" cy="24588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56ABC5A1-6A02-064B-7544-0841035C74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844" y="4283172"/>
            <a:ext cx="9114310" cy="14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642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glasses writing on a chalkboard&#10;&#10;Description automatically generated">
            <a:extLst>
              <a:ext uri="{FF2B5EF4-FFF2-40B4-BE49-F238E27FC236}">
                <a16:creationId xmlns:a16="http://schemas.microsoft.com/office/drawing/2014/main" id="{4BECF845-DFFC-18A1-4376-A79D4361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0103" y="1222714"/>
            <a:ext cx="2187918" cy="2187918"/>
          </a:xfrm>
          <a:prstGeom prst="rect">
            <a:avLst/>
          </a:prstGeom>
        </p:spPr>
      </p:pic>
      <p:pic>
        <p:nvPicPr>
          <p:cNvPr id="9" name="Picture 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A6342990-C22C-909B-D608-1FDC6B3816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2041" y="1241082"/>
            <a:ext cx="2187918" cy="2187918"/>
          </a:xfrm>
          <a:prstGeom prst="rect">
            <a:avLst/>
          </a:prstGeom>
        </p:spPr>
      </p:pic>
      <p:pic>
        <p:nvPicPr>
          <p:cNvPr id="21" name="Picture 20" descr="A person in a kayak&#10;&#10;Description automatically generated">
            <a:extLst>
              <a:ext uri="{FF2B5EF4-FFF2-40B4-BE49-F238E27FC236}">
                <a16:creationId xmlns:a16="http://schemas.microsoft.com/office/drawing/2014/main" id="{93A34250-B485-A161-DA0F-13964F4043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4310" y="1241081"/>
            <a:ext cx="2187918" cy="2169549"/>
          </a:xfrm>
          <a:prstGeom prst="rect">
            <a:avLst/>
          </a:prstGeom>
        </p:spPr>
      </p:pic>
      <p:sp>
        <p:nvSpPr>
          <p:cNvPr id="103" name="Google Shape;103;p5"/>
          <p:cNvSpPr txBox="1">
            <a:spLocks noGrp="1"/>
          </p:cNvSpPr>
          <p:nvPr>
            <p:ph type="title"/>
          </p:nvPr>
        </p:nvSpPr>
        <p:spPr>
          <a:xfrm>
            <a:off x="424427" y="137204"/>
            <a:ext cx="6566308" cy="690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Meet your amazing TAs!</a:t>
            </a:r>
            <a:endParaRPr dirty="0"/>
          </a:p>
        </p:txBody>
      </p:sp>
      <p:sp>
        <p:nvSpPr>
          <p:cNvPr id="104" name="Google Shape;104;p5"/>
          <p:cNvSpPr txBox="1">
            <a:spLocks noGrp="1"/>
          </p:cNvSpPr>
          <p:nvPr>
            <p:ph type="ftr" idx="11"/>
          </p:nvPr>
        </p:nvSpPr>
        <p:spPr>
          <a:xfrm>
            <a:off x="5016144" y="6464985"/>
            <a:ext cx="1765655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105" name="Google Shape;105;p5"/>
          <p:cNvSpPr txBox="1">
            <a:spLocks noGrp="1"/>
          </p:cNvSpPr>
          <p:nvPr>
            <p:ph type="sldNum" idx="12"/>
          </p:nvPr>
        </p:nvSpPr>
        <p:spPr>
          <a:xfrm flipH="1">
            <a:off x="10914750" y="6464984"/>
            <a:ext cx="60959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pic>
        <p:nvPicPr>
          <p:cNvPr id="6" name="Picture 5" descr="A person sitting next to a dog&#10;&#10;Description automatically generated">
            <a:extLst>
              <a:ext uri="{FF2B5EF4-FFF2-40B4-BE49-F238E27FC236}">
                <a16:creationId xmlns:a16="http://schemas.microsoft.com/office/drawing/2014/main" id="{36D26A4F-E3B4-99C2-4A3F-127F9269C7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95" y="3311062"/>
            <a:ext cx="2187918" cy="2187918"/>
          </a:xfrm>
          <a:prstGeom prst="rect">
            <a:avLst/>
          </a:prstGeom>
        </p:spPr>
      </p:pic>
      <p:pic>
        <p:nvPicPr>
          <p:cNvPr id="11" name="Picture 10" descr="A person sitting on a bench&#10;&#10;Description automatically generated">
            <a:extLst>
              <a:ext uri="{FF2B5EF4-FFF2-40B4-BE49-F238E27FC236}">
                <a16:creationId xmlns:a16="http://schemas.microsoft.com/office/drawing/2014/main" id="{CD60F147-B602-5137-D0E9-4785C0EDB7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43324" y="3296648"/>
            <a:ext cx="2165595" cy="2165595"/>
          </a:xfrm>
          <a:prstGeom prst="rect">
            <a:avLst/>
          </a:prstGeom>
        </p:spPr>
      </p:pic>
      <p:pic>
        <p:nvPicPr>
          <p:cNvPr id="17" name="Picture 16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1F8D2799-7EF1-E8E9-7C30-AC2DBBE7A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8920" y="3311062"/>
            <a:ext cx="2187918" cy="2187918"/>
          </a:xfrm>
          <a:prstGeom prst="rect">
            <a:avLst/>
          </a:prstGeom>
        </p:spPr>
      </p:pic>
      <p:pic>
        <p:nvPicPr>
          <p:cNvPr id="19" name="Picture 18" descr="A person with long black hair&#10;&#10;Description automatically generated">
            <a:extLst>
              <a:ext uri="{FF2B5EF4-FFF2-40B4-BE49-F238E27FC236}">
                <a16:creationId xmlns:a16="http://schemas.microsoft.com/office/drawing/2014/main" id="{A68B5B23-6675-D3D4-C826-F912DEABEBE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52940" y="3311062"/>
            <a:ext cx="2187918" cy="218791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Agenda (2/3)</a:t>
            </a:r>
            <a:endParaRPr dirty="0"/>
          </a:p>
        </p:txBody>
      </p:sp>
      <p:sp>
        <p:nvSpPr>
          <p:cNvPr id="111" name="Google Shape;111;p6"/>
          <p:cNvSpPr txBox="1"/>
          <p:nvPr/>
        </p:nvSpPr>
        <p:spPr>
          <a:xfrm>
            <a:off x="916939" y="1706841"/>
            <a:ext cx="6152934" cy="3138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8425" rIns="0" bIns="0" anchor="t" anchorCtr="0">
            <a:spAutoFit/>
          </a:bodyPr>
          <a:lstStyle/>
          <a:p>
            <a:pPr marL="2413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About us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75"/>
              </a:spcBef>
              <a:spcAft>
                <a:spcPts val="0"/>
              </a:spcAft>
              <a:buClr>
                <a:srgbClr val="917A4B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About this course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35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What is this course?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5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Other </a:t>
            </a:r>
            <a:r>
              <a:rPr lang="en-US" sz="2400" dirty="0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learning model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Getting help</a:t>
            </a:r>
          </a:p>
          <a:p>
            <a:pPr marL="698500" marR="0" lvl="1" indent="-229234" algn="l" rtl="0">
              <a:lnSpc>
                <a:spcPct val="100000"/>
              </a:lnSpc>
              <a:spcBef>
                <a:spcPts val="219"/>
              </a:spcBef>
              <a:spcAft>
                <a:spcPts val="0"/>
              </a:spcAft>
              <a:buClr>
                <a:srgbClr val="917A4B"/>
              </a:buClr>
              <a:buSzPts val="2400"/>
              <a:buFont typeface="Arial"/>
              <a:buChar char="•"/>
            </a:pPr>
            <a:r>
              <a:rPr lang="en-US" sz="2400" dirty="0">
                <a:solidFill>
                  <a:srgbClr val="917A4B"/>
                </a:solidFill>
                <a:latin typeface="Calibri"/>
                <a:ea typeface="Calibri"/>
                <a:cs typeface="Calibri"/>
                <a:sym typeface="Calibri"/>
              </a:rPr>
              <a:t>Syllabus questions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0" lvl="0" indent="-228600" algn="l" rtl="0">
              <a:lnSpc>
                <a:spcPct val="100000"/>
              </a:lnSpc>
              <a:spcBef>
                <a:spcPts val="63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Writing our first Java program!</a:t>
            </a:r>
            <a:endParaRPr sz="2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3" name="Google Shape;113;p6"/>
          <p:cNvGrpSpPr/>
          <p:nvPr/>
        </p:nvGrpSpPr>
        <p:grpSpPr>
          <a:xfrm>
            <a:off x="3828287" y="2522219"/>
            <a:ext cx="579120" cy="158750"/>
            <a:chOff x="3828287" y="2522219"/>
            <a:chExt cx="579120" cy="158750"/>
          </a:xfrm>
        </p:grpSpPr>
        <p:sp>
          <p:nvSpPr>
            <p:cNvPr id="114" name="Google Shape;114;p6"/>
            <p:cNvSpPr/>
            <p:nvPr/>
          </p:nvSpPr>
          <p:spPr>
            <a:xfrm>
              <a:off x="3828287" y="252221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161671" y="0"/>
                  </a:moveTo>
                  <a:lnTo>
                    <a:pt x="0" y="79247"/>
                  </a:lnTo>
                  <a:lnTo>
                    <a:pt x="161671" y="158495"/>
                  </a:lnTo>
                  <a:lnTo>
                    <a:pt x="161671" y="118871"/>
                  </a:lnTo>
                  <a:lnTo>
                    <a:pt x="579120" y="118871"/>
                  </a:lnTo>
                  <a:lnTo>
                    <a:pt x="579120" y="39624"/>
                  </a:lnTo>
                  <a:lnTo>
                    <a:pt x="161671" y="39624"/>
                  </a:lnTo>
                  <a:lnTo>
                    <a:pt x="161671" y="0"/>
                  </a:lnTo>
                  <a:close/>
                </a:path>
              </a:pathLst>
            </a:custGeom>
            <a:solidFill>
              <a:srgbClr val="917A4B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3828287" y="2522219"/>
              <a:ext cx="579120" cy="158750"/>
            </a:xfrm>
            <a:custGeom>
              <a:avLst/>
              <a:gdLst/>
              <a:ahLst/>
              <a:cxnLst/>
              <a:rect l="l" t="t" r="r" b="b"/>
              <a:pathLst>
                <a:path w="579120" h="158750" extrusionOk="0">
                  <a:moveTo>
                    <a:pt x="579120" y="39624"/>
                  </a:moveTo>
                  <a:lnTo>
                    <a:pt x="161671" y="39624"/>
                  </a:lnTo>
                  <a:lnTo>
                    <a:pt x="161671" y="0"/>
                  </a:lnTo>
                  <a:lnTo>
                    <a:pt x="0" y="79247"/>
                  </a:lnTo>
                  <a:lnTo>
                    <a:pt x="161671" y="158495"/>
                  </a:lnTo>
                  <a:lnTo>
                    <a:pt x="161671" y="118871"/>
                  </a:lnTo>
                  <a:lnTo>
                    <a:pt x="579120" y="118871"/>
                  </a:lnTo>
                  <a:lnTo>
                    <a:pt x="579120" y="39624"/>
                  </a:lnTo>
                  <a:close/>
                </a:path>
              </a:pathLst>
            </a:custGeom>
            <a:noFill/>
            <a:ln w="12175" cap="flat" cmpd="sng">
              <a:solidFill>
                <a:srgbClr val="69583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6" name="Google Shape;116;p6"/>
          <p:cNvSpPr txBox="1">
            <a:spLocks noGrp="1"/>
          </p:cNvSpPr>
          <p:nvPr>
            <p:ph type="ftr" idx="11"/>
          </p:nvPr>
        </p:nvSpPr>
        <p:spPr>
          <a:xfrm>
            <a:off x="5392928" y="6464984"/>
            <a:ext cx="17698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117" name="Google Shape;117;p6"/>
          <p:cNvSpPr txBox="1">
            <a:spLocks noGrp="1"/>
          </p:cNvSpPr>
          <p:nvPr>
            <p:ph type="sldNum" idx="12"/>
          </p:nvPr>
        </p:nvSpPr>
        <p:spPr>
          <a:xfrm>
            <a:off x="11068811" y="6464984"/>
            <a:ext cx="589789" cy="24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Learning Objectives</a:t>
            </a:r>
            <a:endParaRPr dirty="0"/>
          </a:p>
        </p:txBody>
      </p:sp>
      <p:sp>
        <p:nvSpPr>
          <p:cNvPr id="123" name="Google Shape;123;p7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124" name="Google Shape;124;p7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25" name="Google Shape;125;p7"/>
          <p:cNvSpPr txBox="1"/>
          <p:nvPr/>
        </p:nvSpPr>
        <p:spPr>
          <a:xfrm>
            <a:off x="916939" y="1626997"/>
            <a:ext cx="9859010" cy="394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2075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1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or, “What will I learn in this class?”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Computational Thinking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Code Comprehension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Code Writing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Communication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Testing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Debugging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41300" marR="5080" lvl="0" indent="-228600" algn="l" rtl="0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</a:pPr>
            <a:r>
              <a:rPr lang="en-US" sz="2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Ethics &amp; Societal Impact</a:t>
            </a:r>
            <a:endParaRPr sz="24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916939" y="609676"/>
            <a:ext cx="9478645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Other Similar Courses</a:t>
            </a:r>
            <a:endParaRPr dirty="0"/>
          </a:p>
        </p:txBody>
      </p:sp>
      <p:sp>
        <p:nvSpPr>
          <p:cNvPr id="131" name="Google Shape;131;p8"/>
          <p:cNvSpPr txBox="1">
            <a:spLocks noGrp="1"/>
          </p:cNvSpPr>
          <p:nvPr>
            <p:ph type="ftr" idx="11"/>
          </p:nvPr>
        </p:nvSpPr>
        <p:spPr>
          <a:xfrm>
            <a:off x="5392928" y="6464985"/>
            <a:ext cx="1617472" cy="19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270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Lesson 1 - Summer 2024</a:t>
            </a:r>
            <a:endParaRPr dirty="0"/>
          </a:p>
        </p:txBody>
      </p:sp>
      <p:sp>
        <p:nvSpPr>
          <p:cNvPr id="132" name="Google Shape;132;p8"/>
          <p:cNvSpPr txBox="1">
            <a:spLocks noGrp="1"/>
          </p:cNvSpPr>
          <p:nvPr>
            <p:ph type="sldNum" idx="12"/>
          </p:nvPr>
        </p:nvSpPr>
        <p:spPr>
          <a:xfrm>
            <a:off x="11068811" y="6464985"/>
            <a:ext cx="589789" cy="1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115570" lvl="0" indent="0" algn="l" rtl="0">
              <a:lnSpc>
                <a:spcPct val="103333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graphicFrame>
        <p:nvGraphicFramePr>
          <p:cNvPr id="133" name="Google Shape;133;p8"/>
          <p:cNvGraphicFramePr/>
          <p:nvPr/>
        </p:nvGraphicFramePr>
        <p:xfrm>
          <a:off x="831850" y="1497457"/>
          <a:ext cx="10515600" cy="3416925"/>
        </p:xfrm>
        <a:graphic>
          <a:graphicData uri="http://schemas.openxmlformats.org/drawingml/2006/table">
            <a:tbl>
              <a:tblPr firstRow="1" bandRow="1">
                <a:noFill/>
                <a:tableStyleId>{FFD5E337-E57B-4413-9656-887C5ED2F6BD}</a:tableStyleId>
              </a:tblPr>
              <a:tblGrid>
                <a:gridCol w="1646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6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20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Course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30064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b="1" u="none" strike="noStrike" cap="none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Good choice if…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3006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847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121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never programmed before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CS, CE, ECE, Info, etc. that requires Java programming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025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12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122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done some programming (roughly one course worth) in any programming language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CS, CE, ECE, Info, etc. that requires Java programming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8475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123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taken CSE 122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CS, CE, ECE, Info, etc. that requires Java programming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CC9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310650">
                <a:tc>
                  <a:txBody>
                    <a:bodyPr/>
                    <a:lstStyle/>
                    <a:p>
                      <a:pPr marL="9144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CSE 160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tc>
                  <a:txBody>
                    <a:bodyPr/>
                    <a:lstStyle/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You’ve never programmed before AND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You’re interested in data science and analysis OR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You’d rather learn Python than Java* OR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-28702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Char char="•"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You are, or want to be, in a major such as Physics, Bio, Stat, etc. where analyzing data through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377825" marR="0" lvl="0" indent="0" algn="l" rtl="0">
                        <a:lnSpc>
                          <a:spcPct val="10000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en-US" sz="160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programming is useful</a:t>
                      </a:r>
                      <a:endParaRPr sz="160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0" marR="0" marT="33650" marB="0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E7E6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34" name="Google Shape;134;p8"/>
          <p:cNvSpPr txBox="1"/>
          <p:nvPr/>
        </p:nvSpPr>
        <p:spPr>
          <a:xfrm>
            <a:off x="1001064" y="5208777"/>
            <a:ext cx="6071235" cy="756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05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Other courses of interest: CSE 154, CSE 163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</a:pPr>
            <a:endParaRPr sz="16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See </a:t>
            </a:r>
            <a:r>
              <a:rPr lang="en-US" sz="1600" b="0" i="1" u="sng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Guided Self-Placement</a:t>
            </a:r>
            <a:r>
              <a:rPr lang="en-US" sz="1600" b="0" i="1" u="none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US" sz="1600" b="0" i="1" u="sng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Introductory Courses</a:t>
            </a:r>
            <a:r>
              <a:rPr lang="en-US" sz="1600" b="0" i="1" u="none" strike="noStrike" cap="none">
                <a:solidFill>
                  <a:srgbClr val="6700CA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0" i="1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for more info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7FFC850F59AD47AA321E9344EC82CE" ma:contentTypeVersion="4" ma:contentTypeDescription="Create a new document." ma:contentTypeScope="" ma:versionID="c94843728bf0263eb8b59a68d1b97b3d">
  <xsd:schema xmlns:xsd="http://www.w3.org/2001/XMLSchema" xmlns:xs="http://www.w3.org/2001/XMLSchema" xmlns:p="http://schemas.microsoft.com/office/2006/metadata/properties" xmlns:ns3="b1dfebdc-22e2-4935-88e6-97faefce62b0" targetNamespace="http://schemas.microsoft.com/office/2006/metadata/properties" ma:root="true" ma:fieldsID="46da2945292dd131f55cd030950fc5ff" ns3:_="">
    <xsd:import namespace="b1dfebdc-22e2-4935-88e6-97faefce62b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dfebdc-22e2-4935-88e6-97faefce62b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56D82E7-A889-4447-893F-F501AA7BE1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2CBFFEE-E60C-4B19-A73E-0A75E6795D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dfebdc-22e2-4935-88e6-97faefce62b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0D506A4-D214-41C9-8390-B276A2146FA2}">
  <ds:schemaRefs>
    <ds:schemaRef ds:uri="http://schemas.microsoft.com/office/infopath/2007/PartnerControls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b1dfebdc-22e2-4935-88e6-97faefce62b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1736</Words>
  <Application>Microsoft Office PowerPoint</Application>
  <PresentationFormat>Widescreen</PresentationFormat>
  <Paragraphs>300</Paragraphs>
  <Slides>29</Slides>
  <Notes>25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Calibri</vt:lpstr>
      <vt:lpstr>Aptos Display</vt:lpstr>
      <vt:lpstr>Quattrocento Sans</vt:lpstr>
      <vt:lpstr>Arial</vt:lpstr>
      <vt:lpstr>Consolas</vt:lpstr>
      <vt:lpstr>Aptos</vt:lpstr>
      <vt:lpstr>Office Theme</vt:lpstr>
      <vt:lpstr>Custom Design</vt:lpstr>
      <vt:lpstr>Welcome to CSE 121!</vt:lpstr>
      <vt:lpstr>Agenda (1/3)</vt:lpstr>
      <vt:lpstr>Agenda (1/3)</vt:lpstr>
      <vt:lpstr>Hi, I’m Simon! (he/they)</vt:lpstr>
      <vt:lpstr> How did Simon discover CS?</vt:lpstr>
      <vt:lpstr>Meet your amazing TAs!</vt:lpstr>
      <vt:lpstr>Agenda (2/3)</vt:lpstr>
      <vt:lpstr>Learning Objectives</vt:lpstr>
      <vt:lpstr>Other Similar Courses</vt:lpstr>
      <vt:lpstr>Course Components Meetings</vt:lpstr>
      <vt:lpstr>PowerPoint Presentation</vt:lpstr>
      <vt:lpstr>How Learning Works</vt:lpstr>
      <vt:lpstr>Pre-Class Materials (1/3)</vt:lpstr>
      <vt:lpstr>Pre-Class Materials (2/3)</vt:lpstr>
      <vt:lpstr>Pre-Class Materials (3/3)</vt:lpstr>
      <vt:lpstr>Consistent and Active Participation (1/2)</vt:lpstr>
      <vt:lpstr>Consistent and Active Participation (2/2)</vt:lpstr>
      <vt:lpstr>CS is hard!</vt:lpstr>
      <vt:lpstr>Course Culture and Support: Live Support</vt:lpstr>
      <vt:lpstr>Course Culture and Support: Ed &amp; Email</vt:lpstr>
      <vt:lpstr>The World Around CSE 121 &amp; Reaching Out</vt:lpstr>
      <vt:lpstr>Course Website</vt:lpstr>
      <vt:lpstr>Syllabus (website)</vt:lpstr>
      <vt:lpstr>Ed</vt:lpstr>
      <vt:lpstr>Help us improve!</vt:lpstr>
      <vt:lpstr>Agenda (3/3)</vt:lpstr>
      <vt:lpstr>Escape Sequences</vt:lpstr>
      <vt:lpstr>PowerPoint Presentation</vt:lpstr>
      <vt:lpstr>Homework for 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CSE 121!</dc:title>
  <dc:creator>Brett Wortzman</dc:creator>
  <cp:lastModifiedBy>cse-loaner</cp:lastModifiedBy>
  <cp:revision>46</cp:revision>
  <dcterms:created xsi:type="dcterms:W3CDTF">2023-04-21T19:54:48Z</dcterms:created>
  <dcterms:modified xsi:type="dcterms:W3CDTF">2024-06-21T21:58:49Z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2023-03-29T00:00:00Z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2023-04-21T00:00:00Z</vt:filetime>
  </property>
  <property fmtid="{D5CDD505-2E9C-101B-9397-08002B2CF9AE}" pid="5" name="Producer">
    <vt:lpwstr>Microsoft® PowerPoint® 2019</vt:lpwstr>
  </property>
  <property fmtid="{D5CDD505-2E9C-101B-9397-08002B2CF9AE}" pid="6" name="ContentTypeId">
    <vt:lpwstr>0x010100437FFC850F59AD47AA321E9344EC82CE</vt:lpwstr>
  </property>
</Properties>
</file>