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266" r:id="rId3"/>
    <p:sldId id="286" r:id="rId4"/>
    <p:sldId id="287" r:id="rId5"/>
    <p:sldId id="288" r:id="rId6"/>
    <p:sldId id="296" r:id="rId7"/>
    <p:sldId id="279" r:id="rId8"/>
    <p:sldId id="295" r:id="rId9"/>
    <p:sldId id="294" r:id="rId10"/>
    <p:sldId id="289" r:id="rId11"/>
    <p:sldId id="281" r:id="rId12"/>
    <p:sldId id="291" r:id="rId13"/>
    <p:sldId id="290" r:id="rId14"/>
    <p:sldId id="272" r:id="rId15"/>
    <p:sldId id="297" r:id="rId16"/>
    <p:sldId id="298" r:id="rId17"/>
    <p:sldId id="299" r:id="rId18"/>
    <p:sldId id="292" r:id="rId19"/>
    <p:sldId id="300" r:id="rId20"/>
    <p:sldId id="293" r:id="rId21"/>
    <p:sldId id="301" r:id="rId22"/>
  </p:sldIdLst>
  <p:sldSz cx="12192000" cy="6858000"/>
  <p:notesSz cx="6858000" cy="9144000"/>
  <p:embeddedFontLst>
    <p:embeddedFont>
      <p:font typeface="Consolas" panose="020B0609020204030204" pitchFamily="49" charset="0"/>
      <p:regular r:id="rId25"/>
      <p:bold r:id="rId26"/>
      <p:italic r:id="rId27"/>
      <p:boldItalic r:id="rId28"/>
    </p:embeddedFont>
    <p:embeddedFont>
      <p:font typeface="Quattrocento Sans" panose="020B0502050000020003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ioJJQ/Bx54phgIwE+RMXi9NrKu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008080"/>
    <a:srgbClr val="993366"/>
    <a:srgbClr val="339966"/>
    <a:srgbClr val="990033"/>
    <a:srgbClr val="CCECFF"/>
    <a:srgbClr val="FFFF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2" autoAdjust="0"/>
    <p:restoredTop sz="90072" autoAdjust="0"/>
  </p:normalViewPr>
  <p:slideViewPr>
    <p:cSldViewPr snapToGrid="0">
      <p:cViewPr varScale="1">
        <p:scale>
          <a:sx n="100" d="100"/>
          <a:sy n="100" d="100"/>
        </p:scale>
        <p:origin x="184" y="3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568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233D88-8018-4E9F-AB4A-98A7BBAF25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834B6-5C07-4317-936A-D39B3D436F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DF552-0698-4B73-9CF8-11036753CEB6}" type="datetimeFigureOut">
              <a:rPr lang="en-US" smtClean="0"/>
              <a:t>4/26/24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1CA0C-7DF0-4795-8351-9A39722C22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18879-4BC0-4CD3-9BD4-EA40A1FBCF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84190-D873-4EA6-8530-DA7A931EF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3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24619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64469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48F114AE-F77F-F332-3CF6-FA8CC1927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>
            <a:extLst>
              <a:ext uri="{FF2B5EF4-FFF2-40B4-BE49-F238E27FC236}">
                <a16:creationId xmlns:a16="http://schemas.microsoft.com/office/drawing/2014/main" id="{2140D752-A6ED-C55C-5B07-91AF94FEB7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/>
          </a:p>
        </p:txBody>
      </p:sp>
      <p:sp>
        <p:nvSpPr>
          <p:cNvPr id="65" name="Google Shape;65;p19:notes">
            <a:extLst>
              <a:ext uri="{FF2B5EF4-FFF2-40B4-BE49-F238E27FC236}">
                <a16:creationId xmlns:a16="http://schemas.microsoft.com/office/drawing/2014/main" id="{3DABFFB2-47B9-DDDD-6A60-544B05FEFD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86820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86C2E499-04DF-1645-0624-FC6947A45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>
            <a:extLst>
              <a:ext uri="{FF2B5EF4-FFF2-40B4-BE49-F238E27FC236}">
                <a16:creationId xmlns:a16="http://schemas.microsoft.com/office/drawing/2014/main" id="{345DE882-FC44-0727-2802-58E18966DA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/>
          </a:p>
        </p:txBody>
      </p:sp>
      <p:sp>
        <p:nvSpPr>
          <p:cNvPr id="65" name="Google Shape;65;p19:notes">
            <a:extLst>
              <a:ext uri="{FF2B5EF4-FFF2-40B4-BE49-F238E27FC236}">
                <a16:creationId xmlns:a16="http://schemas.microsoft.com/office/drawing/2014/main" id="{258AA5F6-1A46-AF35-FF86-0318354CE1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27875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AA622CF5-83F1-3F52-79AB-3A1AA9B98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>
            <a:extLst>
              <a:ext uri="{FF2B5EF4-FFF2-40B4-BE49-F238E27FC236}">
                <a16:creationId xmlns:a16="http://schemas.microsoft.com/office/drawing/2014/main" id="{7DFBB8CA-E895-4C28-EED3-54A04D8142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/>
          </a:p>
        </p:txBody>
      </p:sp>
      <p:sp>
        <p:nvSpPr>
          <p:cNvPr id="65" name="Google Shape;65;p19:notes">
            <a:extLst>
              <a:ext uri="{FF2B5EF4-FFF2-40B4-BE49-F238E27FC236}">
                <a16:creationId xmlns:a16="http://schemas.microsoft.com/office/drawing/2014/main" id="{D7650531-5825-A2CC-2CA0-44F76BADF5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21746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2C61B529-A057-CF57-5025-B6033F5F3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>
            <a:extLst>
              <a:ext uri="{FF2B5EF4-FFF2-40B4-BE49-F238E27FC236}">
                <a16:creationId xmlns:a16="http://schemas.microsoft.com/office/drawing/2014/main" id="{CA0294E2-4F97-FA34-8DF0-01D8CB335D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/>
          </a:p>
        </p:txBody>
      </p:sp>
      <p:sp>
        <p:nvSpPr>
          <p:cNvPr id="65" name="Google Shape;65;p19:notes">
            <a:extLst>
              <a:ext uri="{FF2B5EF4-FFF2-40B4-BE49-F238E27FC236}">
                <a16:creationId xmlns:a16="http://schemas.microsoft.com/office/drawing/2014/main" id="{D03C6D57-BA54-C5FA-CD92-7921D28D07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83062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387655B2-2424-C814-FD72-3BC916A30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>
            <a:extLst>
              <a:ext uri="{FF2B5EF4-FFF2-40B4-BE49-F238E27FC236}">
                <a16:creationId xmlns:a16="http://schemas.microsoft.com/office/drawing/2014/main" id="{8F2020B6-FC41-BC48-F315-12516F2068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/>
          </a:p>
        </p:txBody>
      </p:sp>
      <p:sp>
        <p:nvSpPr>
          <p:cNvPr id="65" name="Google Shape;65;p19:notes">
            <a:extLst>
              <a:ext uri="{FF2B5EF4-FFF2-40B4-BE49-F238E27FC236}">
                <a16:creationId xmlns:a16="http://schemas.microsoft.com/office/drawing/2014/main" id="{EAF53811-6588-03C5-4CC8-1EB71C11CF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855762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64469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32724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75428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6914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60BAEE6B-C59C-755A-D1EE-C708C0088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>
            <a:extLst>
              <a:ext uri="{FF2B5EF4-FFF2-40B4-BE49-F238E27FC236}">
                <a16:creationId xmlns:a16="http://schemas.microsoft.com/office/drawing/2014/main" id="{401DE1B5-DF58-705F-4360-9457A11EFB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>
            <a:extLst>
              <a:ext uri="{FF2B5EF4-FFF2-40B4-BE49-F238E27FC236}">
                <a16:creationId xmlns:a16="http://schemas.microsoft.com/office/drawing/2014/main" id="{54D56987-D12B-F0CC-48B0-CD8E17F516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09542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4701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A39BC-AB26-EF53-A162-8640C9517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27EC30-6737-9E32-AF3B-B417544C06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30A639-45DF-66FA-7806-80257265B2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232D4-2791-F117-0C50-2ED0460E95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6927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6B376-5562-C7F9-5A6E-4D025BBF4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CA65F6-71E3-77C8-93AF-8CCBC94732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18A3FE-F1F6-886D-FC39-24D6EFE1FB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CACBB-7D06-E97A-57B2-80A2B6F233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7151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9 - Spring 2024</a:t>
            </a:r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9 - Spring 2024</a:t>
            </a:r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9 - Spring 2024</a:t>
            </a:r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1"/>
          </p:nvPr>
        </p:nvSpPr>
        <p:spPr>
          <a:xfrm>
            <a:off x="838201" y="1889032"/>
            <a:ext cx="10515600" cy="395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9 - Spring 2024</a:t>
            </a:r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9 - Spring 2024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Activit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9 - Spring 2024</a:t>
            </a:r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D06408-CBE8-49C8-BF99-8A874C03FAC6}"/>
              </a:ext>
            </a:extLst>
          </p:cNvPr>
          <p:cNvSpPr/>
          <p:nvPr userDrawn="1"/>
        </p:nvSpPr>
        <p:spPr>
          <a:xfrm>
            <a:off x="10132840" y="136525"/>
            <a:ext cx="1828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13942D-824F-4D58-BD74-D47D2D03BFE9}"/>
              </a:ext>
            </a:extLst>
          </p:cNvPr>
          <p:cNvSpPr/>
          <p:nvPr userDrawn="1"/>
        </p:nvSpPr>
        <p:spPr>
          <a:xfrm>
            <a:off x="1456148" y="300788"/>
            <a:ext cx="8340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Poll in with your answer!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Google Shape;50;p1">
            <a:extLst>
              <a:ext uri="{FF2B5EF4-FFF2-40B4-BE49-F238E27FC236}">
                <a16:creationId xmlns:a16="http://schemas.microsoft.com/office/drawing/2014/main" id="{8A05029D-1BFF-1209-4BC3-6C1A0902E3CF}"/>
              </a:ext>
            </a:extLst>
          </p:cNvPr>
          <p:cNvSpPr txBox="1"/>
          <p:nvPr userDrawn="1"/>
        </p:nvSpPr>
        <p:spPr>
          <a:xfrm>
            <a:off x="10057519" y="1965324"/>
            <a:ext cx="1979440" cy="319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000" b="1" i="0" u="none" strike="noStrike" cap="none" dirty="0" err="1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sli.do</a:t>
            </a:r>
            <a:r>
              <a:rPr lang="en-US" sz="2000" b="1" i="0" u="none" strike="noStrike" cap="none" dirty="0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 #cse121-9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 descr="QR code with sli.do code #cse121-9">
            <a:extLst>
              <a:ext uri="{FF2B5EF4-FFF2-40B4-BE49-F238E27FC236}">
                <a16:creationId xmlns:a16="http://schemas.microsoft.com/office/drawing/2014/main" id="{ADB078F9-05C6-0918-FB7F-962A1BC6FC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0152" y="223837"/>
            <a:ext cx="1654175" cy="165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Lesson 9 - Spring 2024</a:t>
            </a:r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7EFPo9xPDcqoyiToIlZj7i?si=601198e2e28e4ff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121/24sp/office_hours/#what-to-ask-at-the-ip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61F96CC-5F88-FEA6-C6CF-C844048EA42F}"/>
              </a:ext>
            </a:extLst>
          </p:cNvPr>
          <p:cNvSpPr txBox="1">
            <a:spLocks/>
          </p:cNvSpPr>
          <p:nvPr/>
        </p:nvSpPr>
        <p:spPr>
          <a:xfrm>
            <a:off x="890546" y="420381"/>
            <a:ext cx="10410908" cy="168764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700" rIns="0" bIns="0" rtlCol="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CSE 121 Lesson 9: </a:t>
            </a:r>
            <a:br>
              <a:rPr lang="en-US" dirty="0"/>
            </a:br>
            <a:r>
              <a:rPr lang="en-US" sz="4800" dirty="0"/>
              <a:t>Conditionals</a:t>
            </a:r>
            <a:endParaRPr lang="en-US" sz="4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Google Shape;49;p1">
            <a:extLst>
              <a:ext uri="{FF2B5EF4-FFF2-40B4-BE49-F238E27FC236}">
                <a16:creationId xmlns:a16="http://schemas.microsoft.com/office/drawing/2014/main" id="{23354C85-5399-04B4-79D3-1042F16CF97A}"/>
              </a:ext>
            </a:extLst>
          </p:cNvPr>
          <p:cNvSpPr txBox="1"/>
          <p:nvPr/>
        </p:nvSpPr>
        <p:spPr>
          <a:xfrm>
            <a:off x="3309996" y="2307891"/>
            <a:ext cx="5369815" cy="934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775" rIns="0" bIns="0" anchor="t" anchorCtr="0">
            <a:spAutoFit/>
          </a:bodyPr>
          <a:lstStyle/>
          <a:p>
            <a:pPr marL="22732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Matt Wang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9870" marR="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Spring 2024</a:t>
            </a:r>
            <a:endParaRPr sz="28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" name="Google Shape;50;p1">
            <a:extLst>
              <a:ext uri="{FF2B5EF4-FFF2-40B4-BE49-F238E27FC236}">
                <a16:creationId xmlns:a16="http://schemas.microsoft.com/office/drawing/2014/main" id="{E4758BB5-D946-0FDC-2094-178B26D9E337}"/>
              </a:ext>
            </a:extLst>
          </p:cNvPr>
          <p:cNvSpPr txBox="1"/>
          <p:nvPr/>
        </p:nvSpPr>
        <p:spPr>
          <a:xfrm>
            <a:off x="272161" y="5535201"/>
            <a:ext cx="2664676" cy="44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 err="1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sli.do</a:t>
            </a:r>
            <a:r>
              <a:rPr lang="en-US" sz="2800" b="1" i="0" u="none" strike="noStrike" cap="none" dirty="0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 #cse121-9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51;p1">
            <a:extLst>
              <a:ext uri="{FF2B5EF4-FFF2-40B4-BE49-F238E27FC236}">
                <a16:creationId xmlns:a16="http://schemas.microsoft.com/office/drawing/2014/main" id="{C1B3E15C-81C7-65E2-393D-D54A4F80ADF9}"/>
              </a:ext>
            </a:extLst>
          </p:cNvPr>
          <p:cNvSpPr txBox="1"/>
          <p:nvPr/>
        </p:nvSpPr>
        <p:spPr>
          <a:xfrm>
            <a:off x="3245686" y="4038193"/>
            <a:ext cx="55199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" name="Google Shape;54;p1">
            <a:extLst>
              <a:ext uri="{FF2B5EF4-FFF2-40B4-BE49-F238E27FC236}">
                <a16:creationId xmlns:a16="http://schemas.microsoft.com/office/drawing/2014/main" id="{7875E567-CD58-03CE-C6BF-1F02A1B5AE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5705303"/>
              </p:ext>
            </p:extLst>
          </p:nvPr>
        </p:nvGraphicFramePr>
        <p:xfrm>
          <a:off x="3797682" y="4038193"/>
          <a:ext cx="6396642" cy="14834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066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1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1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Andy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Anju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Archit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Arkita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Autumn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Christian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Hannah H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Hannah S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Heather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Hibbah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Janvi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Jessie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Jonus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Julia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Luke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Maria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Mia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Ritesh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Shayna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Simon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Trey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Vidhi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Vivian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Gumball?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B2B8C89-24E4-53CB-6A7C-BD442477117C}"/>
              </a:ext>
            </a:extLst>
          </p:cNvPr>
          <p:cNvSpPr txBox="1"/>
          <p:nvPr/>
        </p:nvSpPr>
        <p:spPr>
          <a:xfrm>
            <a:off x="9828890" y="5589931"/>
            <a:ext cx="2149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Today’s playlist: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CSE 121 lecture beats 24sp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 descr="QR code with sli.do code #cse121-9">
            <a:extLst>
              <a:ext uri="{FF2B5EF4-FFF2-40B4-BE49-F238E27FC236}">
                <a16:creationId xmlns:a16="http://schemas.microsoft.com/office/drawing/2014/main" id="{3E1FAC4D-0B8A-3B94-8C17-0EA63E71C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12" y="3309543"/>
            <a:ext cx="2280388" cy="22803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9290B-FDA6-4A84-88E5-3E11B1F2947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9 - Spring 2024</a:t>
            </a:r>
            <a:endParaRPr lang="en-US" dirty="0"/>
          </a:p>
        </p:txBody>
      </p:sp>
      <p:pic>
        <p:nvPicPr>
          <p:cNvPr id="6146" name="Picture 2" descr="The alternating-case SpongeBob meme which says &quot;metacognition is the key to being successful in college&quot;; every other character is capitalized.">
            <a:extLst>
              <a:ext uri="{FF2B5EF4-FFF2-40B4-BE49-F238E27FC236}">
                <a16:creationId xmlns:a16="http://schemas.microsoft.com/office/drawing/2014/main" id="{10558FA2-6DB8-4602-8F16-7CF096FD1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115" y="541651"/>
            <a:ext cx="7185769" cy="505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DC0AAF-D01B-4DC2-DE84-BE564748F9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7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B059E-F617-40F2-8036-2A7D20D9B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Problem-Solving Strategies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A62EE-602A-45F5-819E-2345105FC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91746" cy="4285089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Analogy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Is this similar to another problem you've seen?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Brainstorming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Consider steps to solve problem before jumping into code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Try to do an example "by hand"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outline steps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Solve sub-problems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Is there a smaller part of the problem to solve?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Debugging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Does your solution behave correctly?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is it doing?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do you expect it to do?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area of your code controls that part of the output?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Iterative Development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Can we start by solving a different problem that is easier?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9290B-FDA6-4A84-88E5-3E11B1F2947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9 - Spring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18CF6-3368-992B-F51E-C0CCF07AEF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0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B059E-F617-40F2-8036-2A7D20D9B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Problem-Solving Strategies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A62EE-602A-45F5-819E-2345105FC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91746" cy="4285089"/>
          </a:xfrm>
        </p:spPr>
        <p:txBody>
          <a:bodyPr>
            <a:normAutofit/>
          </a:bodyPr>
          <a:lstStyle/>
          <a:p>
            <a:r>
              <a:rPr lang="en-US" sz="2400" b="1" dirty="0">
                <a:highlight>
                  <a:srgbClr val="FFCC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Analogy</a:t>
            </a:r>
            <a:r>
              <a:rPr lang="en-US" sz="2400" dirty="0">
                <a:highlight>
                  <a:srgbClr val="FFCC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– Is this similar to another problem you've seen?</a:t>
            </a:r>
            <a:endParaRPr lang="en-US" sz="2400" b="1" dirty="0">
              <a:highlight>
                <a:srgbClr val="FFCCCC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Brainstorming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Consider steps to solve problem before jumping into code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Try to do an example "by hand"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outline steps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Solve sub-problems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Is there a smaller part of the problem to solve?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Debugging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Does your solution behave correctly?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is it doing?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do you expect it to do?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area of your code controls that part of the output?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Iterative Development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Can we start by solving a different problem that is easier?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9290B-FDA6-4A84-88E5-3E11B1F2947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9 - Spring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D98C7-9239-FFCC-345D-1864ECFA33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33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B059E-F617-40F2-8036-2A7D20D9B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Problem-Solving Strategies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A62EE-602A-45F5-819E-2345105FC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91746" cy="4285089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Analogy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Is this similar to another problem you've seen?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highlight>
                  <a:srgbClr val="FFCC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Brainstorming </a:t>
            </a:r>
            <a:r>
              <a:rPr lang="en-US" sz="2400" dirty="0">
                <a:highlight>
                  <a:srgbClr val="FFCC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– Consider steps to solve problem before jumping into code</a:t>
            </a:r>
          </a:p>
          <a:p>
            <a:pPr lvl="1"/>
            <a:r>
              <a:rPr lang="en-US" sz="2000" dirty="0">
                <a:highlight>
                  <a:srgbClr val="FFCC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Try to do an example "by hand" </a:t>
            </a:r>
            <a:r>
              <a:rPr lang="en-US" sz="2000" dirty="0">
                <a:highlight>
                  <a:srgbClr val="FFCCCC"/>
                </a:highlight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outline steps</a:t>
            </a:r>
            <a:endParaRPr lang="en-US" sz="2000" dirty="0">
              <a:highlight>
                <a:srgbClr val="FFCCCC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highlight>
                  <a:srgbClr val="FFCC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Solve sub-problems </a:t>
            </a:r>
            <a:r>
              <a:rPr lang="en-US" sz="2400" dirty="0">
                <a:highlight>
                  <a:srgbClr val="FFCC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– Is there a smaller part of the problem to solve? </a:t>
            </a:r>
            <a:endParaRPr lang="en-US" sz="2400" b="1" dirty="0">
              <a:highlight>
                <a:srgbClr val="FFCCCC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Debugging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Does your solution behave correctly?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is it doing?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do you expect it to do?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area of your code controls that part of the output?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Iterative Development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Can we start by solving a different problem that is easier?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9290B-FDA6-4A84-88E5-3E11B1F2947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9 - Spring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C1FBA-08FE-46B3-BA36-7CBBE581C9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3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🍓🌮☕  Food for Thought  🥑🍱🧋</a:t>
            </a:r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542992"/>
            <a:ext cx="10415954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lnSpc>
                <a:spcPct val="120000"/>
              </a:lnSpc>
              <a:buSzPts val="3600"/>
              <a:buNone/>
            </a:pPr>
            <a:r>
              <a:rPr lang="en-US" sz="3200" dirty="0"/>
              <a:t>This week’s food for thought is:</a:t>
            </a:r>
          </a:p>
          <a:p>
            <a:pPr indent="-457200">
              <a:lnSpc>
                <a:spcPct val="120000"/>
              </a:lnSpc>
              <a:buSzPts val="3600"/>
            </a:pPr>
            <a:r>
              <a:rPr lang="en-US" sz="3200" dirty="0"/>
              <a:t>one of matt’s </a:t>
            </a:r>
            <a:r>
              <a:rPr lang="en-US" sz="3200" dirty="0" err="1"/>
              <a:t>favourite</a:t>
            </a:r>
            <a:r>
              <a:rPr lang="en-US" sz="3200" dirty="0"/>
              <a:t> areas of computer science</a:t>
            </a:r>
          </a:p>
          <a:p>
            <a:pPr indent="-457200">
              <a:lnSpc>
                <a:spcPct val="120000"/>
              </a:lnSpc>
              <a:buSzPts val="3600"/>
            </a:pPr>
            <a:r>
              <a:rPr lang="en-US" sz="3200" dirty="0"/>
              <a:t>less related to tech &amp; society than the others…</a:t>
            </a:r>
          </a:p>
          <a:p>
            <a:pPr indent="-457200">
              <a:lnSpc>
                <a:spcPct val="120000"/>
              </a:lnSpc>
              <a:buSzPts val="3600"/>
            </a:pPr>
            <a:r>
              <a:rPr lang="en-US" sz="3200" dirty="0"/>
              <a:t>also </a:t>
            </a:r>
            <a:r>
              <a:rPr lang="en-US" sz="3200" u="sng" dirty="0"/>
              <a:t>the most ambitious</a:t>
            </a:r>
            <a:r>
              <a:rPr lang="en-US" sz="3200" dirty="0"/>
              <a:t>, so don’t stress about it </a:t>
            </a:r>
            <a:br>
              <a:rPr lang="en-US" sz="3200" dirty="0"/>
            </a:br>
            <a:r>
              <a:rPr lang="en-US" sz="3200" dirty="0"/>
              <a:t>– sit back, enjoy the ride :)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61AD48-02D6-B15D-C7E1-149D39C03CB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9 - Spring 2024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4CB5BC-D919-4E73-7FAF-8957069FB9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62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Wouldn’t it be nice…</a:t>
            </a:r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542992"/>
            <a:ext cx="10415954" cy="956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lnSpc>
                <a:spcPct val="120000"/>
              </a:lnSpc>
              <a:buSzPts val="3600"/>
              <a:buNone/>
            </a:pPr>
            <a:r>
              <a:rPr lang="en-US" sz="3200" dirty="0"/>
              <a:t>We’ve seen that some for loops go on forever: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61AD48-02D6-B15D-C7E1-149D39C03CB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9 - Spring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4CB5BC-D919-4E73-7FAF-8957069FB9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314254-B2B9-5E26-E522-4C7E44D8D3B5}"/>
              </a:ext>
            </a:extLst>
          </p:cNvPr>
          <p:cNvSpPr txBox="1"/>
          <p:nvPr/>
        </p:nvSpPr>
        <p:spPr>
          <a:xfrm>
            <a:off x="838200" y="2499223"/>
            <a:ext cx="6096000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--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Google Shape;68;p19">
            <a:extLst>
              <a:ext uri="{FF2B5EF4-FFF2-40B4-BE49-F238E27FC236}">
                <a16:creationId xmlns:a16="http://schemas.microsoft.com/office/drawing/2014/main" id="{F5E7F19D-6622-8E26-26D8-CE9A69A01CB6}"/>
              </a:ext>
            </a:extLst>
          </p:cNvPr>
          <p:cNvSpPr txBox="1">
            <a:spLocks/>
          </p:cNvSpPr>
          <p:nvPr/>
        </p:nvSpPr>
        <p:spPr>
          <a:xfrm>
            <a:off x="838200" y="4164052"/>
            <a:ext cx="10415954" cy="1732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20000"/>
              </a:lnSpc>
              <a:buSzPts val="3600"/>
              <a:buFont typeface="Arial"/>
              <a:buNone/>
            </a:pPr>
            <a:r>
              <a:rPr lang="en-US" sz="3200" dirty="0"/>
              <a:t>Wouldn’t it be nice if Java (or “the compiler”) could catch this for us? I mean, the loop “obviously” never ends…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565A86-CB69-D51D-1A95-F024A771EB68}"/>
              </a:ext>
            </a:extLst>
          </p:cNvPr>
          <p:cNvSpPr txBox="1"/>
          <p:nvPr/>
        </p:nvSpPr>
        <p:spPr>
          <a:xfrm>
            <a:off x="7666892" y="2499222"/>
            <a:ext cx="3686908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(;</a:t>
            </a:r>
            <a:r>
              <a:rPr lang="en-US" sz="2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;) {</a:t>
            </a:r>
            <a:b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2800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49769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9BA5D4CA-6200-49D7-A483-4D1DE3F0A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>
            <a:extLst>
              <a:ext uri="{FF2B5EF4-FFF2-40B4-BE49-F238E27FC236}">
                <a16:creationId xmlns:a16="http://schemas.microsoft.com/office/drawing/2014/main" id="{14A25D65-5F16-1D0F-39BC-699F5F9071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The Halting Problem (1/2)</a:t>
            </a:r>
          </a:p>
        </p:txBody>
      </p:sp>
      <p:sp>
        <p:nvSpPr>
          <p:cNvPr id="68" name="Google Shape;68;p19">
            <a:extLst>
              <a:ext uri="{FF2B5EF4-FFF2-40B4-BE49-F238E27FC236}">
                <a16:creationId xmlns:a16="http://schemas.microsoft.com/office/drawing/2014/main" id="{1B43BDD5-9262-472E-4099-C6DF0FBD58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1" y="1542992"/>
            <a:ext cx="6406662" cy="433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20000"/>
              </a:lnSpc>
              <a:buSzPts val="3600"/>
              <a:buNone/>
            </a:pPr>
            <a:r>
              <a:rPr lang="en-US" sz="2400" dirty="0"/>
              <a:t>Benedict Cumberbatch showed that it’s </a:t>
            </a:r>
            <a:r>
              <a:rPr lang="en-US" sz="2400" u="sng" dirty="0"/>
              <a:t>impossible</a:t>
            </a:r>
            <a:r>
              <a:rPr lang="en-US" sz="2400" dirty="0"/>
              <a:t> to generally solve this problem.</a:t>
            </a:r>
          </a:p>
          <a:p>
            <a:pPr marL="0" lvl="0" indent="0">
              <a:lnSpc>
                <a:spcPct val="120000"/>
              </a:lnSpc>
              <a:buSzPts val="3600"/>
              <a:buNone/>
            </a:pPr>
            <a:r>
              <a:rPr lang="en-US" sz="2400" dirty="0"/>
              <a:t>Regardless of:</a:t>
            </a:r>
          </a:p>
          <a:p>
            <a:pPr indent="-457200">
              <a:lnSpc>
                <a:spcPct val="120000"/>
              </a:lnSpc>
              <a:buSzPts val="3600"/>
            </a:pPr>
            <a:r>
              <a:rPr lang="en-US" sz="2400" dirty="0"/>
              <a:t>how good (big, fast) your computer is</a:t>
            </a:r>
          </a:p>
          <a:p>
            <a:pPr indent="-457200">
              <a:lnSpc>
                <a:spcPct val="120000"/>
              </a:lnSpc>
              <a:buSzPts val="3600"/>
            </a:pPr>
            <a:r>
              <a:rPr lang="en-US" sz="2400" dirty="0"/>
              <a:t>how good your algorithm is</a:t>
            </a:r>
          </a:p>
          <a:p>
            <a:pPr indent="-457200">
              <a:lnSpc>
                <a:spcPct val="120000"/>
              </a:lnSpc>
              <a:buSzPts val="3600"/>
            </a:pPr>
            <a:r>
              <a:rPr lang="en-US" sz="2400" b="1" dirty="0"/>
              <a:t>what people come up with the future!</a:t>
            </a:r>
          </a:p>
          <a:p>
            <a:pPr marL="0" indent="0">
              <a:lnSpc>
                <a:spcPct val="120000"/>
              </a:lnSpc>
              <a:buSzPts val="3600"/>
              <a:buNone/>
            </a:pPr>
            <a:r>
              <a:rPr lang="en-US" sz="2400" dirty="0"/>
              <a:t>Given a Java program, it is impossible to </a:t>
            </a:r>
            <a:r>
              <a:rPr lang="en-US" sz="2400" u="sng" dirty="0"/>
              <a:t>always know</a:t>
            </a:r>
            <a:r>
              <a:rPr lang="en-US" sz="2400" dirty="0"/>
              <a:t> if it eventually stops (or loops infinitely).</a:t>
            </a:r>
          </a:p>
          <a:p>
            <a:pPr indent="-457200">
              <a:lnSpc>
                <a:spcPct val="120000"/>
              </a:lnSpc>
              <a:buSzPts val="3600"/>
            </a:pPr>
            <a:endParaRPr lang="en-US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79838A-9B5E-D006-98F4-59A3E769B08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9 - Spring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4DCD89-2056-58BB-9D76-2F3C42DEC8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pic>
        <p:nvPicPr>
          <p:cNvPr id="1026" name="Picture 2" descr="Benedict Cumberbatch as Alan Turing in &quot;The Imitation Game&quot;. He stands beside an early computer. Courtesy of Salon.">
            <a:extLst>
              <a:ext uri="{FF2B5EF4-FFF2-40B4-BE49-F238E27FC236}">
                <a16:creationId xmlns:a16="http://schemas.microsoft.com/office/drawing/2014/main" id="{09D01BFD-D301-3BAD-825F-B24AEA533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441" y="2062461"/>
            <a:ext cx="4114800" cy="273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95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3A83AEA0-6966-9A0E-FB5D-EDF2339A7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>
            <a:extLst>
              <a:ext uri="{FF2B5EF4-FFF2-40B4-BE49-F238E27FC236}">
                <a16:creationId xmlns:a16="http://schemas.microsoft.com/office/drawing/2014/main" id="{E6C466E2-B8AE-3859-218A-4BDC6D27CB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The Halting Problem (2/2)</a:t>
            </a:r>
          </a:p>
        </p:txBody>
      </p:sp>
      <p:sp>
        <p:nvSpPr>
          <p:cNvPr id="68" name="Google Shape;68;p19">
            <a:extLst>
              <a:ext uri="{FF2B5EF4-FFF2-40B4-BE49-F238E27FC236}">
                <a16:creationId xmlns:a16="http://schemas.microsoft.com/office/drawing/2014/main" id="{A676EB61-131D-2DE6-A0E1-CFEBB15FD3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542992"/>
            <a:ext cx="6711462" cy="433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20000"/>
              </a:lnSpc>
              <a:buSzPts val="3600"/>
              <a:buNone/>
            </a:pPr>
            <a:r>
              <a:rPr lang="en-US" sz="2400" strike="sngStrike" dirty="0"/>
              <a:t>Benedict Cumberbatch </a:t>
            </a:r>
            <a:r>
              <a:rPr lang="en-US" sz="2400" dirty="0"/>
              <a:t> </a:t>
            </a:r>
            <a:r>
              <a:rPr lang="en-US" sz="2400" b="1" dirty="0"/>
              <a:t>Alan Turing </a:t>
            </a:r>
            <a:r>
              <a:rPr lang="en-US" sz="2400" dirty="0"/>
              <a:t>showed that it’s </a:t>
            </a:r>
            <a:r>
              <a:rPr lang="en-US" sz="2400" u="sng" dirty="0"/>
              <a:t>impossible</a:t>
            </a:r>
            <a:r>
              <a:rPr lang="en-US" sz="2400" dirty="0"/>
              <a:t> to generally solve this problem.</a:t>
            </a:r>
          </a:p>
          <a:p>
            <a:pPr marL="0" lvl="0" indent="0">
              <a:lnSpc>
                <a:spcPct val="120000"/>
              </a:lnSpc>
              <a:buSzPts val="3600"/>
              <a:buNone/>
            </a:pPr>
            <a:r>
              <a:rPr lang="en-US" sz="2400" dirty="0"/>
              <a:t>Regardless of:</a:t>
            </a:r>
          </a:p>
          <a:p>
            <a:pPr indent="-457200">
              <a:lnSpc>
                <a:spcPct val="120000"/>
              </a:lnSpc>
              <a:buSzPts val="3600"/>
            </a:pPr>
            <a:r>
              <a:rPr lang="en-US" sz="2400" dirty="0"/>
              <a:t>how good (big, fast) your computer is</a:t>
            </a:r>
          </a:p>
          <a:p>
            <a:pPr indent="-457200">
              <a:lnSpc>
                <a:spcPct val="120000"/>
              </a:lnSpc>
              <a:buSzPts val="3600"/>
            </a:pPr>
            <a:r>
              <a:rPr lang="en-US" sz="2400" dirty="0"/>
              <a:t>how good your algorithm is</a:t>
            </a:r>
          </a:p>
          <a:p>
            <a:pPr indent="-457200">
              <a:lnSpc>
                <a:spcPct val="120000"/>
              </a:lnSpc>
              <a:buSzPts val="3600"/>
            </a:pPr>
            <a:r>
              <a:rPr lang="en-US" sz="2400" b="1" dirty="0"/>
              <a:t>what people come up with the future!</a:t>
            </a:r>
          </a:p>
          <a:p>
            <a:pPr marL="0" indent="0">
              <a:lnSpc>
                <a:spcPct val="120000"/>
              </a:lnSpc>
              <a:buSzPts val="3600"/>
              <a:buNone/>
            </a:pPr>
            <a:r>
              <a:rPr lang="en-US" sz="2400" dirty="0"/>
              <a:t>Given a Java program, it is impossible to </a:t>
            </a:r>
            <a:r>
              <a:rPr lang="en-US" sz="2400" u="sng" dirty="0"/>
              <a:t>always know</a:t>
            </a:r>
            <a:r>
              <a:rPr lang="en-US" sz="2400" dirty="0"/>
              <a:t> if it eventually stops (or loops infinitely).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CCE888-CA03-6D32-355C-51120285111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9 - Spring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BBCF27-2E58-D15C-7EB0-BCD4C00F51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pic>
        <p:nvPicPr>
          <p:cNvPr id="2050" name="Picture 2" descr="Computer scientist Alan Turing, not smiling in a portrait photo. Taken in 1936 (at the time, he is 24) at Princeton University. Public domain, courtesy Wikipedia.">
            <a:extLst>
              <a:ext uri="{FF2B5EF4-FFF2-40B4-BE49-F238E27FC236}">
                <a16:creationId xmlns:a16="http://schemas.microsoft.com/office/drawing/2014/main" id="{00DAA73D-A6CE-58D8-ADE5-F7CA76884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384" y="1827703"/>
            <a:ext cx="3150700" cy="32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D153B7-8AF5-1938-688C-AFB78FAC1A61}"/>
              </a:ext>
            </a:extLst>
          </p:cNvPr>
          <p:cNvSpPr txBox="1"/>
          <p:nvPr/>
        </p:nvSpPr>
        <p:spPr>
          <a:xfrm>
            <a:off x="8323384" y="5167312"/>
            <a:ext cx="315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Alan Turing at 24 (1936). He had a storied (if also very tragic and short) life.</a:t>
            </a:r>
          </a:p>
        </p:txBody>
      </p:sp>
    </p:spTree>
    <p:extLst>
      <p:ext uri="{BB962C8B-B14F-4D97-AF65-F5344CB8AC3E}">
        <p14:creationId xmlns:p14="http://schemas.microsoft.com/office/powerpoint/2010/main" val="3588718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EF3B067D-FCAE-44FD-911A-C07D2CB7B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>
            <a:extLst>
              <a:ext uri="{FF2B5EF4-FFF2-40B4-BE49-F238E27FC236}">
                <a16:creationId xmlns:a16="http://schemas.microsoft.com/office/drawing/2014/main" id="{F2C5B5D0-C999-3B37-70D5-6A8BD4BB01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Many, many problems are </a:t>
            </a:r>
            <a:r>
              <a:rPr lang="en-US" u="sng" dirty="0"/>
              <a:t>unsolvable</a:t>
            </a:r>
            <a:r>
              <a:rPr lang="en-US" dirty="0"/>
              <a:t>.</a:t>
            </a:r>
          </a:p>
        </p:txBody>
      </p:sp>
      <p:sp>
        <p:nvSpPr>
          <p:cNvPr id="68" name="Google Shape;68;p19">
            <a:extLst>
              <a:ext uri="{FF2B5EF4-FFF2-40B4-BE49-F238E27FC236}">
                <a16:creationId xmlns:a16="http://schemas.microsoft.com/office/drawing/2014/main" id="{2C700FD7-8A8C-2BF3-C00E-C3367CCBEA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9" y="1542992"/>
            <a:ext cx="10251831" cy="433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20000"/>
              </a:lnSpc>
              <a:buSzPts val="3600"/>
              <a:buNone/>
            </a:pPr>
            <a:r>
              <a:rPr lang="en-US" sz="2400" dirty="0"/>
              <a:t>I don’t mean “we currently don’t know how to solve them”.</a:t>
            </a:r>
          </a:p>
          <a:p>
            <a:pPr marL="0" lvl="0" indent="0">
              <a:lnSpc>
                <a:spcPct val="120000"/>
              </a:lnSpc>
              <a:buSzPts val="3600"/>
              <a:buNone/>
            </a:pPr>
            <a:r>
              <a:rPr lang="en-US" sz="2400" dirty="0"/>
              <a:t>I mean, </a:t>
            </a:r>
            <a:r>
              <a:rPr lang="en-US" sz="2400" b="1" dirty="0"/>
              <a:t>“there is no algorithm that will </a:t>
            </a:r>
            <a:r>
              <a:rPr lang="en-US" sz="2400" b="1" u="sng" dirty="0"/>
              <a:t>ever</a:t>
            </a:r>
            <a:r>
              <a:rPr lang="en-US" sz="2400" b="1" dirty="0"/>
              <a:t> solve them”</a:t>
            </a:r>
            <a:r>
              <a:rPr lang="en-US" sz="2400" dirty="0"/>
              <a:t>.</a:t>
            </a:r>
            <a:br>
              <a:rPr lang="en-US" sz="2400" dirty="0"/>
            </a:br>
            <a:endParaRPr lang="en-US" sz="2400" dirty="0"/>
          </a:p>
          <a:p>
            <a:pPr marL="0" lvl="0" indent="0">
              <a:lnSpc>
                <a:spcPct val="120000"/>
              </a:lnSpc>
              <a:buSzPts val="3600"/>
              <a:buNone/>
            </a:pPr>
            <a:r>
              <a:rPr lang="en-US" sz="2400" dirty="0"/>
              <a:t>Here are some related “</a:t>
            </a:r>
            <a:r>
              <a:rPr lang="en-US" sz="2400" b="1" dirty="0"/>
              <a:t>undecidable</a:t>
            </a:r>
            <a:r>
              <a:rPr lang="en-US" sz="2400" dirty="0"/>
              <a:t>” problems:</a:t>
            </a:r>
          </a:p>
          <a:p>
            <a:pPr marL="342900">
              <a:lnSpc>
                <a:spcPct val="120000"/>
              </a:lnSpc>
              <a:buSzPts val="3600"/>
            </a:pPr>
            <a:r>
              <a:rPr lang="en-US" sz="2400" dirty="0"/>
              <a:t>given a Java program, are all the types correct?</a:t>
            </a:r>
          </a:p>
          <a:p>
            <a:pPr marL="342900">
              <a:lnSpc>
                <a:spcPct val="120000"/>
              </a:lnSpc>
              <a:buSzPts val="3600"/>
            </a:pPr>
            <a:r>
              <a:rPr lang="en-US" sz="2400" dirty="0"/>
              <a:t>given a polynomial equation, does it have integer solution(s)?</a:t>
            </a:r>
          </a:p>
          <a:p>
            <a:pPr marL="342900">
              <a:lnSpc>
                <a:spcPct val="120000"/>
              </a:lnSpc>
              <a:buSzPts val="3600"/>
            </a:pPr>
            <a:r>
              <a:rPr lang="en-US" sz="2400" dirty="0"/>
              <a:t>given any Magic: The Gathering board, </a:t>
            </a:r>
            <a:br>
              <a:rPr lang="en-US" sz="2400" dirty="0"/>
            </a:br>
            <a:r>
              <a:rPr lang="en-US" sz="2400" dirty="0"/>
              <a:t>does either player have a guaranteed winning strategy?</a:t>
            </a:r>
          </a:p>
          <a:p>
            <a:pPr marL="0" lvl="0" indent="0">
              <a:lnSpc>
                <a:spcPct val="120000"/>
              </a:lnSpc>
              <a:buSzPts val="3600"/>
              <a:buNone/>
            </a:pPr>
            <a:endParaRPr lang="en-US" sz="2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A3BBCD-4A96-C4DF-3528-81DEB884E72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9 - Spring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DE1442-5CC1-BA15-0E15-852EC250FB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77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16785C41-6B14-F6C0-82E3-1E0C44C38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>
            <a:extLst>
              <a:ext uri="{FF2B5EF4-FFF2-40B4-BE49-F238E27FC236}">
                <a16:creationId xmlns:a16="http://schemas.microsoft.com/office/drawing/2014/main" id="{23FDDD90-AA2A-80C8-4144-25EC53A695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“This statement is false”</a:t>
            </a:r>
          </a:p>
        </p:txBody>
      </p:sp>
      <p:sp>
        <p:nvSpPr>
          <p:cNvPr id="68" name="Google Shape;68;p19">
            <a:extLst>
              <a:ext uri="{FF2B5EF4-FFF2-40B4-BE49-F238E27FC236}">
                <a16:creationId xmlns:a16="http://schemas.microsoft.com/office/drawing/2014/main" id="{6C88CB99-1702-1FD5-C060-26513D7F92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9" y="1542992"/>
            <a:ext cx="10251831" cy="433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20000"/>
              </a:lnSpc>
              <a:buSzPts val="3600"/>
              <a:buNone/>
            </a:pPr>
            <a:r>
              <a:rPr lang="en-US" dirty="0"/>
              <a:t>In fact, there’s an even more concerning result: there is at least one math statement that we can’t prove true or false.</a:t>
            </a:r>
          </a:p>
          <a:p>
            <a:pPr marL="0" lvl="0" indent="0">
              <a:lnSpc>
                <a:spcPct val="120000"/>
              </a:lnSpc>
              <a:buSzPts val="3600"/>
              <a:buNone/>
            </a:pPr>
            <a:endParaRPr lang="en-US" dirty="0"/>
          </a:p>
          <a:p>
            <a:pPr marL="0" lvl="0" indent="0">
              <a:lnSpc>
                <a:spcPct val="120000"/>
              </a:lnSpc>
              <a:buSzPts val="3600"/>
              <a:buNone/>
            </a:pPr>
            <a:r>
              <a:rPr lang="en-US" dirty="0"/>
              <a:t>What is that statement? It looks something like…</a:t>
            </a:r>
            <a:br>
              <a:rPr lang="en-US" dirty="0"/>
            </a:br>
            <a:endParaRPr lang="en-US" dirty="0"/>
          </a:p>
          <a:p>
            <a:pPr marL="0" lvl="0" indent="0">
              <a:lnSpc>
                <a:spcPct val="120000"/>
              </a:lnSpc>
              <a:buSzPts val="3600"/>
              <a:buNone/>
            </a:pPr>
            <a:r>
              <a:rPr lang="en-US" sz="3600" dirty="0"/>
              <a:t>“This statement is false”.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1747CC-4FB4-9E35-883D-4344B531861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9 - Spring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2A4C2F-3157-75EB-EE36-9474AFBEB6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90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Announcements, Reminders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460850"/>
            <a:ext cx="10665300" cy="4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sz="3200" dirty="0">
                <a:solidFill>
                  <a:schemeClr val="tx1"/>
                </a:solidFill>
              </a:rPr>
              <a:t>Creative Project 2 released, due Thursday May 2</a:t>
            </a:r>
            <a:r>
              <a:rPr lang="en-US" sz="3200" baseline="30000" dirty="0">
                <a:solidFill>
                  <a:schemeClr val="tx1"/>
                </a:solidFill>
              </a:rPr>
              <a:t>nd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2800" dirty="0">
                <a:solidFill>
                  <a:schemeClr val="tx1"/>
                </a:solidFill>
              </a:rPr>
              <a:t>Note: uses Javadoc! 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sz="3200" dirty="0">
                <a:solidFill>
                  <a:schemeClr val="tx1"/>
                </a:solidFill>
              </a:rPr>
              <a:t>R2 out yesterday, due Thursday May 2</a:t>
            </a:r>
            <a:r>
              <a:rPr lang="en-US" sz="3200" baseline="30000" dirty="0">
                <a:solidFill>
                  <a:schemeClr val="tx1"/>
                </a:solidFill>
              </a:rPr>
              <a:t>nd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Note: this is the last time C0 is eligible for resubmission! 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sz="3200" dirty="0">
                <a:solidFill>
                  <a:schemeClr val="tx1"/>
                </a:solidFill>
              </a:rPr>
              <a:t>Mid-Quarter Formative Feedback with Ken Yasuhara for part of class on Wednesday, May 1</a:t>
            </a:r>
            <a:r>
              <a:rPr lang="en-US" sz="3200" baseline="30000" dirty="0">
                <a:solidFill>
                  <a:schemeClr val="tx1"/>
                </a:solidFill>
              </a:rPr>
              <a:t>st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sz="3200" dirty="0">
                <a:solidFill>
                  <a:schemeClr val="tx1"/>
                </a:solidFill>
                <a:hlinkClick r:id="rId3"/>
              </a:rPr>
              <a:t>IPL tips!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9 - Spring 2024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8262D4-B06C-F58E-F3AA-232DBF49DA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5584A9E5-DD04-CA2A-56E1-7FB4E07F9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>
            <a:extLst>
              <a:ext uri="{FF2B5EF4-FFF2-40B4-BE49-F238E27FC236}">
                <a16:creationId xmlns:a16="http://schemas.microsoft.com/office/drawing/2014/main" id="{5880942B-FE66-2A0D-8398-5DDAFD676E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In search of perfection</a:t>
            </a:r>
          </a:p>
        </p:txBody>
      </p:sp>
      <p:sp>
        <p:nvSpPr>
          <p:cNvPr id="68" name="Google Shape;68;p19">
            <a:extLst>
              <a:ext uri="{FF2B5EF4-FFF2-40B4-BE49-F238E27FC236}">
                <a16:creationId xmlns:a16="http://schemas.microsoft.com/office/drawing/2014/main" id="{24F29334-E8A9-C0FD-D991-A31CFC22D2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9" y="1542992"/>
            <a:ext cx="10251831" cy="433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20000"/>
              </a:lnSpc>
              <a:buSzPts val="3600"/>
              <a:buNone/>
            </a:pPr>
            <a:r>
              <a:rPr lang="en-US" dirty="0"/>
              <a:t>Even though we know it’s “impossible”, we still:</a:t>
            </a:r>
          </a:p>
          <a:p>
            <a:pPr marL="342900">
              <a:lnSpc>
                <a:spcPct val="120000"/>
              </a:lnSpc>
              <a:buSzPts val="3600"/>
            </a:pPr>
            <a:r>
              <a:rPr lang="en-US" dirty="0"/>
              <a:t>try avoiding infinite loops</a:t>
            </a:r>
          </a:p>
          <a:p>
            <a:pPr marL="342900">
              <a:lnSpc>
                <a:spcPct val="120000"/>
              </a:lnSpc>
              <a:buSzPts val="3600"/>
            </a:pPr>
            <a:r>
              <a:rPr lang="en-US" dirty="0"/>
              <a:t>type-check our Java programs</a:t>
            </a:r>
          </a:p>
          <a:p>
            <a:pPr marL="342900">
              <a:lnSpc>
                <a:spcPct val="120000"/>
              </a:lnSpc>
              <a:buSzPts val="3600"/>
            </a:pPr>
            <a:r>
              <a:rPr lang="en-US" dirty="0"/>
              <a:t>play Magic: The Gathering (?)</a:t>
            </a:r>
          </a:p>
          <a:p>
            <a:pPr marL="342900">
              <a:lnSpc>
                <a:spcPct val="120000"/>
              </a:lnSpc>
              <a:buSzPts val="3600"/>
            </a:pPr>
            <a:r>
              <a:rPr lang="en-US" dirty="0"/>
              <a:t>try to prove things in (and do) math!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C12D3B-2E8B-C2DF-3489-C75050E8CA4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9 - Spring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5E8A4F-4A04-1891-F3DF-A68E972EF3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09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Dessert for Thought!</a:t>
            </a:r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199" y="1273363"/>
            <a:ext cx="11037277" cy="4670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lnSpc>
                <a:spcPct val="120000"/>
              </a:lnSpc>
              <a:buSzPts val="3600"/>
              <a:buNone/>
            </a:pPr>
            <a:r>
              <a:rPr lang="en-US" sz="3200" dirty="0"/>
              <a:t>I argue there are two takeaways:</a:t>
            </a:r>
          </a:p>
          <a:p>
            <a:pPr marL="514350" lvl="0" indent="-514350">
              <a:lnSpc>
                <a:spcPct val="120000"/>
              </a:lnSpc>
              <a:buSzPts val="3600"/>
              <a:buFont typeface="+mj-lt"/>
              <a:buAutoNum type="arabicPeriod"/>
            </a:pPr>
            <a:r>
              <a:rPr lang="en-US" sz="3200" dirty="0"/>
              <a:t>Don’t let perfection be the enemy of the good!</a:t>
            </a:r>
          </a:p>
          <a:p>
            <a:pPr marL="971550" lvl="1" indent="-514350">
              <a:lnSpc>
                <a:spcPct val="120000"/>
              </a:lnSpc>
              <a:buSzPts val="3600"/>
            </a:pPr>
            <a:r>
              <a:rPr lang="en-US" sz="2800" dirty="0"/>
              <a:t>applies to you in CSE 121 and as a programmer :)</a:t>
            </a:r>
          </a:p>
          <a:p>
            <a:pPr marL="971550" lvl="1" indent="-514350">
              <a:lnSpc>
                <a:spcPct val="120000"/>
              </a:lnSpc>
              <a:buSzPts val="3600"/>
            </a:pPr>
            <a:r>
              <a:rPr lang="en-US" sz="2800" dirty="0"/>
              <a:t>fundamental basis of much of computer science</a:t>
            </a:r>
          </a:p>
          <a:p>
            <a:pPr marL="514350" indent="-514350">
              <a:lnSpc>
                <a:spcPct val="120000"/>
              </a:lnSpc>
              <a:buSzPts val="3600"/>
              <a:buFont typeface="+mj-lt"/>
              <a:buAutoNum type="arabicPeriod"/>
            </a:pPr>
            <a:r>
              <a:rPr lang="en-US" sz="3200" dirty="0"/>
              <a:t>Like thinking about these sorts of problems? </a:t>
            </a:r>
            <a:br>
              <a:rPr lang="en-US" sz="3200" dirty="0"/>
            </a:br>
            <a:r>
              <a:rPr lang="en-US" sz="3200" u="sng" dirty="0"/>
              <a:t>This is also computer science!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(not all CS is just coding…) See: CSE 311, CSE 417/431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61AD48-02D6-B15D-C7E1-149D39C03CB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9 - Spring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4CB5BC-D919-4E73-7FAF-8957069FB9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00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Conditionals (1/4)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9 - Spring 2024</a:t>
            </a:r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FEA84A-BB60-4B1B-A40D-378BD7182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15251"/>
            <a:ext cx="4861743" cy="1795463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Executes a block of statements if and only if the test is true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2050" name="Picture 2" descr="Syntax of an if statement. Top line says &quot;if (test) {&quot; with test being highlighted in light blue. The next line is indented and highlighted in yellow with text that says &quot;body (statements to be executed)&quot;. The last line says &quot;}&quot;.">
            <a:extLst>
              <a:ext uri="{FF2B5EF4-FFF2-40B4-BE49-F238E27FC236}">
                <a16:creationId xmlns:a16="http://schemas.microsoft.com/office/drawing/2014/main" id="{DEC11AF5-795D-489D-B722-DF17DDF78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52" y="1633537"/>
            <a:ext cx="6093307" cy="17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eader at the top center of the image text says &quot;if statement Control Flow&quot;. Below in the center is a gray box with green text on the top saying &quot;START HERE!&quot;. The text of the gray box says &quot;Is the conditional test true?&quot; To the right of the gray box is another smaller yellow-green text box saying &quot;YES&quot; with an arrow pointing to another gray box. The below gray box tests says &quot;Execute the controlled statement(s) inside the body of the if statement.&quot; On the left side of the gray box is an arrow that points to another gray box that says &quot;Execute the statement after the conditional&quot;. On the left side of the first box is red-highlighted text that says &quot;NO&quot;. Below the text is an arrow pointing to the gray box that says &quot;Execute the statement after the conditional&quot;. ">
            <a:extLst>
              <a:ext uri="{FF2B5EF4-FFF2-40B4-BE49-F238E27FC236}">
                <a16:creationId xmlns:a16="http://schemas.microsoft.com/office/drawing/2014/main" id="{E6B1AFC3-C68D-48B8-8F7B-5A650D057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029" y="1447794"/>
            <a:ext cx="5351984" cy="317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B17E71-C6AE-8481-CB1A-F61583FECE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21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eader at the top highlighted in blue with text that says “if/else statement control flow”.  Box 1 is gray and centered below the header with green highlighted text at the top middle of the box saying “START HERE”. The text in Box 1 says “Is the conditional test true?“. To the left of Box 1 is red-highlighted test saying “NO” with an arrow that points downwards to Box 3. To the right of Box 1 is green-highlighted text that says “YES” with an arrow that points downwards to Box 2.  Box 2 is below Box 1 to the right and centered on the image. The text in Box 2 says “Execute the controlled statement(s) inside the if statement”. Box 2 has an arrow below it that points to Box 4, located to the center left, below Box 2.  Box 3 is below Box 2 to the left and centered on the image. The text in Box 3 says “Execute the controlled statement(s) inside the else statement.“. Box 3 has an arrow below it that points to Box 3, located to the center right, below Box 3.  Box 4 is located at the bottom, aligned with Box 1 in the center. Text of Box 4 says “Execute the statement after the if/else statement”.">
            <a:extLst>
              <a:ext uri="{FF2B5EF4-FFF2-40B4-BE49-F238E27FC236}">
                <a16:creationId xmlns:a16="http://schemas.microsoft.com/office/drawing/2014/main" id="{0C1E4248-04CD-48E5-A81D-472BAF4B8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455" y="967671"/>
            <a:ext cx="5459022" cy="464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Conditionals (2/4)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9 - Spring 2024</a:t>
            </a:r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FEA84A-BB60-4B1B-A40D-378BD7182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222" y="4656708"/>
            <a:ext cx="6971270" cy="1325563"/>
          </a:xfrm>
        </p:spPr>
        <p:txBody>
          <a:bodyPr>
            <a:normAutofit fontScale="92500"/>
          </a:bodyPr>
          <a:lstStyle/>
          <a:p>
            <a:pPr marL="628650" indent="-514350">
              <a:buFont typeface="+mj-lt"/>
              <a:buAutoNum type="arabicPeriod"/>
            </a:pPr>
            <a:r>
              <a:rPr lang="en-US" dirty="0"/>
              <a:t>If the test is true: execute block of statements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If not, execute other block of statements</a:t>
            </a:r>
          </a:p>
        </p:txBody>
      </p:sp>
      <p:pic>
        <p:nvPicPr>
          <p:cNvPr id="3074" name="Picture 2" descr="Text showing the syntax of an if/else statement. The first line says &quot;if (test) {&quot; with &quot;test&quot; being highlighted light blue. The line below has text that says &quot;statement(s)&quot; highlighted light blue. The line below has text that says &quot;} else {&quot; with &quot;else&quot; being highlighted yellow. The line below has text &quot;statement(s)&quot; highlighted yellow. The last line below has text that is &quot;}&quot;.">
            <a:extLst>
              <a:ext uri="{FF2B5EF4-FFF2-40B4-BE49-F238E27FC236}">
                <a16:creationId xmlns:a16="http://schemas.microsoft.com/office/drawing/2014/main" id="{0E0E41CF-4639-4BDB-9198-1AA7B78F0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113" y="1558865"/>
            <a:ext cx="3282285" cy="256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3F910A-547C-D3C8-0334-4E4709DDD6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88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Conditionals (3/4)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9 - Spring 2024</a:t>
            </a:r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FEA84A-BB60-4B1B-A40D-378BD7182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492" y="3896393"/>
            <a:ext cx="6747025" cy="1869570"/>
          </a:xfrm>
        </p:spPr>
        <p:txBody>
          <a:bodyPr>
            <a:normAutofit fontScale="92500"/>
          </a:bodyPr>
          <a:lstStyle/>
          <a:p>
            <a:pPr marL="628650" indent="-514350">
              <a:buFont typeface="+mj-lt"/>
              <a:buAutoNum type="arabicPeriod"/>
            </a:pPr>
            <a:r>
              <a:rPr lang="en-US" dirty="0"/>
              <a:t>If the first test is true, execute that block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If not, proceed to the next test, and repeat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If none were true, don’t execute any blocks</a:t>
            </a:r>
          </a:p>
        </p:txBody>
      </p:sp>
      <p:pic>
        <p:nvPicPr>
          <p:cNvPr id="5122" name="Picture 2" descr="Text showing the syntax of an if/else statement. The first line says “if (test) {” with “test” being highlighted light blue. The line below has text that says “statement(s)” highlighted light blue. The line below has text that says “} else if (test) {” with “elseif (test)” being highlighted yellow. The line below has text “statement(s)” highlighted yellow. The last line below has text that is “}”.">
            <a:extLst>
              <a:ext uri="{FF2B5EF4-FFF2-40B4-BE49-F238E27FC236}">
                <a16:creationId xmlns:a16="http://schemas.microsoft.com/office/drawing/2014/main" id="{5C6FDFC3-BA1F-4F69-81F9-69464E9EC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428" y="1504781"/>
            <a:ext cx="3150287" cy="243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eader at the top highlighted in blue with text that says “if/else if statement control flow”.  Box 1 is gray and centered below the header with green highlighted text at the top middle of the box saying “START HERE”. The text in Box 1 says “Is test 1?“. To the left of Box 1 is red-highlighted test saying “NO” with an arrow that points downwards to Box 3. To the right of Box 1 is green-highlighted text that says “YES” with an arrow that points downwards to Box 2.  Box 2 is below Box 1 to the right and centered on the image. The text in Box 2 says “Execute statement(s) 1”. Box 2 has an arrow below it that points to Box 5, located to the center left, below Box 2.  Box 3 is below Box 1 to the left and centered on the image. The text in Box 3 says “Is the test 2 true?“. To the left of Box 3 is red-highlighted test saying “NO” with an arrow that points downwards to Box 5. To the right of Box 3 is green-highlighted text that says “YES” with an arrow that points downwards to Box 4.  Box 4 is located to the right of Box 3. The text of Box 4 says “Execute statement(s) 2”. Box 4 has an arrow to the right and below that points to Box 5 below it.  Box 5 is located at the bottom to the left of the image that says “Execute the statement(s) of the conditional structure”. ">
            <a:extLst>
              <a:ext uri="{FF2B5EF4-FFF2-40B4-BE49-F238E27FC236}">
                <a16:creationId xmlns:a16="http://schemas.microsoft.com/office/drawing/2014/main" id="{AFFDC275-92A6-46F2-B14E-F5342E4B6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59" y="1092037"/>
            <a:ext cx="5299280" cy="467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8528D5-7E3E-628B-669A-D642221437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9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F984E948-FC73-3F0C-BD12-C9273FB9B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>
            <a:extLst>
              <a:ext uri="{FF2B5EF4-FFF2-40B4-BE49-F238E27FC236}">
                <a16:creationId xmlns:a16="http://schemas.microsoft.com/office/drawing/2014/main" id="{2A2A682B-CAF9-80FB-3E72-95D2F50AFB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Conditionals (4/4)</a:t>
            </a:r>
            <a:endParaRPr dirty="0"/>
          </a:p>
        </p:txBody>
      </p:sp>
      <p:sp>
        <p:nvSpPr>
          <p:cNvPr id="69" name="Google Shape;69;p19">
            <a:extLst>
              <a:ext uri="{FF2B5EF4-FFF2-40B4-BE49-F238E27FC236}">
                <a16:creationId xmlns:a16="http://schemas.microsoft.com/office/drawing/2014/main" id="{EBF0F496-FA59-5F3A-FEE2-848FF4D1D71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9 - Spring 2024</a:t>
            </a:r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30FE19-51C4-AE1F-AC9E-1A45F59B0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492" y="3896393"/>
            <a:ext cx="6747025" cy="2214322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/>
              <a:t>With a large if-else-if-else chain,</a:t>
            </a:r>
          </a:p>
          <a:p>
            <a:r>
              <a:rPr lang="en-US" dirty="0"/>
              <a:t>if there is an ending else, exactly one block will execute</a:t>
            </a:r>
          </a:p>
          <a:p>
            <a:r>
              <a:rPr lang="en-US" dirty="0"/>
              <a:t>if there is no ending else, zero or one blocks will execute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5122" name="Picture 2" descr="Text showing the syntax of an if/else statement. The first line says “if (test) {” with “test” being highlighted light blue. The line below has text that says “statement(s)” highlighted light blue. The line below has text that says “} else if (test) {” with “elseif (test)” being highlighted yellow. The line below has text “statement(s)” highlighted yellow. The last line below has text that is “}”.">
            <a:extLst>
              <a:ext uri="{FF2B5EF4-FFF2-40B4-BE49-F238E27FC236}">
                <a16:creationId xmlns:a16="http://schemas.microsoft.com/office/drawing/2014/main" id="{C8F3D329-CC8F-4F24-A2A7-D8E9CC53F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428" y="1504781"/>
            <a:ext cx="3150287" cy="243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eader at the top highlighted in blue with text that says “if/else if statement control flow”.  Box 1 is gray and centered below the header with green highlighted text at the top middle of the box saying “START HERE”. The text in Box 1 says “Is test 1?“. To the left of Box 1 is red-highlighted test saying “NO” with an arrow that points downwards to Box 3. To the right of Box 1 is green-highlighted text that says “YES” with an arrow that points downwards to Box 2.  Box 2 is below Box 1 to the right and centered on the image. The text in Box 2 says “Execute statement(s) 1”. Box 2 has an arrow below it that points to Box 5, located to the center left, below Box 2.  Box 3 is below Box 1 to the left and centered on the image. The text in Box 3 says “Is the test 2 true?“. To the left of Box 3 is red-highlighted test saying “NO” with an arrow that points downwards to Box 5. To the right of Box 3 is green-highlighted text that says “YES” with an arrow that points downwards to Box 4.  Box 4 is located to the right of Box 3. The text of Box 4 says “Execute statement(s) 2”. Box 4 has an arrow to the right and below that points to Box 5 below it.  Box 5 is located at the bottom to the left of the image that says “Execute the statement(s) of the conditional structure”. ">
            <a:extLst>
              <a:ext uri="{FF2B5EF4-FFF2-40B4-BE49-F238E27FC236}">
                <a16:creationId xmlns:a16="http://schemas.microsoft.com/office/drawing/2014/main" id="{B0D27544-6DF8-5A23-2826-00660A55D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59" y="1092037"/>
            <a:ext cx="5299280" cy="467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244072-34A8-7C0B-11BD-ED65706954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40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90526F-F7F8-4AD6-A794-BB4CCC8B2B9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9 - Spring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991528-6147-4BD0-8D74-58F4748E3C4E}"/>
              </a:ext>
            </a:extLst>
          </p:cNvPr>
          <p:cNvSpPr txBox="1"/>
          <p:nvPr/>
        </p:nvSpPr>
        <p:spPr>
          <a:xfrm>
            <a:off x="6845945" y="1368332"/>
            <a:ext cx="3430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does this program output?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4A75CC-3DE1-4C7B-99CB-700C99245020}"/>
              </a:ext>
            </a:extLst>
          </p:cNvPr>
          <p:cNvSpPr txBox="1"/>
          <p:nvPr/>
        </p:nvSpPr>
        <p:spPr>
          <a:xfrm>
            <a:off x="6845945" y="2569679"/>
            <a:ext cx="48644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odd even odd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one even odd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one even even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even even even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1298D9-EC34-B565-062B-7AD4336AE1F8}"/>
              </a:ext>
            </a:extLst>
          </p:cNvPr>
          <p:cNvSpPr txBox="1"/>
          <p:nvPr/>
        </p:nvSpPr>
        <p:spPr>
          <a:xfrm>
            <a:off x="268760" y="1185194"/>
            <a:ext cx="6490386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2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sz="2200" b="0" dirty="0">
              <a:solidFill>
                <a:srgbClr val="D73A49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String 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if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(n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return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"odd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(n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return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"one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return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"even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2200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356A92-557B-16F3-4023-296FC0A0FC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08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D127C-952A-808C-6FE0-9AB65DA92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81B3EF-5B6B-6AF7-A64F-B763A3ABC8D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9 - Spring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6383B-D140-36B1-5F74-AE9C0B65ADA4}"/>
              </a:ext>
            </a:extLst>
          </p:cNvPr>
          <p:cNvSpPr txBox="1"/>
          <p:nvPr/>
        </p:nvSpPr>
        <p:spPr>
          <a:xfrm>
            <a:off x="268760" y="1185194"/>
            <a:ext cx="6490386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2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sz="2200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String 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if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(n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return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"odd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(n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return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"one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return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"even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2200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DFDC59-1797-C18F-B8FC-258670704098}"/>
              </a:ext>
            </a:extLst>
          </p:cNvPr>
          <p:cNvSpPr/>
          <p:nvPr/>
        </p:nvSpPr>
        <p:spPr>
          <a:xfrm>
            <a:off x="580768" y="4250724"/>
            <a:ext cx="3457832" cy="105032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17E15B-A355-518D-009E-EFEF5CD9CB85}"/>
              </a:ext>
            </a:extLst>
          </p:cNvPr>
          <p:cNvSpPr txBox="1"/>
          <p:nvPr/>
        </p:nvSpPr>
        <p:spPr>
          <a:xfrm>
            <a:off x="5745892" y="4483498"/>
            <a:ext cx="5747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This else if statement </a:t>
            </a:r>
            <a:r>
              <a:rPr 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never runs!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AE0051-B5EB-F2F2-6F68-D733DEE4A2A8}"/>
              </a:ext>
            </a:extLst>
          </p:cNvPr>
          <p:cNvCxnSpPr>
            <a:endCxn id="3" idx="3"/>
          </p:cNvCxnSpPr>
          <p:nvPr/>
        </p:nvCxnSpPr>
        <p:spPr>
          <a:xfrm flipH="1">
            <a:off x="4038600" y="4775885"/>
            <a:ext cx="170729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1F9AD-A7EB-0667-0006-76A4F00C89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73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DBA0DE2-6ECA-F446-C4FA-B985C675C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77A60A-CAF9-B834-DBC7-1DACD710006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9 - Spring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C2DACC-3DBE-37E8-A015-24101221B39A}"/>
              </a:ext>
            </a:extLst>
          </p:cNvPr>
          <p:cNvSpPr txBox="1"/>
          <p:nvPr/>
        </p:nvSpPr>
        <p:spPr>
          <a:xfrm>
            <a:off x="4087031" y="2044005"/>
            <a:ext cx="3430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is the output produced by executing this code?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5AF49C-3112-25BB-34E6-047875F042FC}"/>
              </a:ext>
            </a:extLst>
          </p:cNvPr>
          <p:cNvSpPr txBox="1"/>
          <p:nvPr/>
        </p:nvSpPr>
        <p:spPr>
          <a:xfrm>
            <a:off x="7619860" y="2044005"/>
            <a:ext cx="26674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7 -1 12</a:t>
            </a:r>
          </a:p>
          <a:p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-3 -1 13</a:t>
            </a:r>
          </a:p>
          <a:p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3 -1 13</a:t>
            </a:r>
          </a:p>
          <a:p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12 1 12</a:t>
            </a:r>
          </a:p>
          <a:p>
            <a:endParaRPr lang="en-US" sz="28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-14 1 13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7FC293-8CC5-F744-2CDF-DAF9CE4EEC08}"/>
              </a:ext>
            </a:extLst>
          </p:cNvPr>
          <p:cNvSpPr txBox="1"/>
          <p:nvPr/>
        </p:nvSpPr>
        <p:spPr>
          <a:xfrm>
            <a:off x="159656" y="816963"/>
            <a:ext cx="529891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b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(a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b)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a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*=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(b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a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a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(c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c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(b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b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*=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(a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a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*=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(a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 "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b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 "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c);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E90085-F61F-8228-78D1-7750CFF1FE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79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32796</TotalTime>
  <Words>1532</Words>
  <Application>Microsoft Macintosh PowerPoint</Application>
  <PresentationFormat>Widescreen</PresentationFormat>
  <Paragraphs>238</Paragraphs>
  <Slides>21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Consolas</vt:lpstr>
      <vt:lpstr>Arial</vt:lpstr>
      <vt:lpstr>Quattrocento Sans</vt:lpstr>
      <vt:lpstr>Calibri</vt:lpstr>
      <vt:lpstr>Office Theme</vt:lpstr>
      <vt:lpstr>PowerPoint Presentation</vt:lpstr>
      <vt:lpstr>Announcements, Reminders</vt:lpstr>
      <vt:lpstr>(PCM) Conditionals (1/4)</vt:lpstr>
      <vt:lpstr>(PCM) Conditionals (2/4)</vt:lpstr>
      <vt:lpstr>(PCM) Conditionals (3/4)</vt:lpstr>
      <vt:lpstr>(PCM) Conditionals (4/4)</vt:lpstr>
      <vt:lpstr>PowerPoint Presentation</vt:lpstr>
      <vt:lpstr>PowerPoint Presentation</vt:lpstr>
      <vt:lpstr>PowerPoint Presentation</vt:lpstr>
      <vt:lpstr>PowerPoint Presentation</vt:lpstr>
      <vt:lpstr>Common Problem-Solving Strategies</vt:lpstr>
      <vt:lpstr>Common Problem-Solving Strategies</vt:lpstr>
      <vt:lpstr>Common Problem-Solving Strategies</vt:lpstr>
      <vt:lpstr>🍓🌮☕  Food for Thought  🥑🍱🧋</vt:lpstr>
      <vt:lpstr>Wouldn’t it be nice…</vt:lpstr>
      <vt:lpstr>The Halting Problem (1/2)</vt:lpstr>
      <vt:lpstr>The Halting Problem (2/2)</vt:lpstr>
      <vt:lpstr>Many, many problems are unsolvable.</vt:lpstr>
      <vt:lpstr>“This statement is false”</vt:lpstr>
      <vt:lpstr>In search of perfection</vt:lpstr>
      <vt:lpstr>Dessert for Thought!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121</dc:title>
  <dc:creator>Brett Wortzman</dc:creator>
  <cp:lastModifiedBy>Matthew Wang</cp:lastModifiedBy>
  <cp:revision>141</cp:revision>
  <dcterms:created xsi:type="dcterms:W3CDTF">2020-09-29T18:40:50Z</dcterms:created>
  <dcterms:modified xsi:type="dcterms:W3CDTF">2024-04-26T17:50:18Z</dcterms:modified>
</cp:coreProperties>
</file>