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266" r:id="rId3"/>
    <p:sldId id="291" r:id="rId4"/>
    <p:sldId id="276" r:id="rId5"/>
    <p:sldId id="284" r:id="rId6"/>
    <p:sldId id="293" r:id="rId7"/>
    <p:sldId id="277" r:id="rId8"/>
    <p:sldId id="279" r:id="rId9"/>
    <p:sldId id="280" r:id="rId10"/>
    <p:sldId id="264" r:id="rId11"/>
    <p:sldId id="281" r:id="rId12"/>
    <p:sldId id="282" r:id="rId13"/>
    <p:sldId id="283" r:id="rId14"/>
    <p:sldId id="285" r:id="rId15"/>
    <p:sldId id="294" r:id="rId16"/>
    <p:sldId id="272" r:id="rId17"/>
    <p:sldId id="295" r:id="rId18"/>
    <p:sldId id="296" r:id="rId19"/>
    <p:sldId id="297" r:id="rId20"/>
    <p:sldId id="292" r:id="rId21"/>
  </p:sldIdLst>
  <p:sldSz cx="12192000" cy="6858000"/>
  <p:notesSz cx="6858000" cy="9144000"/>
  <p:embeddedFontLst>
    <p:embeddedFont>
      <p:font typeface="Consolas" panose="020B0609020204030204" pitchFamily="49" charset="0"/>
      <p:regular r:id="rId24"/>
      <p:bold r:id="rId25"/>
      <p:italic r:id="rId26"/>
      <p:boldItalic r:id="rId27"/>
    </p:embeddedFont>
    <p:embeddedFont>
      <p:font typeface="Quattrocento Sans" panose="020B0502050000020003" pitchFamily="3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4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008080"/>
    <a:srgbClr val="FFFFCC"/>
    <a:srgbClr val="CCECFF"/>
    <a:srgbClr val="0066FF"/>
    <a:srgbClr val="990033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0045" autoAdjust="0"/>
  </p:normalViewPr>
  <p:slideViewPr>
    <p:cSldViewPr snapToGrid="0">
      <p:cViewPr varScale="1">
        <p:scale>
          <a:sx n="96" d="100"/>
          <a:sy n="96" d="100"/>
        </p:scale>
        <p:origin x="1200" y="10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font" Target="fonts/font5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4/19/24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85946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2157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701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860A4566-7953-BB82-5E9A-9A61B1FC6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3E5BED98-4667-BE0E-DE9A-226F50657BD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A6ECB059-3B5A-D62F-B2C0-D585E2A767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19704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860A4566-7953-BB82-5E9A-9A61B1FC6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3E5BED98-4667-BE0E-DE9A-226F50657BD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A6ECB059-3B5A-D62F-B2C0-D585E2A767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01146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24619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860A4566-7953-BB82-5E9A-9A61B1FC6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3E5BED98-4667-BE0E-DE9A-226F50657BD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A6ECB059-3B5A-D62F-B2C0-D585E2A767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923917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860A4566-7953-BB82-5E9A-9A61B1FC6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3E5BED98-4667-BE0E-DE9A-226F50657BD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A6ECB059-3B5A-D62F-B2C0-D585E2A767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510076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860A4566-7953-BB82-5E9A-9A61B1FC6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3E5BED98-4667-BE0E-DE9A-226F50657BD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A6ECB059-3B5A-D62F-B2C0-D585E2A767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75531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924119E0-E146-45BF-709D-F8E03A5101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1601214A-E8F9-526D-058C-A663C0347CC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93C5B82E-6CFC-7D9E-8E53-2F80C2FF5E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92536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AA6CF0F9-7D8E-94E2-772B-4E2AA87DE5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262447E5-37CF-6DCF-8818-F33DE0F778F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6C805F7B-DC3C-89E3-1723-2FD4BE419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249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AA6CF0F9-7D8E-94E2-772B-4E2AA87DE5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262447E5-37CF-6DCF-8818-F33DE0F778F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6C805F7B-DC3C-89E3-1723-2FD4BE419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44682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2157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701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Bomb = may get error if indexing int is out of bounds (e.g. negative index, or larger than the length of the string)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Safety guy = should return without error in usual case</a:t>
            </a:r>
            <a:endParaRPr/>
          </a:p>
        </p:txBody>
      </p:sp>
      <p:sp>
        <p:nvSpPr>
          <p:cNvPr id="123" name="Google Shape;12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7 - Spring 2024</a:t>
            </a:r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7 - Spring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7 - Spring 2024</a:t>
            </a:r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7 - Spring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7 - Spring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7 - Spring 2024</a:t>
            </a:r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Google Shape;50;p1">
            <a:extLst>
              <a:ext uri="{FF2B5EF4-FFF2-40B4-BE49-F238E27FC236}">
                <a16:creationId xmlns:a16="http://schemas.microsoft.com/office/drawing/2014/main" id="{CDF14E33-6570-4B75-512C-DABA459E5418}"/>
              </a:ext>
            </a:extLst>
          </p:cNvPr>
          <p:cNvSpPr txBox="1"/>
          <p:nvPr userDrawn="1"/>
        </p:nvSpPr>
        <p:spPr>
          <a:xfrm>
            <a:off x="9714901" y="1980925"/>
            <a:ext cx="2664676" cy="31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#cse121-7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5" descr="QR code for sli.do #cse121-7">
            <a:extLst>
              <a:ext uri="{FF2B5EF4-FFF2-40B4-BE49-F238E27FC236}">
                <a16:creationId xmlns:a16="http://schemas.microsoft.com/office/drawing/2014/main" id="{A40CAA85-5DB1-37CB-5AF5-0DA4F9853E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1102" y="204787"/>
            <a:ext cx="1692275" cy="169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7 - Spring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7EFPo9xPDcqoyiToIlZj7i?si=601198e2e28e4ff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45/3517428.3550360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4all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rianroselli.com/2023/06/no-ai-will-not-fix-accessibility.html" TargetMode="External"/><Relationship Id="rId5" Type="http://schemas.openxmlformats.org/officeDocument/2006/relationships/hyperlink" Target="https://www.nature.com/articles/d41586-024-01003-w" TargetMode="External"/><Relationship Id="rId4" Type="http://schemas.openxmlformats.org/officeDocument/2006/relationships/hyperlink" Target="https://faculty.washington.edu/wobbrock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2">
            <a:extLst>
              <a:ext uri="{FF2B5EF4-FFF2-40B4-BE49-F238E27FC236}">
                <a16:creationId xmlns:a16="http://schemas.microsoft.com/office/drawing/2014/main" id="{FDA30474-D94D-DDA5-7705-E34F9F3088D2}"/>
              </a:ext>
            </a:extLst>
          </p:cNvPr>
          <p:cNvSpPr txBox="1">
            <a:spLocks/>
          </p:cNvSpPr>
          <p:nvPr/>
        </p:nvSpPr>
        <p:spPr>
          <a:xfrm>
            <a:off x="890546" y="420381"/>
            <a:ext cx="10410908" cy="16876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12700" rIns="0" bIns="0" rtlCol="0" anchor="b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CSE 121 Lesson 7: </a:t>
            </a:r>
            <a:br>
              <a:rPr lang="en-US" dirty="0"/>
            </a:br>
            <a:r>
              <a:rPr lang="en-US" sz="4800" dirty="0"/>
              <a:t>Methods, Parameters, Returns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Google Shape;49;p1">
            <a:extLst>
              <a:ext uri="{FF2B5EF4-FFF2-40B4-BE49-F238E27FC236}">
                <a16:creationId xmlns:a16="http://schemas.microsoft.com/office/drawing/2014/main" id="{B17766E8-B64D-BF7F-4E1A-9F33970ADBB4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" name="Google Shape;50;p1">
            <a:extLst>
              <a:ext uri="{FF2B5EF4-FFF2-40B4-BE49-F238E27FC236}">
                <a16:creationId xmlns:a16="http://schemas.microsoft.com/office/drawing/2014/main" id="{37A5BF9F-5DAE-C4B6-6578-D5C1C54279F9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#cse121-7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51;p1">
            <a:extLst>
              <a:ext uri="{FF2B5EF4-FFF2-40B4-BE49-F238E27FC236}">
                <a16:creationId xmlns:a16="http://schemas.microsoft.com/office/drawing/2014/main" id="{C99520A8-2616-5957-1230-C34AF76EBF00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" name="Google Shape;54;p1">
            <a:extLst>
              <a:ext uri="{FF2B5EF4-FFF2-40B4-BE49-F238E27FC236}">
                <a16:creationId xmlns:a16="http://schemas.microsoft.com/office/drawing/2014/main" id="{BBD1F942-8E86-5B13-5021-1850594AA1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0349"/>
              </p:ext>
            </p:extLst>
          </p:nvPr>
        </p:nvGraphicFramePr>
        <p:xfrm>
          <a:off x="3797682" y="4038193"/>
          <a:ext cx="6396642" cy="14834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66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Arkita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Autumn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Jessie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Ritesh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Simon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Gumball?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2A510D1-A22D-7FAF-9213-25AB0D74F72B}"/>
              </a:ext>
            </a:extLst>
          </p:cNvPr>
          <p:cNvSpPr txBox="1"/>
          <p:nvPr/>
        </p:nvSpPr>
        <p:spPr>
          <a:xfrm>
            <a:off x="9828890" y="5589931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CSE 121 lecture beats 24sp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 descr="QR code for sli.do #cse121-7">
            <a:extLst>
              <a:ext uri="{FF2B5EF4-FFF2-40B4-BE49-F238E27FC236}">
                <a16:creationId xmlns:a16="http://schemas.microsoft.com/office/drawing/2014/main" id="{FAEF9687-866F-5516-6418-E1365AB314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625" y="3473454"/>
            <a:ext cx="2061747" cy="20617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789071" y="501649"/>
            <a:ext cx="1076792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en-US" sz="4000" b="1" dirty="0">
                <a:solidFill>
                  <a:srgbClr val="993366"/>
                </a:solidFill>
              </a:rPr>
              <a:t>(Recall) </a:t>
            </a:r>
            <a:r>
              <a:rPr lang="en-US" sz="4000" dirty="0"/>
              <a:t>String Methods 	</a:t>
            </a:r>
            <a:r>
              <a:rPr lang="en-US" sz="2200" dirty="0"/>
              <a:t>Usage: </a:t>
            </a:r>
            <a:r>
              <a:rPr lang="en-US" sz="2000" dirty="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&lt;string variable&gt;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-US" sz="2000" dirty="0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&lt;method&gt;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2000" dirty="0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…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)</a:t>
            </a:r>
            <a:br>
              <a:rPr lang="en-US" sz="2000" dirty="0"/>
            </a:br>
            <a:endParaRPr sz="4000" dirty="0"/>
          </a:p>
        </p:txBody>
      </p:sp>
      <p:sp>
        <p:nvSpPr>
          <p:cNvPr id="127" name="Google Shape;12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7 - Spring 2024</a:t>
            </a:r>
            <a:endParaRPr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B91AB3-7AF2-4F1C-8C84-32A4E53133EB}"/>
              </a:ext>
            </a:extLst>
          </p:cNvPr>
          <p:cNvGraphicFramePr>
            <a:graphicFrameLocks noGrp="1"/>
          </p:cNvGraphicFramePr>
          <p:nvPr/>
        </p:nvGraphicFramePr>
        <p:xfrm>
          <a:off x="789071" y="1263240"/>
          <a:ext cx="10468452" cy="4787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275">
                  <a:extLst>
                    <a:ext uri="{9D8B030D-6E8A-4147-A177-3AD203B41FA5}">
                      <a16:colId xmlns:a16="http://schemas.microsoft.com/office/drawing/2014/main" val="3368264241"/>
                    </a:ext>
                  </a:extLst>
                </a:gridCol>
                <a:gridCol w="6428177">
                  <a:extLst>
                    <a:ext uri="{9D8B030D-6E8A-4147-A177-3AD203B41FA5}">
                      <a16:colId xmlns:a16="http://schemas.microsoft.com/office/drawing/2014/main" val="3821759083"/>
                    </a:ext>
                  </a:extLst>
                </a:gridCol>
              </a:tblGrid>
              <a:tr h="43577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165557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length()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length of the string.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982990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charAt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i="1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character at index </a:t>
                      </a:r>
                      <a:r>
                        <a:rPr lang="en-US" sz="1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05493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indexOf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index of the first occurrence of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the string; returns -1 if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doesn't appear in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19916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substring(</a:t>
                      </a:r>
                      <a:r>
                        <a:rPr lang="en-US" sz="1800" i="1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j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 substring(</a:t>
                      </a:r>
                      <a:r>
                        <a:rPr lang="en-US" sz="1800" i="1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characters in this string from </a:t>
                      </a:r>
                      <a:r>
                        <a:rPr lang="en-US" sz="1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(inclusive)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(exclusive); if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is omitted, goes until the end of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50403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contains(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whether or not the string contains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71709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equals(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whether or not the string is equal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(case-sensitive)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6189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equalsIgnoreCase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whether or not the string is equal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ignoring case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78428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toUpperCase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 uppercase version of the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425595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toLowerCase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lowercase version of the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948306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5C5C13-3876-9F84-C01B-D94C9A2F7C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Example of returns: Math</a:t>
            </a:r>
            <a:r>
              <a:rPr lang="en-US" b="1" dirty="0">
                <a:solidFill>
                  <a:schemeClr val="bg2"/>
                </a:solidFill>
              </a:rPr>
              <a:t> class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7 - Spring 2024</a:t>
            </a:r>
            <a:endParaRPr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CAE0B5-A1BC-4961-8F35-8228C4F47A68}"/>
              </a:ext>
            </a:extLst>
          </p:cNvPr>
          <p:cNvGraphicFramePr>
            <a:graphicFrameLocks noGrp="1"/>
          </p:cNvGraphicFramePr>
          <p:nvPr/>
        </p:nvGraphicFramePr>
        <p:xfrm>
          <a:off x="897574" y="1459341"/>
          <a:ext cx="10396852" cy="4553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8426">
                  <a:extLst>
                    <a:ext uri="{9D8B030D-6E8A-4147-A177-3AD203B41FA5}">
                      <a16:colId xmlns:a16="http://schemas.microsoft.com/office/drawing/2014/main" val="1462090851"/>
                    </a:ext>
                  </a:extLst>
                </a:gridCol>
                <a:gridCol w="5198426">
                  <a:extLst>
                    <a:ext uri="{9D8B030D-6E8A-4147-A177-3AD203B41FA5}">
                      <a16:colId xmlns:a16="http://schemas.microsoft.com/office/drawing/2014/main" val="1567639727"/>
                    </a:ext>
                  </a:extLst>
                </a:gridCol>
              </a:tblGrid>
              <a:tr h="504399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278987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Math.abs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Absolute value of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352507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Math.ceil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772581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Math.floor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050819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Math.max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value1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value2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Larger of the two given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795187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Math.min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value1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value2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Smaller of the two given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446841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Math.round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to the nearest whole number</a:t>
                      </a:r>
                      <a:endParaRPr lang="en-US" sz="20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50083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Math.sqrt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Square root of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367658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Math.pow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base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exp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 the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power</a:t>
                      </a:r>
                      <a:endParaRPr lang="en-US" sz="20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648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661AF8-219B-AB7A-773E-EC86E80BDD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87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0043158-31A2-4743-8F4B-8007B94ECE49}"/>
              </a:ext>
            </a:extLst>
          </p:cNvPr>
          <p:cNvSpPr txBox="1"/>
          <p:nvPr/>
        </p:nvSpPr>
        <p:spPr>
          <a:xfrm>
            <a:off x="774668" y="4086414"/>
            <a:ext cx="64609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celsiusToF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1.8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E9E88F-F2B6-D691-7DA8-01F5EB1E71EF}"/>
              </a:ext>
            </a:extLst>
          </p:cNvPr>
          <p:cNvSpPr txBox="1"/>
          <p:nvPr/>
        </p:nvSpPr>
        <p:spPr>
          <a:xfrm>
            <a:off x="719710" y="2281694"/>
            <a:ext cx="61300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celsiusToF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1.8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Spring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893530" y="1175087"/>
            <a:ext cx="9044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go from Celsius to Fahrenheit, you multiply by 1.8 and then add 32. Which of these correctly implements this logic as a method?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4F44D3-112B-4071-A27B-7BCA47797A41}"/>
              </a:ext>
            </a:extLst>
          </p:cNvPr>
          <p:cNvSpPr txBox="1"/>
          <p:nvPr/>
        </p:nvSpPr>
        <p:spPr>
          <a:xfrm>
            <a:off x="212099" y="2281694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34A2A8-09FA-404E-BCBF-8ABB802E808D}"/>
              </a:ext>
            </a:extLst>
          </p:cNvPr>
          <p:cNvSpPr txBox="1"/>
          <p:nvPr/>
        </p:nvSpPr>
        <p:spPr>
          <a:xfrm>
            <a:off x="5066355" y="3096979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574784-7A20-4C9D-81AE-38458E0DC5F6}"/>
              </a:ext>
            </a:extLst>
          </p:cNvPr>
          <p:cNvSpPr txBox="1"/>
          <p:nvPr/>
        </p:nvSpPr>
        <p:spPr>
          <a:xfrm>
            <a:off x="212099" y="4287584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D659C6-6DAB-4BA1-A8E0-2F5BC337547B}"/>
              </a:ext>
            </a:extLst>
          </p:cNvPr>
          <p:cNvSpPr txBox="1"/>
          <p:nvPr/>
        </p:nvSpPr>
        <p:spPr>
          <a:xfrm>
            <a:off x="5066355" y="5161044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5748B5-036E-EEC8-5D10-3D1D1749B6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FADC5D-58B8-28BE-053C-3DD1A701BF8B}"/>
              </a:ext>
            </a:extLst>
          </p:cNvPr>
          <p:cNvSpPr txBox="1"/>
          <p:nvPr/>
        </p:nvSpPr>
        <p:spPr>
          <a:xfrm>
            <a:off x="5765259" y="2965483"/>
            <a:ext cx="61300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celsiusToF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>
                <a:solidFill>
                  <a:srgbClr val="D73A4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1.8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CAE4F0-28FF-F129-6D3A-E67B55C333EB}"/>
              </a:ext>
            </a:extLst>
          </p:cNvPr>
          <p:cNvSpPr txBox="1"/>
          <p:nvPr/>
        </p:nvSpPr>
        <p:spPr>
          <a:xfrm>
            <a:off x="5765259" y="5074145"/>
            <a:ext cx="64609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celsiusToF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1.8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1124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Spring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937697" y="1409936"/>
            <a:ext cx="7717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value is returned from this method?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4A75CC-3DE1-4C7B-99CB-700C99245020}"/>
              </a:ext>
            </a:extLst>
          </p:cNvPr>
          <p:cNvSpPr txBox="1"/>
          <p:nvPr/>
        </p:nvSpPr>
        <p:spPr>
          <a:xfrm>
            <a:off x="7676301" y="1715953"/>
            <a:ext cx="21607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3600" b="1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-1</a:t>
            </a:r>
            <a:endParaRPr lang="en-US" sz="36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en-US" sz="36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3600" b="1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0</a:t>
            </a:r>
            <a:endParaRPr lang="en-US" sz="36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en-US" sz="36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3600" b="1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4</a:t>
            </a:r>
            <a:endParaRPr lang="en-US" sz="36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en-US" sz="36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2A6305-E641-13E1-7F7A-140E56843B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2864BE-D938-70F9-24DA-6E005373D680}"/>
              </a:ext>
            </a:extLst>
          </p:cNvPr>
          <p:cNvSpPr txBox="1"/>
          <p:nvPr/>
        </p:nvSpPr>
        <p:spPr>
          <a:xfrm>
            <a:off x="937697" y="2448781"/>
            <a:ext cx="611805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returnExample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return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4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228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3C584CF2-96C7-57CF-9733-C56BDDCEE1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E7700C99-8086-401A-A1E9-F5C5630267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We loved your C1 reflections!</a:t>
            </a:r>
          </a:p>
        </p:txBody>
      </p:sp>
      <p:sp>
        <p:nvSpPr>
          <p:cNvPr id="68" name="Google Shape;68;p19">
            <a:extLst>
              <a:ext uri="{FF2B5EF4-FFF2-40B4-BE49-F238E27FC236}">
                <a16:creationId xmlns:a16="http://schemas.microsoft.com/office/drawing/2014/main" id="{8324CA90-FFB1-BD1E-0B46-D83F97BE970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1041595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3200" dirty="0"/>
              <a:t>I read (skimmed?) all 199 of your responses! Some themes: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dirty="0"/>
              <a:t>generally, not knowing how blind people programmed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dirty="0"/>
              <a:t>“one minor addition and effort into making a program accessible can greatly impact the daily experience of those who need it”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dirty="0"/>
              <a:t>debugging is already hard – debugging without accessible error messages sounds even harder!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41CA96-65B4-3EB3-F126-1A613695D69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5AEA5E-B691-3C87-7313-0977302A22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22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3C584CF2-96C7-57CF-9733-C56BDDCEE1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E7700C99-8086-401A-A1E9-F5C5630267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096948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… with great points on “</a:t>
            </a:r>
            <a:r>
              <a:rPr lang="en-US" sz="3600" dirty="0" err="1">
                <a:latin typeface="Consolas" panose="020B0609020204030204" pitchFamily="49" charset="0"/>
                <a:cs typeface="Consolas" panose="020B0609020204030204" pitchFamily="49" charset="0"/>
              </a:rPr>
              <a:t>accessiblePrinting</a:t>
            </a:r>
            <a:r>
              <a:rPr lang="en-US" dirty="0"/>
              <a:t>”</a:t>
            </a:r>
          </a:p>
        </p:txBody>
      </p:sp>
      <p:sp>
        <p:nvSpPr>
          <p:cNvPr id="68" name="Google Shape;68;p19">
            <a:extLst>
              <a:ext uri="{FF2B5EF4-FFF2-40B4-BE49-F238E27FC236}">
                <a16:creationId xmlns:a16="http://schemas.microsoft.com/office/drawing/2014/main" id="{8324CA90-FFB1-BD1E-0B46-D83F97BE970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1041595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dirty="0"/>
              <a:t>Printing out what the Turtle does is better than nothing.</a:t>
            </a:r>
          </a:p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dirty="0"/>
              <a:t>But, y’all said: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dirty="0"/>
              <a:t>it is a </a:t>
            </a:r>
            <a:r>
              <a:rPr lang="en-US" u="sng" dirty="0"/>
              <a:t>ton</a:t>
            </a:r>
            <a:r>
              <a:rPr lang="en-US" dirty="0"/>
              <a:t> of information – especially for complicated drawings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dirty="0"/>
              <a:t>the information provided might not be the “right” type</a:t>
            </a:r>
            <a:br>
              <a:rPr lang="en-US" dirty="0"/>
            </a:br>
            <a:r>
              <a:rPr lang="en-US" dirty="0"/>
              <a:t>(not precise, not high-level enough, not aware of shapes)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b="1" dirty="0"/>
              <a:t>does not describe what the drawing actually is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41CA96-65B4-3EB3-F126-1A613695D69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5AEA5E-B691-3C87-7313-0977302A22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21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🍓🌮☕  Food for Thought  🥑🍱🧋</a:t>
            </a: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1041595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3200" dirty="0"/>
              <a:t>A weekly section where I introduce open problems related to our lecture topic(s) of the week.</a:t>
            </a:r>
          </a:p>
          <a:p>
            <a:pPr marL="0" lvl="0" indent="0">
              <a:buSzPts val="3600"/>
              <a:buNone/>
            </a:pPr>
            <a:endParaRPr lang="en-US" sz="3200" dirty="0"/>
          </a:p>
          <a:p>
            <a:pPr marL="0" lvl="0" indent="0">
              <a:buSzPts val="3600"/>
              <a:buNone/>
            </a:pPr>
            <a:r>
              <a:rPr lang="en-US" sz="3200" dirty="0"/>
              <a:t>Goals:</a:t>
            </a:r>
          </a:p>
          <a:p>
            <a:pPr marL="0" lvl="0" indent="0">
              <a:buSzPts val="3600"/>
              <a:buNone/>
            </a:pPr>
            <a:r>
              <a:rPr lang="en-US" sz="3200" dirty="0"/>
              <a:t>  1. give you “conversational familiarity” with CS terminology</a:t>
            </a:r>
          </a:p>
          <a:p>
            <a:pPr marL="0" lvl="0" indent="0">
              <a:buSzPts val="3600"/>
              <a:buNone/>
            </a:pPr>
            <a:r>
              <a:rPr lang="en-US" sz="3200" dirty="0"/>
              <a:t>  2. see how CS interacts with other fields and people!</a:t>
            </a:r>
          </a:p>
          <a:p>
            <a:pPr marL="0" lvl="0" indent="0">
              <a:buSzPts val="3600"/>
              <a:buNone/>
            </a:pPr>
            <a:r>
              <a:rPr lang="en-US" sz="3200" dirty="0"/>
              <a:t>  3. point you in the direction of more CSE (or adjacent) classes</a:t>
            </a:r>
          </a:p>
          <a:p>
            <a:pPr marL="0" lvl="0" indent="0">
              <a:buSzPts val="3600"/>
              <a:buNone/>
            </a:pPr>
            <a:endParaRPr lang="en-US" sz="3200" dirty="0"/>
          </a:p>
          <a:p>
            <a:pPr marL="0" lvl="0" indent="0">
              <a:buSzPts val="3600"/>
              <a:buNone/>
            </a:pPr>
            <a:r>
              <a:rPr lang="en-US" sz="3200" dirty="0"/>
              <a:t>Note: </a:t>
            </a:r>
            <a:r>
              <a:rPr lang="en-US" sz="3200" u="sng" dirty="0"/>
              <a:t>not tested content.</a:t>
            </a:r>
            <a:r>
              <a:rPr lang="en-US" sz="3200" dirty="0"/>
              <a:t> Just food for thought :)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61AD48-02D6-B15D-C7E1-149D39C03C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4CB5BC-D919-4E73-7FAF-8957069FB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62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3C584CF2-96C7-57CF-9733-C56BDDCEE1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E7700C99-8086-401A-A1E9-F5C5630267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Describing images…</a:t>
            </a:r>
          </a:p>
        </p:txBody>
      </p:sp>
      <p:sp>
        <p:nvSpPr>
          <p:cNvPr id="68" name="Google Shape;68;p19">
            <a:extLst>
              <a:ext uri="{FF2B5EF4-FFF2-40B4-BE49-F238E27FC236}">
                <a16:creationId xmlns:a16="http://schemas.microsoft.com/office/drawing/2014/main" id="{8324CA90-FFB1-BD1E-0B46-D83F97BE970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542991"/>
            <a:ext cx="10296939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dirty="0"/>
              <a:t>Which of these best describes this image?</a:t>
            </a:r>
            <a:br>
              <a:rPr lang="en-US" dirty="0"/>
            </a:br>
            <a:endParaRPr lang="en-US" dirty="0"/>
          </a:p>
          <a:p>
            <a:pPr marL="514350" lvl="0" indent="-514350">
              <a:lnSpc>
                <a:spcPct val="120000"/>
              </a:lnSpc>
              <a:buSzPts val="3600"/>
              <a:buFont typeface="+mj-lt"/>
              <a:buAutoNum type="arabicPeriod"/>
            </a:pPr>
            <a:r>
              <a:rPr lang="en-US" sz="2400" dirty="0"/>
              <a:t>A black square drawn by a Turtle</a:t>
            </a:r>
          </a:p>
          <a:p>
            <a:pPr marL="514350" lvl="0" indent="-514350">
              <a:lnSpc>
                <a:spcPct val="120000"/>
              </a:lnSpc>
              <a:buSzPts val="3600"/>
              <a:buFont typeface="+mj-lt"/>
              <a:buAutoNum type="arabicPeriod"/>
            </a:pPr>
            <a:r>
              <a:rPr lang="en-US" sz="2400" dirty="0"/>
              <a:t>An image with a green cartoon turtle overlapping with a square</a:t>
            </a:r>
          </a:p>
          <a:p>
            <a:pPr marL="514350" lvl="0" indent="-514350">
              <a:lnSpc>
                <a:spcPct val="120000"/>
              </a:lnSpc>
              <a:buSzPts val="3600"/>
              <a:buFont typeface="+mj-lt"/>
              <a:buAutoNum type="arabicPeriod"/>
            </a:pPr>
            <a:r>
              <a:rPr lang="en-US" sz="2400" dirty="0"/>
              <a:t>A screenshot of the Turtle library; the toolbar says “Turtle” and has a minimize, full-screen, and close buttons. The main canvas has a 200 by 200 square, drawn by a Turtle.</a:t>
            </a:r>
          </a:p>
          <a:p>
            <a:pPr marL="514350" lvl="0" indent="-514350">
              <a:lnSpc>
                <a:spcPct val="120000"/>
              </a:lnSpc>
              <a:buSzPts val="3600"/>
              <a:buFont typeface="+mj-lt"/>
              <a:buAutoNum type="arabicPeriod"/>
            </a:pPr>
            <a:r>
              <a:rPr lang="en-US" sz="2400" dirty="0"/>
              <a:t>Instruction: MOVE FORWARD 200.0 Current Pos: (200.000, 0.000) …</a:t>
            </a:r>
          </a:p>
          <a:p>
            <a:pPr marL="0" lvl="0" indent="0">
              <a:lnSpc>
                <a:spcPct val="120000"/>
              </a:lnSpc>
              <a:buSzPts val="3600"/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41CA96-65B4-3EB3-F126-1A613695D69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5AEA5E-B691-3C87-7313-0977302A22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 descr="A screenshot of the &quot;Turtle&quot; interface students see when doing Creative Project 1. The canvas features a Turtle which has drawn a large black square.">
            <a:extLst>
              <a:ext uri="{FF2B5EF4-FFF2-40B4-BE49-F238E27FC236}">
                <a16:creationId xmlns:a16="http://schemas.microsoft.com/office/drawing/2014/main" id="{A2BDD3A8-2BCA-B601-3D8B-CBC97C5902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9621"/>
          <a:stretch/>
        </p:blipFill>
        <p:spPr>
          <a:xfrm>
            <a:off x="8153400" y="245424"/>
            <a:ext cx="3748668" cy="289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5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3C584CF2-96C7-57CF-9733-C56BDDCEE1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E7700C99-8086-401A-A1E9-F5C5630267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Describing images </a:t>
            </a:r>
            <a:r>
              <a:rPr lang="en-US" u="sng" dirty="0"/>
              <a:t>requires context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41CA96-65B4-3EB3-F126-1A613695D69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5AEA5E-B691-3C87-7313-0977302A22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D3489B-3812-35B6-9B7C-D680024C1500}"/>
              </a:ext>
            </a:extLst>
          </p:cNvPr>
          <p:cNvSpPr txBox="1"/>
          <p:nvPr/>
        </p:nvSpPr>
        <p:spPr>
          <a:xfrm>
            <a:off x="838200" y="1597924"/>
            <a:ext cx="111682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“A black square drawn by a Turtle”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brief overview for someone who knows Turtle, doesn’t care about the art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“An image with a green cartoon turtle overlapping with a square”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short description focused on the core image – no Java-Turtle context assumed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“A screenshot of the Turtle library; the toolbar says “Turtle” and has a minimize, full-screen, and close buttons. The main canvas has a 200 by 200 square, drawn by a Turtle.”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longer caption, perhaps useful in a user design textbook or case 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And, many other reasonable alternative texts &amp; captions!</a:t>
            </a:r>
          </a:p>
        </p:txBody>
      </p:sp>
    </p:spTree>
    <p:extLst>
      <p:ext uri="{BB962C8B-B14F-4D97-AF65-F5344CB8AC3E}">
        <p14:creationId xmlns:p14="http://schemas.microsoft.com/office/powerpoint/2010/main" val="4008941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3C584CF2-96C7-57CF-9733-C56BDDCEE1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E7700C99-8086-401A-A1E9-F5C5630267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Active research – at UW!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41CA96-65B4-3EB3-F126-1A613695D69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5AEA5E-B691-3C87-7313-0977302A22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D3489B-3812-35B6-9B7C-D680024C1500}"/>
              </a:ext>
            </a:extLst>
          </p:cNvPr>
          <p:cNvSpPr txBox="1"/>
          <p:nvPr/>
        </p:nvSpPr>
        <p:spPr>
          <a:xfrm>
            <a:off x="838200" y="1597924"/>
            <a:ext cx="637098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Describing visualizations can be even harder!</a:t>
            </a:r>
          </a:p>
          <a:p>
            <a:pPr lvl="3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would you describe the visualization shown on the right?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could read out the data as a table – 50 rows!!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could summarize key points – loses data!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from UW CSE +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iSchool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let users decide – and ask questions about data (min, max, average)</a:t>
            </a:r>
          </a:p>
          <a:p>
            <a:pPr lvl="3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Paper: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VoxLens: Making Online Data Visualizations Accessible with an Interactive JavaScript Plug-In.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Ather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Sharif, Olivia H. Wang,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Alida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Muongchan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Katharina Reinecke, and Jacob O.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Wobbrock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CHI ‘22.</a:t>
            </a:r>
          </a:p>
        </p:txBody>
      </p:sp>
      <p:pic>
        <p:nvPicPr>
          <p:cNvPr id="6" name="Picture 5" descr="Screenshot of an interactive geospatial map of the United States, split into states; the title reads &quot;COVID-19 Cases per US State&quot;. ">
            <a:extLst>
              <a:ext uri="{FF2B5EF4-FFF2-40B4-BE49-F238E27FC236}">
                <a16:creationId xmlns:a16="http://schemas.microsoft.com/office/drawing/2014/main" id="{90E52AC5-1BEC-DE59-A803-9C9F9B8E1E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9183" y="1897993"/>
            <a:ext cx="4982817" cy="3062014"/>
          </a:xfrm>
          <a:prstGeom prst="rect">
            <a:avLst/>
          </a:prstGeom>
        </p:spPr>
      </p:pic>
      <p:pic>
        <p:nvPicPr>
          <p:cNvPr id="7" name="Picture 6" descr="Screenshot of an interactive geospatial map of the United States, split into states; the title reads &quot;COVID-19 Cases per US State&quot;. From: https://athersharif.github.io/voxlens/playground/#/d3/map ">
            <a:extLst>
              <a:ext uri="{FF2B5EF4-FFF2-40B4-BE49-F238E27FC236}">
                <a16:creationId xmlns:a16="http://schemas.microsoft.com/office/drawing/2014/main" id="{B77AF022-9C3D-A38E-5B25-FDF572683C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6661" y="1897993"/>
            <a:ext cx="4982817" cy="306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46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Programming Assignment 1 is out, due Tuesday April 23rd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800" dirty="0">
                <a:solidFill>
                  <a:schemeClr val="tx1"/>
                </a:solidFill>
              </a:rPr>
              <a:t>Start early! This one is tough!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800" dirty="0">
                <a:solidFill>
                  <a:schemeClr val="tx1"/>
                </a:solidFill>
              </a:rPr>
              <a:t>Make use of the “development slides” and example code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800" dirty="0">
                <a:solidFill>
                  <a:schemeClr val="tx1"/>
                </a:solidFill>
              </a:rPr>
              <a:t>Doing P1 is </a:t>
            </a:r>
            <a:r>
              <a:rPr lang="en-US" sz="2800" i="1" dirty="0">
                <a:solidFill>
                  <a:schemeClr val="tx1"/>
                </a:solidFill>
              </a:rPr>
              <a:t>also</a:t>
            </a:r>
            <a:r>
              <a:rPr lang="en-US" sz="2800" dirty="0">
                <a:solidFill>
                  <a:schemeClr val="tx1"/>
                </a:solidFill>
              </a:rPr>
              <a:t> studying for the quiz!</a:t>
            </a:r>
            <a:endParaRPr lang="en-US" sz="2800" dirty="0"/>
          </a:p>
          <a:p>
            <a:pPr indent="-406400">
              <a:lnSpc>
                <a:spcPct val="100000"/>
              </a:lnSpc>
              <a:buSzPts val="2800"/>
            </a:pPr>
            <a:r>
              <a:rPr lang="en-US" sz="3200" dirty="0"/>
              <a:t>R1 released yesterday, due Thursday April 25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sz="3200" dirty="0"/>
              <a:t>Quiz 0 is Thursday, Apr 25!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Big review opportunity: section on Tuesday, April 23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400" dirty="0"/>
              <a:t>Optional review session on Tuesday, April 23 from 4:30-</a:t>
            </a:r>
            <a:r>
              <a:rPr lang="en-US" dirty="0"/>
              <a:t>6:30 </a:t>
            </a:r>
            <a:r>
              <a:rPr lang="en-US" sz="2400" dirty="0"/>
              <a:t>in JHN 102 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7 - Spring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CCD005CC-EAA6-42F8-1F11-4A484D0998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76729825-6D7C-8DC0-C480-1E51EC834F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🍰 🍫 🍪 Desserts for Thought</a:t>
            </a:r>
          </a:p>
        </p:txBody>
      </p:sp>
      <p:sp>
        <p:nvSpPr>
          <p:cNvPr id="68" name="Google Shape;68;p19">
            <a:extLst>
              <a:ext uri="{FF2B5EF4-FFF2-40B4-BE49-F238E27FC236}">
                <a16:creationId xmlns:a16="http://schemas.microsoft.com/office/drawing/2014/main" id="{F771008A-9E41-F750-B487-5A8193C0E2E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11036968" cy="4566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dirty="0"/>
              <a:t>Interested in accessibility? UW is an </a:t>
            </a:r>
            <a:r>
              <a:rPr lang="en-US" u="sng" dirty="0"/>
              <a:t>amazing</a:t>
            </a:r>
            <a:r>
              <a:rPr lang="en-US" dirty="0"/>
              <a:t> place to be!</a:t>
            </a:r>
          </a:p>
          <a:p>
            <a:pPr marL="514350" indent="-514350">
              <a:lnSpc>
                <a:spcPct val="120000"/>
              </a:lnSpc>
              <a:buSzPts val="3600"/>
            </a:pPr>
            <a:r>
              <a:rPr lang="en-US" sz="2400" dirty="0"/>
              <a:t>stellar professors in CSE – e.g. </a:t>
            </a:r>
            <a:r>
              <a:rPr lang="en-US" sz="2400" dirty="0">
                <a:hlinkClick r:id="rId3"/>
              </a:rPr>
              <a:t>Jen </a:t>
            </a:r>
            <a:r>
              <a:rPr lang="en-US" sz="2400" dirty="0" err="1">
                <a:hlinkClick r:id="rId3"/>
              </a:rPr>
              <a:t>Mankoff</a:t>
            </a:r>
            <a:r>
              <a:rPr lang="en-US" sz="2400" dirty="0"/>
              <a:t>, who teaches CSE 493E: Accessibility</a:t>
            </a:r>
          </a:p>
          <a:p>
            <a:pPr marL="514350" indent="-514350">
              <a:lnSpc>
                <a:spcPct val="120000"/>
              </a:lnSpc>
              <a:buSzPts val="3600"/>
            </a:pPr>
            <a:r>
              <a:rPr lang="en-US" sz="2400" dirty="0"/>
              <a:t>amazing folks across campus – e.g. </a:t>
            </a:r>
            <a:r>
              <a:rPr lang="en-US" sz="2400" dirty="0">
                <a:hlinkClick r:id="rId4"/>
              </a:rPr>
              <a:t>Jacob Wobbrock</a:t>
            </a:r>
            <a:r>
              <a:rPr lang="en-US" sz="2400" dirty="0"/>
              <a:t> (</a:t>
            </a:r>
            <a:r>
              <a:rPr lang="en-US" sz="2400" dirty="0" err="1"/>
              <a:t>iSchool</a:t>
            </a:r>
            <a:r>
              <a:rPr lang="en-US" sz="2400" dirty="0"/>
              <a:t>) from the paper!</a:t>
            </a:r>
          </a:p>
          <a:p>
            <a:pPr marL="514350" indent="-514350">
              <a:lnSpc>
                <a:spcPct val="120000"/>
              </a:lnSpc>
              <a:buSzPts val="3600"/>
            </a:pPr>
            <a:r>
              <a:rPr lang="en-US" sz="2400" dirty="0"/>
              <a:t>people here do research, build tools, advocate for policy, and create community!</a:t>
            </a:r>
          </a:p>
          <a:p>
            <a:pPr marL="514350" indent="-514350">
              <a:lnSpc>
                <a:spcPct val="120000"/>
              </a:lnSpc>
              <a:buSzPts val="3600"/>
            </a:pPr>
            <a:endParaRPr lang="en-US" sz="2400" dirty="0"/>
          </a:p>
          <a:p>
            <a:pPr marL="0" indent="0">
              <a:lnSpc>
                <a:spcPct val="120000"/>
              </a:lnSpc>
              <a:buSzPts val="3600"/>
              <a:buNone/>
            </a:pPr>
            <a:r>
              <a:rPr lang="en-US" dirty="0"/>
              <a:t>Many students mentioned that AI could be helpful. It’s … complicated.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dirty="0"/>
              <a:t>“</a:t>
            </a:r>
            <a:r>
              <a:rPr lang="en-US" dirty="0">
                <a:hlinkClick r:id="rId5"/>
              </a:rPr>
              <a:t>‘Without these tools, I’d be lost’: how generative AI aids in accessibility</a:t>
            </a:r>
            <a:r>
              <a:rPr lang="en-US" dirty="0"/>
              <a:t>”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dirty="0"/>
              <a:t>“</a:t>
            </a:r>
            <a:r>
              <a:rPr lang="en-US" dirty="0">
                <a:hlinkClick r:id="rId6"/>
              </a:rPr>
              <a:t>No, ‘AI’ Will Not Fix Accessibility</a:t>
            </a:r>
            <a:r>
              <a:rPr lang="en-US" dirty="0"/>
              <a:t>”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614971-3C31-CE78-2A8E-E505859CE0E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BED08E-7AD7-6E76-1262-825B3AAE9F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146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02A5C-FD47-A7AA-0F40-723C270D0B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Spring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7E6F4-3EF3-2CF9-2A79-895FCD6577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3130D863-43C6-F4E1-5F61-5019AD8177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39" y="606592"/>
            <a:ext cx="8582661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b="1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(Review)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spc="-5" dirty="0"/>
              <a:t>Class</a:t>
            </a:r>
            <a:r>
              <a:rPr b="1" spc="-60" dirty="0"/>
              <a:t> </a:t>
            </a:r>
            <a:r>
              <a:rPr b="1" dirty="0"/>
              <a:t>Constants</a:t>
            </a: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33141EB7-8C77-BC34-0ACF-8626E8EDB1F5}"/>
              </a:ext>
            </a:extLst>
          </p:cNvPr>
          <p:cNvSpPr txBox="1"/>
          <p:nvPr/>
        </p:nvSpPr>
        <p:spPr>
          <a:xfrm>
            <a:off x="1031239" y="1703257"/>
            <a:ext cx="9942830" cy="1379224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fixed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value visible to the whole program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(the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entire</a:t>
            </a:r>
            <a:r>
              <a:rPr sz="3200" spc="-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i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723265" indent="-342900">
              <a:lnSpc>
                <a:spcPts val="3020"/>
              </a:lnSpc>
              <a:spcBef>
                <a:spcPts val="570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Value </a:t>
            </a:r>
            <a:r>
              <a:rPr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set </a:t>
            </a: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only 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declaration; </a:t>
            </a:r>
            <a:r>
              <a:rPr sz="28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cannot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 reassigned  (so the value </a:t>
            </a: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800" spc="3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u="sng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constant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CFDBF193-F40B-2200-C384-BC1BFB79C09D}"/>
              </a:ext>
            </a:extLst>
          </p:cNvPr>
          <p:cNvSpPr txBox="1"/>
          <p:nvPr/>
        </p:nvSpPr>
        <p:spPr>
          <a:xfrm>
            <a:off x="802004" y="4137064"/>
            <a:ext cx="1112519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i="1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NAME_OF_CONSTANT 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i="1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1090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(Review)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Parameters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7 - Spring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01981"/>
            <a:ext cx="11090335" cy="423757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Definition: A value passed to a method by its caller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void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008080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System.out.print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 err="1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with a parameter…</a:t>
            </a:r>
          </a:p>
          <a:p>
            <a:pPr marL="571500" lvl="1" indent="0"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</a:t>
            </a:r>
            <a:r>
              <a:rPr lang="en-US" sz="2800" dirty="0" err="1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Laufey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Laufey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is the best! </a:t>
            </a:r>
          </a:p>
        </p:txBody>
      </p:sp>
    </p:spTree>
    <p:extLst>
      <p:ext uri="{BB962C8B-B14F-4D97-AF65-F5344CB8AC3E}">
        <p14:creationId xmlns:p14="http://schemas.microsoft.com/office/powerpoint/2010/main" val="197549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87DBFC1C-AAD3-DB8B-1069-BCED3E53D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6A29AE2A-390F-4924-959E-51A4FFE7973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7 - Spring 2024</a:t>
            </a:r>
            <a:endParaRPr/>
          </a:p>
        </p:txBody>
      </p:sp>
      <p:sp>
        <p:nvSpPr>
          <p:cNvPr id="70" name="Google Shape;70;p19">
            <a:extLst>
              <a:ext uri="{FF2B5EF4-FFF2-40B4-BE49-F238E27FC236}">
                <a16:creationId xmlns:a16="http://schemas.microsoft.com/office/drawing/2014/main" id="{78A66A9A-8FC6-3562-E8A8-10F4C8E8C90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878B177A-3225-3746-F127-B27613F9B8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76207"/>
            <a:ext cx="10515600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b="1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(Review)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spc="-5" dirty="0">
                <a:latin typeface="Calibri" panose="020F0502020204030204" pitchFamily="34" charset="0"/>
                <a:cs typeface="Calibri" panose="020F0502020204030204" pitchFamily="34" charset="0"/>
              </a:rPr>
              <a:t>Sc</a:t>
            </a:r>
            <a:r>
              <a:rPr lang="en-US" b="1" spc="5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b="1" spc="-5" dirty="0">
                <a:latin typeface="Calibri" panose="020F0502020204030204" pitchFamily="34" charset="0"/>
                <a:cs typeface="Calibri" panose="020F0502020204030204" pitchFamily="34" charset="0"/>
              </a:rPr>
              <a:t>pe – in for loops</a:t>
            </a:r>
            <a:endParaRPr b="1" spc="-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884AA2A3-E6AF-C10D-19AC-23343506EA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485956"/>
            <a:ext cx="10515600" cy="1320874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380"/>
              </a:spcBef>
              <a:buNone/>
            </a:pPr>
            <a:r>
              <a:rPr spc="-5" dirty="0">
                <a:latin typeface="Calibri" panose="020F0502020204030204" pitchFamily="34" charset="0"/>
                <a:cs typeface="Calibri" panose="020F0502020204030204" pitchFamily="34" charset="0"/>
              </a:rPr>
              <a:t>The part of a program where a variable</a:t>
            </a:r>
            <a:r>
              <a:rPr spc="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" dirty="0">
                <a:latin typeface="Calibri" panose="020F0502020204030204" pitchFamily="34" charset="0"/>
                <a:cs typeface="Calibri" panose="020F0502020204030204" pitchFamily="34" charset="0"/>
              </a:rPr>
              <a:t>exists.</a:t>
            </a:r>
          </a:p>
          <a:p>
            <a:pPr marL="812800" indent="-3435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812800" algn="l"/>
                <a:tab pos="813435" algn="l"/>
                <a:tab pos="58547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its declaration to the end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spc="515" dirty="0">
                <a:latin typeface="Calibri" panose="020F0502020204030204" pitchFamily="34" charset="0"/>
                <a:cs typeface="Calibri" panose="020F0502020204030204" pitchFamily="34" charset="0"/>
              </a:rPr>
              <a:t>{	}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braces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indent="-3435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Ex: a variable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declared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 a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for loop only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exists in that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loop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7">
            <a:extLst>
              <a:ext uri="{FF2B5EF4-FFF2-40B4-BE49-F238E27FC236}">
                <a16:creationId xmlns:a16="http://schemas.microsoft.com/office/drawing/2014/main" id="{2A5E66F8-45DD-0541-18D0-E90A6CD3FFBA}"/>
              </a:ext>
            </a:extLst>
          </p:cNvPr>
          <p:cNvSpPr txBox="1"/>
          <p:nvPr/>
        </p:nvSpPr>
        <p:spPr>
          <a:xfrm>
            <a:off x="1472681" y="3429000"/>
            <a:ext cx="9246637" cy="2459006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14300" indent="0">
              <a:buNone/>
            </a:pPr>
            <a:r>
              <a:rPr lang="en-US" sz="1800" dirty="0">
                <a:solidFill>
                  <a:srgbClr val="AF00DB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267F99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&lt;= </a:t>
            </a:r>
            <a:r>
              <a:rPr lang="en-US" sz="18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5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"outer loop iteration #"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+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AF00DB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267F99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&lt;= </a:t>
            </a:r>
            <a:r>
              <a:rPr lang="en-US" sz="18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3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println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"    inner loop iteration #"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+ 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}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}</a:t>
            </a:r>
          </a:p>
          <a:p>
            <a:pPr algn="ctr">
              <a:lnSpc>
                <a:spcPct val="100000"/>
              </a:lnSpc>
              <a:spcBef>
                <a:spcPts val="875"/>
              </a:spcBef>
              <a:tabLst>
                <a:tab pos="533400" algn="l"/>
                <a:tab pos="1199515" algn="l"/>
                <a:tab pos="1466215" algn="l"/>
                <a:tab pos="1732914" algn="l"/>
                <a:tab pos="2133600" algn="l"/>
                <a:tab pos="2400300" algn="l"/>
                <a:tab pos="2799715" algn="l"/>
                <a:tab pos="3333115" algn="l"/>
                <a:tab pos="3998595" algn="l"/>
              </a:tabLst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13">
            <a:extLst>
              <a:ext uri="{FF2B5EF4-FFF2-40B4-BE49-F238E27FC236}">
                <a16:creationId xmlns:a16="http://schemas.microsoft.com/office/drawing/2014/main" id="{E6933256-7CBA-78CD-57FE-942136727B04}"/>
              </a:ext>
            </a:extLst>
          </p:cNvPr>
          <p:cNvSpPr txBox="1"/>
          <p:nvPr/>
        </p:nvSpPr>
        <p:spPr>
          <a:xfrm>
            <a:off x="287205" y="4215433"/>
            <a:ext cx="13589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innerloop</a:t>
            </a:r>
            <a:r>
              <a:rPr lang="en-US" sz="1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’s</a:t>
            </a:r>
            <a:r>
              <a:rPr lang="en-US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scope</a:t>
            </a:r>
            <a:endParaRPr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93A2E581-7697-B542-225E-8F7333B7ED83}"/>
              </a:ext>
            </a:extLst>
          </p:cNvPr>
          <p:cNvSpPr/>
          <p:nvPr/>
        </p:nvSpPr>
        <p:spPr>
          <a:xfrm>
            <a:off x="1726163" y="4095241"/>
            <a:ext cx="251927" cy="832264"/>
          </a:xfrm>
          <a:prstGeom prst="leftBrace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83C5BD8A-40DC-7006-C2FD-FF5397FE6141}"/>
              </a:ext>
            </a:extLst>
          </p:cNvPr>
          <p:cNvSpPr/>
          <p:nvPr/>
        </p:nvSpPr>
        <p:spPr>
          <a:xfrm rot="10800000">
            <a:off x="10184362" y="3498591"/>
            <a:ext cx="505409" cy="1854069"/>
          </a:xfrm>
          <a:prstGeom prst="leftBrace">
            <a:avLst/>
          </a:prstGeom>
          <a:noFill/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AF52A4E8-5AC0-9C33-0760-35E1A73E39A9}"/>
              </a:ext>
            </a:extLst>
          </p:cNvPr>
          <p:cNvSpPr txBox="1"/>
          <p:nvPr/>
        </p:nvSpPr>
        <p:spPr>
          <a:xfrm>
            <a:off x="10784890" y="4142535"/>
            <a:ext cx="1358900" cy="566181"/>
          </a:xfrm>
          <a:prstGeom prst="rect">
            <a:avLst/>
          </a:prstGeom>
          <a:ln>
            <a:noFill/>
          </a:ln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outerloop</a:t>
            </a:r>
            <a:r>
              <a:rPr lang="en-US" sz="1800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’s</a:t>
            </a:r>
            <a:r>
              <a:rPr lang="en-US" sz="1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scope</a:t>
            </a:r>
            <a:endParaRPr sz="18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72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87DBFC1C-AAD3-DB8B-1069-BCED3E53D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6A29AE2A-390F-4924-959E-51A4FFE7973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7 - Spring 2024</a:t>
            </a:r>
            <a:endParaRPr/>
          </a:p>
        </p:txBody>
      </p:sp>
      <p:sp>
        <p:nvSpPr>
          <p:cNvPr id="70" name="Google Shape;70;p19">
            <a:extLst>
              <a:ext uri="{FF2B5EF4-FFF2-40B4-BE49-F238E27FC236}">
                <a16:creationId xmlns:a16="http://schemas.microsoft.com/office/drawing/2014/main" id="{78A66A9A-8FC6-3562-E8A8-10F4C8E8C90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878B177A-3225-3746-F127-B27613F9B8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76207"/>
            <a:ext cx="10515600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b="1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(Review)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spc="-5" dirty="0">
                <a:latin typeface="Calibri" panose="020F0502020204030204" pitchFamily="34" charset="0"/>
                <a:cs typeface="Calibri" panose="020F0502020204030204" pitchFamily="34" charset="0"/>
              </a:rPr>
              <a:t>Sc</a:t>
            </a:r>
            <a:r>
              <a:rPr lang="en-US" b="1" spc="5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b="1" spc="-5" dirty="0">
                <a:latin typeface="Calibri" panose="020F0502020204030204" pitchFamily="34" charset="0"/>
                <a:cs typeface="Calibri" panose="020F0502020204030204" pitchFamily="34" charset="0"/>
              </a:rPr>
              <a:t>pe – in methods</a:t>
            </a:r>
            <a:endParaRPr b="1" spc="-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884AA2A3-E6AF-C10D-19AC-23343506EA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485956"/>
            <a:ext cx="10515600" cy="1320874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380"/>
              </a:spcBef>
              <a:buNone/>
            </a:pPr>
            <a:r>
              <a:rPr spc="-5" dirty="0">
                <a:latin typeface="Calibri" panose="020F0502020204030204" pitchFamily="34" charset="0"/>
                <a:cs typeface="Calibri" panose="020F0502020204030204" pitchFamily="34" charset="0"/>
              </a:rPr>
              <a:t>The part of a program where a variable</a:t>
            </a:r>
            <a:r>
              <a:rPr spc="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" dirty="0">
                <a:latin typeface="Calibri" panose="020F0502020204030204" pitchFamily="34" charset="0"/>
                <a:cs typeface="Calibri" panose="020F0502020204030204" pitchFamily="34" charset="0"/>
              </a:rPr>
              <a:t>exists.</a:t>
            </a:r>
          </a:p>
          <a:p>
            <a:pPr marL="812800" indent="-3435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812800" algn="l"/>
                <a:tab pos="813435" algn="l"/>
                <a:tab pos="58547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its declaration to the end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spc="515" dirty="0">
                <a:latin typeface="Calibri" panose="020F0502020204030204" pitchFamily="34" charset="0"/>
                <a:cs typeface="Calibri" panose="020F0502020204030204" pitchFamily="34" charset="0"/>
              </a:rPr>
              <a:t>{	}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braces</a:t>
            </a:r>
            <a:endParaRPr lang="en-US" sz="2400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indent="-3435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812800" algn="l"/>
                <a:tab pos="813435" algn="l"/>
                <a:tab pos="58547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Ex: a variable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declared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 a method exists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only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 that</a:t>
            </a:r>
            <a:r>
              <a:rPr sz="2400" spc="-1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method</a:t>
            </a: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6FB5FEBB-C521-ED82-6AF1-114BC5267002}"/>
              </a:ext>
            </a:extLst>
          </p:cNvPr>
          <p:cNvSpPr txBox="1"/>
          <p:nvPr/>
        </p:nvSpPr>
        <p:spPr>
          <a:xfrm>
            <a:off x="3124200" y="3308161"/>
            <a:ext cx="5486400" cy="2674450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example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000" b="0" dirty="0">
                <a:solidFill>
                  <a:srgbClr val="A41514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(x);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algn="ctr">
              <a:lnSpc>
                <a:spcPct val="100000"/>
              </a:lnSpc>
              <a:spcBef>
                <a:spcPts val="875"/>
              </a:spcBef>
              <a:tabLst>
                <a:tab pos="533400" algn="l"/>
                <a:tab pos="1199515" algn="l"/>
                <a:tab pos="1466215" algn="l"/>
                <a:tab pos="1732914" algn="l"/>
                <a:tab pos="2133600" algn="l"/>
                <a:tab pos="2400300" algn="l"/>
                <a:tab pos="2799715" algn="l"/>
                <a:tab pos="3333115" algn="l"/>
                <a:tab pos="3998595" algn="l"/>
              </a:tabLst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94E2C082-4A33-B4B4-7E15-CB489728B760}"/>
              </a:ext>
            </a:extLst>
          </p:cNvPr>
          <p:cNvSpPr txBox="1"/>
          <p:nvPr/>
        </p:nvSpPr>
        <p:spPr>
          <a:xfrm>
            <a:off x="8793711" y="4421054"/>
            <a:ext cx="136017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40" dirty="0">
                <a:solidFill>
                  <a:srgbClr val="9933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sz="2800" spc="40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's</a:t>
            </a:r>
            <a:r>
              <a:rPr sz="2800" spc="-6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4D730F18-09F0-D276-71C7-C45EF52D2C3A}"/>
              </a:ext>
            </a:extLst>
          </p:cNvPr>
          <p:cNvSpPr txBox="1"/>
          <p:nvPr/>
        </p:nvSpPr>
        <p:spPr>
          <a:xfrm>
            <a:off x="1559169" y="4611126"/>
            <a:ext cx="159897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300" dirty="0">
                <a:solidFill>
                  <a:srgbClr val="3399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sz="2800" spc="30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's</a:t>
            </a:r>
            <a:r>
              <a:rPr sz="2800" spc="-6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6FFF4063-2088-791F-ABD3-B1DDAD3F5417}"/>
              </a:ext>
            </a:extLst>
          </p:cNvPr>
          <p:cNvSpPr/>
          <p:nvPr/>
        </p:nvSpPr>
        <p:spPr>
          <a:xfrm>
            <a:off x="3287899" y="4421054"/>
            <a:ext cx="251927" cy="832264"/>
          </a:xfrm>
          <a:prstGeom prst="leftBrace">
            <a:avLst/>
          </a:prstGeom>
          <a:noFill/>
          <a:ln w="38100">
            <a:solidFill>
              <a:srgbClr val="33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87040B81-F7DE-8AC6-1A63-4D6C1DA094B9}"/>
              </a:ext>
            </a:extLst>
          </p:cNvPr>
          <p:cNvSpPr/>
          <p:nvPr/>
        </p:nvSpPr>
        <p:spPr>
          <a:xfrm rot="10800000">
            <a:off x="8272947" y="4086590"/>
            <a:ext cx="391005" cy="1166728"/>
          </a:xfrm>
          <a:prstGeom prst="leftBrace">
            <a:avLst/>
          </a:prstGeom>
          <a:noFill/>
          <a:ln w="38100">
            <a:solidFill>
              <a:srgbClr val="993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045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Spring 2024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7806BE-25FC-4E76-838C-EDD2183DB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893530" y="1175087"/>
            <a:ext cx="7717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will be the last line of output after this code has executed?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4A75CC-3DE1-4C7B-99CB-700C99245020}"/>
              </a:ext>
            </a:extLst>
          </p:cNvPr>
          <p:cNvSpPr txBox="1"/>
          <p:nvPr/>
        </p:nvSpPr>
        <p:spPr>
          <a:xfrm>
            <a:off x="7543800" y="2294118"/>
            <a:ext cx="44969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32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count is: 1</a:t>
            </a:r>
            <a:endParaRPr lang="en-US" sz="3200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32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count is: 5</a:t>
            </a:r>
            <a:endParaRPr lang="en-US" sz="32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32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count is: 6</a:t>
            </a:r>
            <a:endParaRPr lang="en-US" sz="32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32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count is: 7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04BCC4-0B98-81FE-AF02-974CA544A4C3}"/>
              </a:ext>
            </a:extLst>
          </p:cNvPr>
          <p:cNvSpPr txBox="1"/>
          <p:nvPr/>
        </p:nvSpPr>
        <p:spPr>
          <a:xfrm>
            <a:off x="893530" y="2028155"/>
            <a:ext cx="665027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final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line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(count);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"count is: "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"*"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count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4778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Spring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7806BE-25FC-4E76-838C-EDD2183DB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937697" y="1409936"/>
            <a:ext cx="7717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is the output of this program?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4A75CC-3DE1-4C7B-99CB-700C99245020}"/>
              </a:ext>
            </a:extLst>
          </p:cNvPr>
          <p:cNvSpPr txBox="1"/>
          <p:nvPr/>
        </p:nvSpPr>
        <p:spPr>
          <a:xfrm>
            <a:off x="7531692" y="1409936"/>
            <a:ext cx="44969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2 and 4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9 and 3</a:t>
            </a:r>
          </a:p>
          <a:p>
            <a:endParaRPr lang="en-US" sz="28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5 and -7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5 and -7</a:t>
            </a:r>
          </a:p>
          <a:p>
            <a:endParaRPr lang="en-US" sz="28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9 and -3 </a:t>
            </a:r>
          </a:p>
          <a:p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5 and -7</a:t>
            </a:r>
          </a:p>
          <a:p>
            <a:endParaRPr lang="en-US" sz="28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I'm lost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4F7DAF5-60E0-580F-B232-BA04FB7935D4}"/>
              </a:ext>
            </a:extLst>
          </p:cNvPr>
          <p:cNvSpPr txBox="1"/>
          <p:nvPr/>
        </p:nvSpPr>
        <p:spPr>
          <a:xfrm>
            <a:off x="905690" y="2085911"/>
            <a:ext cx="6482013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x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y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z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(z, y, x);</a:t>
            </a:r>
          </a:p>
          <a:p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(y, x, z);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x,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z,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y) {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(z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and "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(y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x));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3608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Returns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7 - Spring 2024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5" y="1479781"/>
            <a:ext cx="10515599" cy="4668457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allow us to send values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 of a method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 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&lt;type&gt;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(int num)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System.out.print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(num + " is the best!");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return 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&lt;value of correct type&gt;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that returns a value…</a:t>
            </a:r>
          </a:p>
          <a:p>
            <a:pPr marL="571500" lvl="1" indent="0">
              <a:buNone/>
            </a:pPr>
            <a:r>
              <a:rPr lang="en-US" sz="2800" dirty="0">
                <a:solidFill>
                  <a:schemeClr val="tx1"/>
                </a:solidFill>
                <a:highlight>
                  <a:srgbClr val="FFFFCC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&lt;type&gt;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result =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(42);</a:t>
            </a:r>
          </a:p>
        </p:txBody>
      </p:sp>
      <p:sp>
        <p:nvSpPr>
          <p:cNvPr id="2" name="Callout: Left Arrow 1">
            <a:extLst>
              <a:ext uri="{FF2B5EF4-FFF2-40B4-BE49-F238E27FC236}">
                <a16:creationId xmlns:a16="http://schemas.microsoft.com/office/drawing/2014/main" id="{EC6FA454-66F1-47DF-8CE5-7621887BE935}"/>
              </a:ext>
            </a:extLst>
          </p:cNvPr>
          <p:cNvSpPr/>
          <p:nvPr/>
        </p:nvSpPr>
        <p:spPr>
          <a:xfrm>
            <a:off x="7967511" y="3056862"/>
            <a:ext cx="4100239" cy="1514293"/>
          </a:xfrm>
          <a:prstGeom prst="leftArrowCallou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en-US" sz="16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Evaluates the expression</a:t>
            </a:r>
          </a:p>
          <a:p>
            <a:pPr algn="ctr">
              <a:spcAft>
                <a:spcPts val="1800"/>
              </a:spcAft>
            </a:pPr>
            <a:r>
              <a:rPr lang="en-US" sz="16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this value to where the method is called from</a:t>
            </a:r>
          </a:p>
          <a:p>
            <a:pPr algn="ctr">
              <a:spcAft>
                <a:spcPts val="1800"/>
              </a:spcAft>
            </a:pPr>
            <a:r>
              <a:rPr lang="en-US" sz="16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immediately exits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147AF-202A-7C08-C917-FE40ACD1B4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1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28979</TotalTime>
  <Words>2021</Words>
  <Application>Microsoft Macintosh PowerPoint</Application>
  <PresentationFormat>Widescreen</PresentationFormat>
  <Paragraphs>302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Consolas</vt:lpstr>
      <vt:lpstr>Arial</vt:lpstr>
      <vt:lpstr>Calibri</vt:lpstr>
      <vt:lpstr>Quattrocento Sans</vt:lpstr>
      <vt:lpstr>Office Theme</vt:lpstr>
      <vt:lpstr>PowerPoint Presentation</vt:lpstr>
      <vt:lpstr>Announcements, Reminders</vt:lpstr>
      <vt:lpstr>(Review) Class Constants</vt:lpstr>
      <vt:lpstr>(Review) Parameters</vt:lpstr>
      <vt:lpstr>(Review) Scope – in for loops</vt:lpstr>
      <vt:lpstr>(Review) Scope – in methods</vt:lpstr>
      <vt:lpstr>PowerPoint Presentation</vt:lpstr>
      <vt:lpstr>PowerPoint Presentation</vt:lpstr>
      <vt:lpstr>(PCM) Returns</vt:lpstr>
      <vt:lpstr>(Recall) String Methods  Usage: &lt;string variable&gt;.&lt;method&gt;(…) </vt:lpstr>
      <vt:lpstr>Example of returns: Math class</vt:lpstr>
      <vt:lpstr>PowerPoint Presentation</vt:lpstr>
      <vt:lpstr>PowerPoint Presentation</vt:lpstr>
      <vt:lpstr>We loved your C1 reflections!</vt:lpstr>
      <vt:lpstr>… with great points on “accessiblePrinting”</vt:lpstr>
      <vt:lpstr>🍓🌮☕  Food for Thought  🥑🍱🧋</vt:lpstr>
      <vt:lpstr>Describing images…</vt:lpstr>
      <vt:lpstr>Describing images requires context</vt:lpstr>
      <vt:lpstr>Active research – at UW!</vt:lpstr>
      <vt:lpstr>🍰 🍫 🍪 Desserts for Thought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155</cp:revision>
  <dcterms:created xsi:type="dcterms:W3CDTF">2020-09-29T18:40:50Z</dcterms:created>
  <dcterms:modified xsi:type="dcterms:W3CDTF">2024-04-19T14:55:52Z</dcterms:modified>
</cp:coreProperties>
</file>