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6" r:id="rId3"/>
    <p:sldId id="269" r:id="rId4"/>
    <p:sldId id="274" r:id="rId5"/>
    <p:sldId id="275" r:id="rId6"/>
    <p:sldId id="276" r:id="rId7"/>
    <p:sldId id="277" r:id="rId8"/>
    <p:sldId id="278" r:id="rId9"/>
    <p:sldId id="280" r:id="rId10"/>
    <p:sldId id="285" r:id="rId11"/>
    <p:sldId id="279" r:id="rId12"/>
    <p:sldId id="282" r:id="rId13"/>
    <p:sldId id="281" r:id="rId14"/>
    <p:sldId id="272" r:id="rId15"/>
    <p:sldId id="289" r:id="rId16"/>
    <p:sldId id="290" r:id="rId17"/>
    <p:sldId id="291" r:id="rId18"/>
    <p:sldId id="292" r:id="rId19"/>
    <p:sldId id="294" r:id="rId20"/>
    <p:sldId id="293" r:id="rId21"/>
    <p:sldId id="288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FFFFCC"/>
    <a:srgbClr val="008080"/>
    <a:srgbClr val="CCECFF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89945" autoAdjust="0"/>
  </p:normalViewPr>
  <p:slideViewPr>
    <p:cSldViewPr snapToGrid="0">
      <p:cViewPr varScale="1">
        <p:scale>
          <a:sx n="78" d="100"/>
          <a:sy n="78" d="100"/>
        </p:scale>
        <p:origin x="192" y="928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42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D05E-94A0-01DF-7740-71F4925C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222CA-B8D0-49AD-5A2B-ADD13D8BB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FDFB8-27DA-2705-906A-383BB8D34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7231D-ABCD-D69A-D322-4FF495CE32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95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96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48F114AE-F77F-F332-3CF6-FA8CC192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2140D752-A6ED-C55C-5B07-91AF94FEB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3DABFFB2-47B9-DDDD-6A60-544B05FEF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82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6C2E499-04DF-1645-0624-FC6947A45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345DE882-FC44-0727-2802-58E18966D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258AA5F6-1A46-AF35-FF86-0318354CE1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787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A622CF5-83F1-3F52-79AB-3A1AA9B9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7DFBB8CA-E895-4C28-EED3-54A04D8142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D7650531-5825-A2CC-2CA0-44F76BADF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1746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C61B529-A057-CF57-5025-B6033F5F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CA0294E2-4F97-FA34-8DF0-01D8CB335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D03C6D57-BA54-C5FA-CD92-7921D28D0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3062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387655B2-2424-C814-FD72-3BC916A3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8F2020B6-FC41-BC48-F315-12516F206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EAF53811-6588-03C5-4CC8-1EB71C11C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57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Google Shape;50;p1">
            <a:extLst>
              <a:ext uri="{FF2B5EF4-FFF2-40B4-BE49-F238E27FC236}">
                <a16:creationId xmlns:a16="http://schemas.microsoft.com/office/drawing/2014/main" id="{0633C5CD-78FD-EDBB-24CC-DD68A1C781C8}"/>
              </a:ext>
            </a:extLst>
          </p:cNvPr>
          <p:cNvSpPr txBox="1"/>
          <p:nvPr userDrawn="1"/>
        </p:nvSpPr>
        <p:spPr>
          <a:xfrm>
            <a:off x="10105625" y="1965325"/>
            <a:ext cx="1883229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#cse121-5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QR code for sli.do with code #cse121-5">
            <a:extLst>
              <a:ext uri="{FF2B5EF4-FFF2-40B4-BE49-F238E27FC236}">
                <a16:creationId xmlns:a16="http://schemas.microsoft.com/office/drawing/2014/main" id="{E3285969-D89F-D97B-0043-44A60111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267" y="212952"/>
            <a:ext cx="1675946" cy="16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Lesson 5 - Spring 2024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71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5 - Spring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EFPo9xPDcqoyiToIlZj7i?si=601198e2e28e4ff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56774/lessons/98606/slides/5451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loudflare.com/randomness-101-lavarand-in-produc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1">
            <a:extLst>
              <a:ext uri="{FF2B5EF4-FFF2-40B4-BE49-F238E27FC236}">
                <a16:creationId xmlns:a16="http://schemas.microsoft.com/office/drawing/2014/main" id="{40A147CB-BB1F-852E-BE92-266CC66E3C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2538" y="529776"/>
            <a:ext cx="8466924" cy="1613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CSE 121 Lesson 5:</a:t>
            </a:r>
            <a:b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Nested For Loops, Math, Random</a:t>
            </a:r>
          </a:p>
        </p:txBody>
      </p:sp>
      <p:sp>
        <p:nvSpPr>
          <p:cNvPr id="8" name="Google Shape;49;p1">
            <a:extLst>
              <a:ext uri="{FF2B5EF4-FFF2-40B4-BE49-F238E27FC236}">
                <a16:creationId xmlns:a16="http://schemas.microsoft.com/office/drawing/2014/main" id="{EB9EF0E2-9905-E5E4-3DD1-5CE921FC826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Wang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50;p1">
            <a:extLst>
              <a:ext uri="{FF2B5EF4-FFF2-40B4-BE49-F238E27FC236}">
                <a16:creationId xmlns:a16="http://schemas.microsoft.com/office/drawing/2014/main" id="{97A8B5BA-C37A-9D68-EC1A-2E15E3F72534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#cse121-5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1;p1">
            <a:extLst>
              <a:ext uri="{FF2B5EF4-FFF2-40B4-BE49-F238E27FC236}">
                <a16:creationId xmlns:a16="http://schemas.microsoft.com/office/drawing/2014/main" id="{079B5397-7C32-C2FC-7D3B-D35C22756FF5}"/>
              </a:ext>
            </a:extLst>
          </p:cNvPr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Google Shape;54;p1">
            <a:extLst>
              <a:ext uri="{FF2B5EF4-FFF2-40B4-BE49-F238E27FC236}">
                <a16:creationId xmlns:a16="http://schemas.microsoft.com/office/drawing/2014/main" id="{404C4E98-E1E6-CD74-1AF8-8A4552BCE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790924"/>
              </p:ext>
            </p:extLst>
          </p:nvPr>
        </p:nvGraphicFramePr>
        <p:xfrm>
          <a:off x="3797682" y="4038193"/>
          <a:ext cx="6396642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Arkita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Autumn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Jessie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Ritesh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Gumball?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94AC8B5-98C0-2AFF-E643-6DC05715892B}"/>
              </a:ext>
            </a:extLst>
          </p:cNvPr>
          <p:cNvSpPr txBox="1"/>
          <p:nvPr/>
        </p:nvSpPr>
        <p:spPr>
          <a:xfrm>
            <a:off x="9828890" y="5589931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Today’s playlist: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121 lecture beats 24sp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QR code for sli.do with code #cse121-5">
            <a:extLst>
              <a:ext uri="{FF2B5EF4-FFF2-40B4-BE49-F238E27FC236}">
                <a16:creationId xmlns:a16="http://schemas.microsoft.com/office/drawing/2014/main" id="{F4A09AAE-1130-ECD0-9EF0-51E1538B5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15" y="3246364"/>
            <a:ext cx="2343567" cy="2343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D822-D221-9B5B-20A6-B0993BBA6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CFA288E-1389-BF37-CCD4-4D69C0641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06961"/>
            <a:ext cx="9370061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Why randomness?</a:t>
            </a:r>
            <a:endParaRPr spc="-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84E8-1EE6-275E-ED0B-21910320F38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5 - Spring 2024</a:t>
            </a:r>
          </a:p>
        </p:txBody>
      </p:sp>
      <p:pic>
        <p:nvPicPr>
          <p:cNvPr id="8" name="Picture 7" descr="A shelf with colorful lava lamps at CloudFlare's lobby in San Francisco">
            <a:extLst>
              <a:ext uri="{FF2B5EF4-FFF2-40B4-BE49-F238E27FC236}">
                <a16:creationId xmlns:a16="http://schemas.microsoft.com/office/drawing/2014/main" id="{754DB596-2656-C3F2-8807-3B16392F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D2843-0504-A2ED-7634-CBF3E3B0B48A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32E18-6A55-364C-74F5-62F0352DBD46}"/>
              </a:ext>
            </a:extLst>
          </p:cNvPr>
          <p:cNvSpPr txBox="1"/>
          <p:nvPr/>
        </p:nvSpPr>
        <p:spPr>
          <a:xfrm>
            <a:off x="824409" y="1310359"/>
            <a:ext cx="5529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Randomness is a core part of computer science! It powers: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cryptography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machine learning!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randomness is really hard.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we just use math, someone could “reverse” the formula.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… lava lamps.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6FB82-2972-9531-6878-AA0A269A99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7968"/>
            <a:ext cx="10515599" cy="213956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is found in the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.*;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“seed” the generator to make it behave deterministically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(helpful for testing!)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789"/>
              </p:ext>
            </p:extLst>
          </p:nvPr>
        </p:nvGraphicFramePr>
        <p:xfrm>
          <a:off x="1107326" y="3287528"/>
          <a:ext cx="9977348" cy="269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real number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Random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3FAA9-E204-9E06-9D5D-83A3B7304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B5D4-6EAC-DD73-5C75-72504A5C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73C7C-B25F-BBBB-5EFE-092D44F10F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D2606-93FD-5EBC-F29F-8810F16D9C5B}"/>
              </a:ext>
            </a:extLst>
          </p:cNvPr>
          <p:cNvSpPr txBox="1"/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of these best models picking a random card? (1-13 inclusive)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7304B-8EBA-D0F6-3B81-D8997469C3F9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77341-38DD-1DAE-8C48-8F7C3BA61D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Math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66790"/>
              </p:ext>
            </p:extLst>
          </p:nvPr>
        </p:nvGraphicFramePr>
        <p:xfrm>
          <a:off x="1107326" y="1852110"/>
          <a:ext cx="9977348" cy="374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CEA00F-7139-4EEE-A6D2-2AD2EB778351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6A0BE-F8D4-03EA-5557-F2CDB6EE3B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This week’s food for thought is: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one of matt’s </a:t>
            </a:r>
            <a:r>
              <a:rPr lang="en-US" sz="3200" dirty="0" err="1"/>
              <a:t>favourite</a:t>
            </a:r>
            <a:r>
              <a:rPr lang="en-US" sz="3200" dirty="0"/>
              <a:t> areas of computer science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less related to tech &amp; society than the others…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also </a:t>
            </a:r>
            <a:r>
              <a:rPr lang="en-US" sz="3200" u="sng" dirty="0"/>
              <a:t>the most ambitious</a:t>
            </a:r>
            <a:r>
              <a:rPr lang="en-US" sz="3200" dirty="0"/>
              <a:t>, so don’t stress about it </a:t>
            </a:r>
            <a:br>
              <a:rPr lang="en-US" sz="3200" dirty="0"/>
            </a:br>
            <a:r>
              <a:rPr lang="en-US" sz="3200" dirty="0"/>
              <a:t>– sit back, enjoy the ride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Wouldn’t it be nice…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95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We’ve seen that some for loops go on forever: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14254-B2B9-5E26-E522-4C7E44D8D3B5}"/>
              </a:ext>
            </a:extLst>
          </p:cNvPr>
          <p:cNvSpPr txBox="1"/>
          <p:nvPr/>
        </p:nvSpPr>
        <p:spPr>
          <a:xfrm>
            <a:off x="838200" y="2499223"/>
            <a:ext cx="6096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Google Shape;68;p19">
            <a:extLst>
              <a:ext uri="{FF2B5EF4-FFF2-40B4-BE49-F238E27FC236}">
                <a16:creationId xmlns:a16="http://schemas.microsoft.com/office/drawing/2014/main" id="{F5E7F19D-6622-8E26-26D8-CE9A69A01CB6}"/>
              </a:ext>
            </a:extLst>
          </p:cNvPr>
          <p:cNvSpPr txBox="1">
            <a:spLocks/>
          </p:cNvSpPr>
          <p:nvPr/>
        </p:nvSpPr>
        <p:spPr>
          <a:xfrm>
            <a:off x="838200" y="4164052"/>
            <a:ext cx="10415954" cy="17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buSzPts val="3600"/>
              <a:buFont typeface="Arial"/>
              <a:buNone/>
            </a:pPr>
            <a:r>
              <a:rPr lang="en-US" sz="3200" dirty="0"/>
              <a:t>Wouldn’t it be nice if Java (or “the compiler”) could catch this for us? I mean, the loop “obviously” never ends…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65A86-CB69-D51D-1A95-F024A771EB68}"/>
              </a:ext>
            </a:extLst>
          </p:cNvPr>
          <p:cNvSpPr txBox="1"/>
          <p:nvPr/>
        </p:nvSpPr>
        <p:spPr>
          <a:xfrm>
            <a:off x="7666892" y="2499222"/>
            <a:ext cx="368690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(;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;) {</a:t>
            </a:r>
            <a:b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976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9BA5D4CA-6200-49D7-A483-4D1DE3F0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14A25D65-5F16-1D0F-39BC-699F5F907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Halting Problem (1/2)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1B43BDD5-9262-472E-4099-C6DF0FBD5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542992"/>
            <a:ext cx="6406662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Benedict Cumberbatch showed that it’s </a:t>
            </a:r>
            <a:r>
              <a:rPr lang="en-US" sz="2400" u="sng" dirty="0"/>
              <a:t>impossible</a:t>
            </a:r>
            <a:r>
              <a:rPr lang="en-US" sz="2400" dirty="0"/>
              <a:t> to generally solve this problem.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Regardless of: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(big, fast) your computer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your algorithm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b="1" dirty="0"/>
              <a:t>what people come up with the future!</a:t>
            </a:r>
          </a:p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Given a Java program, it is impossible to </a:t>
            </a:r>
            <a:r>
              <a:rPr lang="en-US" sz="2400" u="sng" dirty="0"/>
              <a:t>always know</a:t>
            </a:r>
            <a:r>
              <a:rPr lang="en-US" sz="2400" dirty="0"/>
              <a:t> if it eventually stops (or loops infinitely).</a:t>
            </a:r>
          </a:p>
          <a:p>
            <a:pPr indent="-457200">
              <a:lnSpc>
                <a:spcPct val="120000"/>
              </a:lnSpc>
              <a:buSzPts val="3600"/>
            </a:pPr>
            <a:endParaRPr lang="en-US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79838A-9B5E-D006-98F4-59A3E769B0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CD89-2056-58BB-9D76-2F3C42DEC8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Benedict Cumberbatch as Alan Turing in &quot;The Imitation Game&quot;. He stands beside an early computer. Courtesy of Salon.">
            <a:extLst>
              <a:ext uri="{FF2B5EF4-FFF2-40B4-BE49-F238E27FC236}">
                <a16:creationId xmlns:a16="http://schemas.microsoft.com/office/drawing/2014/main" id="{09D01BFD-D301-3BAD-825F-B24AEA53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41" y="2062461"/>
            <a:ext cx="4114800" cy="27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3A83AEA0-6966-9A0E-FB5D-EDF2339A7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E6C466E2-B8AE-3859-218A-4BDC6D27C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Halting Problem (2/2)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A676EB61-131D-2DE6-A0E1-CFEBB15FD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6711462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strike="sngStrike" dirty="0"/>
              <a:t>Benedict Cumberbatch </a:t>
            </a:r>
            <a:r>
              <a:rPr lang="en-US" sz="2400" dirty="0"/>
              <a:t> </a:t>
            </a:r>
            <a:r>
              <a:rPr lang="en-US" sz="2400" b="1" dirty="0"/>
              <a:t>Alan Turing </a:t>
            </a:r>
            <a:r>
              <a:rPr lang="en-US" sz="2400" dirty="0"/>
              <a:t>showed that it’s </a:t>
            </a:r>
            <a:r>
              <a:rPr lang="en-US" sz="2400" u="sng" dirty="0"/>
              <a:t>impossible</a:t>
            </a:r>
            <a:r>
              <a:rPr lang="en-US" sz="2400" dirty="0"/>
              <a:t> to generally solve this problem.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Regardless of: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(big, fast) your computer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your algorithm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b="1" dirty="0"/>
              <a:t>what people come up with the future!</a:t>
            </a:r>
          </a:p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Given a Java program, it is impossible to </a:t>
            </a:r>
            <a:r>
              <a:rPr lang="en-US" sz="2400" u="sng" dirty="0"/>
              <a:t>always know</a:t>
            </a:r>
            <a:r>
              <a:rPr lang="en-US" sz="2400" dirty="0"/>
              <a:t> if it eventually stops (or loops infinitely).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CCE888-CA03-6D32-355C-5112028511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BCF27-2E58-D15C-7EB0-BCD4C00F5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Computer scientist Alan Turing, not smiling in a portrait photo. Taken in 1936 (at the time, he is 24) at Princeton University. Public domain, courtesy Wikipedia.">
            <a:extLst>
              <a:ext uri="{FF2B5EF4-FFF2-40B4-BE49-F238E27FC236}">
                <a16:creationId xmlns:a16="http://schemas.microsoft.com/office/drawing/2014/main" id="{00DAA73D-A6CE-58D8-ADE5-F7CA7688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4" y="1827703"/>
            <a:ext cx="3150700" cy="32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153B7-8AF5-1938-688C-AFB78FAC1A61}"/>
              </a:ext>
            </a:extLst>
          </p:cNvPr>
          <p:cNvSpPr txBox="1"/>
          <p:nvPr/>
        </p:nvSpPr>
        <p:spPr>
          <a:xfrm>
            <a:off x="8323384" y="5167312"/>
            <a:ext cx="315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Alan Turing at 24 (1936). He had a storied (if also very tragic and short) life.</a:t>
            </a:r>
          </a:p>
        </p:txBody>
      </p:sp>
    </p:spTree>
    <p:extLst>
      <p:ext uri="{BB962C8B-B14F-4D97-AF65-F5344CB8AC3E}">
        <p14:creationId xmlns:p14="http://schemas.microsoft.com/office/powerpoint/2010/main" val="358871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F3B067D-FCAE-44FD-911A-C07D2CB7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F2C5B5D0-C999-3B37-70D5-6A8BD4BB0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Many, many problems are </a:t>
            </a:r>
            <a:r>
              <a:rPr lang="en-US" u="sng" dirty="0"/>
              <a:t>unsolvable</a:t>
            </a:r>
            <a:r>
              <a:rPr lang="en-US" dirty="0"/>
              <a:t>.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2C700FD7-8A8C-2BF3-C00E-C3367CCBE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I don’t mean “we currently don’t know how to solve them”.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I mean, </a:t>
            </a:r>
            <a:r>
              <a:rPr lang="en-US" sz="2400" b="1" dirty="0"/>
              <a:t>“there is no algorithm that will </a:t>
            </a:r>
            <a:r>
              <a:rPr lang="en-US" sz="2400" b="1" u="sng" dirty="0"/>
              <a:t>ever</a:t>
            </a:r>
            <a:r>
              <a:rPr lang="en-US" sz="2400" b="1" dirty="0"/>
              <a:t> solve them”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Here are some related “</a:t>
            </a:r>
            <a:r>
              <a:rPr lang="en-US" sz="2400" b="1" dirty="0"/>
              <a:t>undecidable</a:t>
            </a:r>
            <a:r>
              <a:rPr lang="en-US" sz="2400" dirty="0"/>
              <a:t>” problems: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 Java program, are all the types correct?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 polynomial equation, does it have integer solution(s)?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any Magic: The Gathering board, </a:t>
            </a:r>
            <a:br>
              <a:rPr lang="en-US" sz="2400" dirty="0"/>
            </a:br>
            <a:r>
              <a:rPr lang="en-US" sz="2400" dirty="0"/>
              <a:t>does either player have a guaranteed winning strategy?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A3BBCD-4A96-C4DF-3528-81DEB884E7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E1442-5CC1-BA15-0E15-852EC250F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6785C41-6B14-F6C0-82E3-1E0C44C3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3FDDD90-AA2A-80C8-4144-25EC53A6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“This statement is false”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6C88CB99-1702-1FD5-C060-26513D7F92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dirty="0"/>
              <a:t>In fact, there’s an even more concerning result: there is at least one math statement that we can’t prove true or false.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dirty="0"/>
              <a:t>What is that statement? It looks something like…</a:t>
            </a:r>
            <a:br>
              <a:rPr lang="en-US" dirty="0"/>
            </a:br>
            <a:endParaRPr lang="en-US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600" dirty="0"/>
              <a:t>“This statement is false”.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1747CC-4FB4-9E35-883D-4344B53186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A4C2F-3157-75EB-EE36-9474AFBEB6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>
                <a:solidFill>
                  <a:schemeClr val="tx1"/>
                </a:solidFill>
              </a:rPr>
              <a:t>Creative Project 1 is out, due Tue April 16</a:t>
            </a:r>
            <a:r>
              <a:rPr lang="en-US" sz="3600" baseline="30000" dirty="0">
                <a:solidFill>
                  <a:schemeClr val="tx1"/>
                </a:solidFill>
              </a:rPr>
              <a:t>th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n-US" sz="32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Resubmission Cycle 0 released, due Thu Apr 18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3200" dirty="0"/>
              <a:t>Eligible for submission: C0 &amp; P0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3200" dirty="0"/>
              <a:t>Even if you're not resubmitting – </a:t>
            </a:r>
            <a:r>
              <a:rPr lang="en-US" sz="3200" dirty="0">
                <a:solidFill>
                  <a:srgbClr val="993366"/>
                </a:solidFill>
              </a:rPr>
              <a:t>read your feedback!!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Revisiting the </a:t>
            </a:r>
            <a:r>
              <a:rPr lang="en-US" sz="3600" dirty="0">
                <a:hlinkClick r:id="rId3"/>
              </a:rPr>
              <a:t>minimum grade guarantees</a:t>
            </a:r>
            <a:endParaRPr lang="en-US" sz="36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42CC5-F1BF-F835-6673-23F1965527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584A9E5-DD04-CA2A-56E1-7FB4E07F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5880942B-FE66-2A0D-8398-5DDAFD676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 search of perfection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24F29334-E8A9-C0FD-D991-A31CFC22D2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dirty="0"/>
              <a:t>Even though we know it’s “impossible”, we still: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try avoiding infinite loops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type-check our Java programs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play Magic: The Gathering (?)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try to prove things in (and do) math!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C12D3B-2E8B-C2DF-3489-C75050E8CA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E8A4F-4A04-1891-F3DF-A68E972EF3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Dessert for Thought!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273363"/>
            <a:ext cx="11037277" cy="467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I argue there are two takeaways:</a:t>
            </a:r>
          </a:p>
          <a:p>
            <a:pPr marL="514350" lvl="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3200" dirty="0"/>
              <a:t>Don’t let perfection be the enemy of the good!</a:t>
            </a:r>
          </a:p>
          <a:p>
            <a:pPr marL="971550" lvl="1" indent="-514350">
              <a:lnSpc>
                <a:spcPct val="120000"/>
              </a:lnSpc>
              <a:buSzPts val="3600"/>
            </a:pPr>
            <a:r>
              <a:rPr lang="en-US" sz="2800" dirty="0"/>
              <a:t>applies to you in CSE 121 and as a programmer :)</a:t>
            </a:r>
          </a:p>
          <a:p>
            <a:pPr marL="971550" lvl="1" indent="-514350">
              <a:lnSpc>
                <a:spcPct val="120000"/>
              </a:lnSpc>
              <a:buSzPts val="3600"/>
            </a:pPr>
            <a:r>
              <a:rPr lang="en-US" sz="2800" dirty="0"/>
              <a:t>fundamental basis of much of computer science</a:t>
            </a:r>
          </a:p>
          <a:p>
            <a:pPr marL="51435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3200" dirty="0"/>
              <a:t>Like thinking about these sorts of problems? </a:t>
            </a:r>
            <a:br>
              <a:rPr lang="en-US" sz="3200" dirty="0"/>
            </a:br>
            <a:r>
              <a:rPr lang="en-US" sz="3200" u="sng" dirty="0"/>
              <a:t>This is also computer science!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(not all CS is just coding…) See: CSE 311, CSE 417/431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Last time: 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5C005-7855-AA8A-FADB-B161A5D95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 1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600F-1B60-31A5-FA6A-98963779C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 2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CE660-BAB8-2FD0-C9B8-B705E4CE2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Nested for loops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8C853-1E47-C9FB-EA56-C53C31D4A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output is produced by the following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	    B. 				C.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B46B8-67FF-42CE-C2CA-8F4B9F3DFC77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A6A00-1C3F-35C6-D8BE-B89125AD94DB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F55F6-F683-0B44-D1D2-AE9773AC2CCB}"/>
              </a:ext>
            </a:extLst>
          </p:cNvPr>
          <p:cNvSpPr txBox="1"/>
          <p:nvPr/>
        </p:nvSpPr>
        <p:spPr>
          <a:xfrm>
            <a:off x="5500705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701C2-3374-46DE-4664-6B9A9776E7C0}"/>
              </a:ext>
            </a:extLst>
          </p:cNvPr>
          <p:cNvSpPr txBox="1"/>
          <p:nvPr/>
        </p:nvSpPr>
        <p:spPr>
          <a:xfrm>
            <a:off x="9982200" y="3938851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BD8C5-1519-5FBD-5626-1E893E320E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3197488" y="1332852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719972" y="1671546"/>
            <a:ext cx="8977327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60556-BF24-C967-20B7-4BF89FBD5C2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191E4-90E4-8DFC-9226-7F7F72963B4B}"/>
              </a:ext>
            </a:extLst>
          </p:cNvPr>
          <p:cNvSpPr txBox="1"/>
          <p:nvPr/>
        </p:nvSpPr>
        <p:spPr>
          <a:xfrm>
            <a:off x="1398262" y="2458864"/>
            <a:ext cx="4064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1C735-DB1E-0E8F-EB18-B0C8F02EC9C2}"/>
              </a:ext>
            </a:extLst>
          </p:cNvPr>
          <p:cNvSpPr txBox="1"/>
          <p:nvPr/>
        </p:nvSpPr>
        <p:spPr>
          <a:xfrm>
            <a:off x="1398262" y="4395865"/>
            <a:ext cx="38915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282F1F-EE44-B0E2-55FC-276996FC1016}"/>
              </a:ext>
            </a:extLst>
          </p:cNvPr>
          <p:cNvSpPr txBox="1"/>
          <p:nvPr/>
        </p:nvSpPr>
        <p:spPr>
          <a:xfrm>
            <a:off x="5766209" y="2463711"/>
            <a:ext cx="418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6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372B5F-1AB5-7F6F-A51E-2F5ED5E39034}"/>
              </a:ext>
            </a:extLst>
          </p:cNvPr>
          <p:cNvSpPr txBox="1"/>
          <p:nvPr/>
        </p:nvSpPr>
        <p:spPr>
          <a:xfrm>
            <a:off x="5766209" y="4395864"/>
            <a:ext cx="418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6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6747D-A5E2-3FF7-F9F0-F78C56BBE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Pseudo-Randomness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2024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998"/>
            <a:ext cx="10047237" cy="42970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generate numbers in a predictable way using mathematical formulas.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may include current time, mouse position, etc.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is hard to achieve – we rely on natural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atmospheric noise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lava lamps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0A3CB-D839-4EE5-19D2-234FD1786D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1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25885</TotalTime>
  <Words>1549</Words>
  <Application>Microsoft Macintosh PowerPoint</Application>
  <PresentationFormat>Widescreen</PresentationFormat>
  <Paragraphs>262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Consolas</vt:lpstr>
      <vt:lpstr>Calibri</vt:lpstr>
      <vt:lpstr>Quattrocento Sans</vt:lpstr>
      <vt:lpstr>Office Theme</vt:lpstr>
      <vt:lpstr>CSE 121 Lesson 5: Nested For Loops, Math, Random</vt:lpstr>
      <vt:lpstr>Announcements, Reminders</vt:lpstr>
      <vt:lpstr>Last time: for loops!</vt:lpstr>
      <vt:lpstr>Fencepost Pattern 1</vt:lpstr>
      <vt:lpstr>Fencepost Pattern 2</vt:lpstr>
      <vt:lpstr>(PCM) Nested for loops</vt:lpstr>
      <vt:lpstr>PowerPoint Presentation</vt:lpstr>
      <vt:lpstr>PowerPoint Presentation</vt:lpstr>
      <vt:lpstr>Pseudo-Randomness</vt:lpstr>
      <vt:lpstr>Why randomness?</vt:lpstr>
      <vt:lpstr>(PCM) Random</vt:lpstr>
      <vt:lpstr>PowerPoint Presentation</vt:lpstr>
      <vt:lpstr>(PCM) Math</vt:lpstr>
      <vt:lpstr>🍓🌮☕  Food for Thought  🥑🍱🧋</vt:lpstr>
      <vt:lpstr>Wouldn’t it be nice…</vt:lpstr>
      <vt:lpstr>The Halting Problem (1/2)</vt:lpstr>
      <vt:lpstr>The Halting Problem (2/2)</vt:lpstr>
      <vt:lpstr>Many, many problems are unsolvable.</vt:lpstr>
      <vt:lpstr>“This statement is false”</vt:lpstr>
      <vt:lpstr>In search of perfection</vt:lpstr>
      <vt:lpstr>Dessert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115</cp:revision>
  <dcterms:created xsi:type="dcterms:W3CDTF">2020-09-29T18:40:50Z</dcterms:created>
  <dcterms:modified xsi:type="dcterms:W3CDTF">2024-04-12T15:47:28Z</dcterms:modified>
</cp:coreProperties>
</file>