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58" r:id="rId5"/>
    <p:sldId id="267" r:id="rId6"/>
    <p:sldId id="268" r:id="rId7"/>
    <p:sldId id="259" r:id="rId8"/>
    <p:sldId id="260" r:id="rId9"/>
    <p:sldId id="261" r:id="rId10"/>
    <p:sldId id="265" r:id="rId11"/>
    <p:sldId id="266" r:id="rId12"/>
    <p:sldId id="264" r:id="rId13"/>
    <p:sldId id="263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iAiF8giXRnT8y8uqgAlF7ju5Jp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E379B1-A49C-414B-9E5A-31378A5A3807}">
  <a:tblStyle styleId="{5AE379B1-A49C-414B-9E5A-31378A5A380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E0DB80F-0791-4D77-97CF-DB1E3150AEE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7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5948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7807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/>
          </a:p>
        </p:txBody>
      </p:sp>
      <p:sp>
        <p:nvSpPr>
          <p:cNvPr id="65" name="Google Shape;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142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2923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066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body" idx="1"/>
          </p:nvPr>
        </p:nvSpPr>
        <p:spPr>
          <a:xfrm>
            <a:off x="838201" y="1889032"/>
            <a:ext cx="10515600" cy="3953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Activit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10132840" y="136525"/>
            <a:ext cx="1828800" cy="1828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500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1456148" y="300788"/>
            <a:ext cx="83407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D6ADFF"/>
                </a:solidFill>
                <a:latin typeface="Arial"/>
                <a:ea typeface="Arial"/>
                <a:cs typeface="Arial"/>
                <a:sym typeface="Arial"/>
              </a:rPr>
              <a:t>Poll in with your answer!</a:t>
            </a:r>
            <a:endParaRPr sz="5400" b="1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72911" y="273685"/>
            <a:ext cx="1548658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Lesson 19 - Spring 2024</a:t>
            </a:r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7EFPo9xPDcqoyiToIlZj7i?si=601198e2e28e4ff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lved_ga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jpg"/><Relationship Id="rId26" Type="http://schemas.openxmlformats.org/officeDocument/2006/relationships/image" Target="../media/image33.jpeg"/><Relationship Id="rId3" Type="http://schemas.openxmlformats.org/officeDocument/2006/relationships/image" Target="../media/image10.jpg"/><Relationship Id="rId21" Type="http://schemas.openxmlformats.org/officeDocument/2006/relationships/image" Target="../media/image28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jpg"/><Relationship Id="rId25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3.jp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24" Type="http://schemas.openxmlformats.org/officeDocument/2006/relationships/image" Target="../media/image31.jpg"/><Relationship Id="rId5" Type="http://schemas.openxmlformats.org/officeDocument/2006/relationships/image" Target="../media/image12.jpg"/><Relationship Id="rId15" Type="http://schemas.openxmlformats.org/officeDocument/2006/relationships/image" Target="../media/image22.png"/><Relationship Id="rId23" Type="http://schemas.openxmlformats.org/officeDocument/2006/relationships/image" Target="../media/image30.jpg"/><Relationship Id="rId10" Type="http://schemas.openxmlformats.org/officeDocument/2006/relationships/image" Target="../media/image17.jpeg"/><Relationship Id="rId19" Type="http://schemas.openxmlformats.org/officeDocument/2006/relationships/image" Target="../media/image26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png"/><Relationship Id="rId2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oAQNwsaENNwIHhGZCf6ZzpR-5cXMZD2VQZFTnRXGVds/edi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15BGUZopHs" TargetMode="External"/><Relationship Id="rId13" Type="http://schemas.openxmlformats.org/officeDocument/2006/relationships/hyperlink" Target="https://youtu.be/MTqUYFN5BbI?list=PLTPQEx-31JXhusD9twkKlguRlaQowh-Vw&amp;t=2285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origamifliers.cs.washington.edu/" TargetMode="External"/><Relationship Id="rId12" Type="http://schemas.openxmlformats.org/officeDocument/2006/relationships/hyperlink" Target="https://hgis.uw.edu/refuge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aculty.washington.edu/ajko/wordplaypen" TargetMode="External"/><Relationship Id="rId11" Type="http://schemas.openxmlformats.org/officeDocument/2006/relationships/hyperlink" Target="https://www.youtube.com/watch?v=vfFO_mJ4yPk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make4all.org/portfolio/knitscript-a-domain-specific-scripting-language-for-advanced-machine-knitting/" TargetMode="External"/><Relationship Id="rId4" Type="http://schemas.openxmlformats.org/officeDocument/2006/relationships/hyperlink" Target="https://www.youtube.com/watch?v=DEESvghKBUc&amp;list=PLTPQEx-31JXhosblxX6bQnCK_qy2No6uC&amp;index=3" TargetMode="External"/><Relationship Id="rId9" Type="http://schemas.openxmlformats.org/officeDocument/2006/relationships/hyperlink" Target="https://www.amazon.com/Attack-Murder-Hornets-Season-1/dp/B091GSQNGY" TargetMode="External"/><Relationship Id="rId14" Type="http://schemas.openxmlformats.org/officeDocument/2006/relationships/hyperlink" Target="https://www.chess.com/blog/CHESScom/hans-niemann-repor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urtlestitch.org/" TargetMode="External"/><Relationship Id="rId3" Type="http://schemas.openxmlformats.org/officeDocument/2006/relationships/hyperlink" Target="https://thachuk.com/" TargetMode="External"/><Relationship Id="rId7" Type="http://schemas.openxmlformats.org/officeDocument/2006/relationships/hyperlink" Target="https://bime.uw.ed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ims.cs.washington.edu/su-in-lee" TargetMode="External"/><Relationship Id="rId5" Type="http://schemas.openxmlformats.org/officeDocument/2006/relationships/hyperlink" Target="https://saramostafavi.github.io/" TargetMode="External"/><Relationship Id="rId4" Type="http://schemas.openxmlformats.org/officeDocument/2006/relationships/hyperlink" Target="https://homes.cs.washington.edu/~shapiro/" TargetMode="External"/><Relationship Id="rId9" Type="http://schemas.openxmlformats.org/officeDocument/2006/relationships/hyperlink" Target="https://www.washington.edu/news/2024/03/14/computer-science-education-coding-embroidery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e.uw.edu/" TargetMode="External"/><Relationship Id="rId3" Type="http://schemas.openxmlformats.org/officeDocument/2006/relationships/hyperlink" Target="https://en.wikipedia.org/wiki/Foldit" TargetMode="External"/><Relationship Id="rId7" Type="http://schemas.openxmlformats.org/officeDocument/2006/relationships/hyperlink" Target="https://social.cs.washington.ed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omes.cs.washington.edu/~axz/" TargetMode="External"/><Relationship Id="rId5" Type="http://schemas.openxmlformats.org/officeDocument/2006/relationships/hyperlink" Target="https://gamer.ischool.uw.edu/" TargetMode="External"/><Relationship Id="rId4" Type="http://schemas.openxmlformats.org/officeDocument/2006/relationships/hyperlink" Target="https://www.cs.washington.edu/research/graphic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374/" TargetMode="External"/><Relationship Id="rId13" Type="http://schemas.openxmlformats.org/officeDocument/2006/relationships/hyperlink" Target="http://courses.cs.washington.edu/courses/cse340/" TargetMode="External"/><Relationship Id="rId18" Type="http://schemas.openxmlformats.org/officeDocument/2006/relationships/hyperlink" Target="https://courses.cs.washington.edu/courses/cse122/" TargetMode="External"/><Relationship Id="rId3" Type="http://schemas.openxmlformats.org/officeDocument/2006/relationships/hyperlink" Target="https://courses.cs.washington.edu/courses/cse154/" TargetMode="External"/><Relationship Id="rId7" Type="http://schemas.openxmlformats.org/officeDocument/2006/relationships/hyperlink" Target="https://courses.cs.washington.edu/courses/cse373/" TargetMode="External"/><Relationship Id="rId12" Type="http://schemas.openxmlformats.org/officeDocument/2006/relationships/hyperlink" Target="http://courses.cs.washington.edu/courses/cse331/" TargetMode="External"/><Relationship Id="rId17" Type="http://schemas.openxmlformats.org/officeDocument/2006/relationships/hyperlink" Target="https://www.cs.washington.edu/academics/ugrad/nonmajor-options/nonmajor-courses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cs.washington.edu/academics/ugrad/current-student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urses.cs.washington.edu/courses/cse180/" TargetMode="External"/><Relationship Id="rId11" Type="http://schemas.openxmlformats.org/officeDocument/2006/relationships/hyperlink" Target="http://courses.cs.washington.edu/courses/cse311/" TargetMode="External"/><Relationship Id="rId5" Type="http://schemas.openxmlformats.org/officeDocument/2006/relationships/hyperlink" Target="https://courses.cs.washington.edu/courses/cse163/" TargetMode="External"/><Relationship Id="rId15" Type="http://schemas.openxmlformats.org/officeDocument/2006/relationships/hyperlink" Target="http://courses.cs.washington.edu/courses/cse351/" TargetMode="External"/><Relationship Id="rId10" Type="http://schemas.openxmlformats.org/officeDocument/2006/relationships/hyperlink" Target="https://courses.cs.washington.edu/courses/cse416/" TargetMode="External"/><Relationship Id="rId19" Type="http://schemas.openxmlformats.org/officeDocument/2006/relationships/hyperlink" Target="https://courses.cs.washington.edu/courses/cse123/" TargetMode="External"/><Relationship Id="rId4" Type="http://schemas.openxmlformats.org/officeDocument/2006/relationships/hyperlink" Target="https://courses.cs.washington.edu/courses/cse160/" TargetMode="External"/><Relationship Id="rId9" Type="http://schemas.openxmlformats.org/officeDocument/2006/relationships/hyperlink" Target="https://courses.cs.washington.edu/courses/cse412/" TargetMode="External"/><Relationship Id="rId14" Type="http://schemas.openxmlformats.org/officeDocument/2006/relationships/hyperlink" Target="http://courses.cs.washington.edu/courses/cse34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an/Projec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s://xkcd.com/1425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6E09E15-5D7F-7A3C-632C-5FEEAB3DF43B}"/>
              </a:ext>
            </a:extLst>
          </p:cNvPr>
          <p:cNvSpPr txBox="1">
            <a:spLocks/>
          </p:cNvSpPr>
          <p:nvPr/>
        </p:nvSpPr>
        <p:spPr>
          <a:xfrm>
            <a:off x="890546" y="420381"/>
            <a:ext cx="10410908" cy="16876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1270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en-US" dirty="0"/>
              <a:t>CSE 121 Lesson 19: </a:t>
            </a:r>
            <a:br>
              <a:rPr lang="en-US" dirty="0"/>
            </a:br>
            <a:r>
              <a:rPr lang="en-US" sz="4800" dirty="0"/>
              <a:t>Final Exam Review &amp; Victory Lap!</a:t>
            </a:r>
            <a:endParaRPr lang="en-US" sz="4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Google Shape;49;p1">
            <a:extLst>
              <a:ext uri="{FF2B5EF4-FFF2-40B4-BE49-F238E27FC236}">
                <a16:creationId xmlns:a16="http://schemas.microsoft.com/office/drawing/2014/main" id="{CD5AC828-0B0E-F237-9714-323DD10EEA7D}"/>
              </a:ext>
            </a:extLst>
          </p:cNvPr>
          <p:cNvSpPr txBox="1"/>
          <p:nvPr/>
        </p:nvSpPr>
        <p:spPr>
          <a:xfrm>
            <a:off x="3309996" y="2307891"/>
            <a:ext cx="5369815" cy="93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775" rIns="0" bIns="0" anchor="t" anchorCtr="0">
            <a:spAutoFit/>
          </a:bodyPr>
          <a:lstStyle/>
          <a:p>
            <a:pPr marL="227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Matt Wang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9870" marR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Spring 2024</a:t>
            </a:r>
            <a:endParaRPr sz="28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Google Shape;50;p1">
            <a:extLst>
              <a:ext uri="{FF2B5EF4-FFF2-40B4-BE49-F238E27FC236}">
                <a16:creationId xmlns:a16="http://schemas.microsoft.com/office/drawing/2014/main" id="{9BAA7F69-9C84-8A50-8E4D-A27809DF6010}"/>
              </a:ext>
            </a:extLst>
          </p:cNvPr>
          <p:cNvSpPr txBox="1"/>
          <p:nvPr/>
        </p:nvSpPr>
        <p:spPr>
          <a:xfrm>
            <a:off x="272161" y="5535201"/>
            <a:ext cx="2664676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2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 #cse121-19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1;p1">
            <a:extLst>
              <a:ext uri="{FF2B5EF4-FFF2-40B4-BE49-F238E27FC236}">
                <a16:creationId xmlns:a16="http://schemas.microsoft.com/office/drawing/2014/main" id="{E654A4C7-66A3-AA0A-B8B5-6CDE620999A6}"/>
              </a:ext>
            </a:extLst>
          </p:cNvPr>
          <p:cNvSpPr txBox="1"/>
          <p:nvPr/>
        </p:nvSpPr>
        <p:spPr>
          <a:xfrm>
            <a:off x="3245686" y="4038193"/>
            <a:ext cx="5519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" name="Google Shape;54;p1">
            <a:extLst>
              <a:ext uri="{FF2B5EF4-FFF2-40B4-BE49-F238E27FC236}">
                <a16:creationId xmlns:a16="http://schemas.microsoft.com/office/drawing/2014/main" id="{E30CA8E0-CDF3-5047-10CD-99DC80D8CF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213244"/>
              </p:ext>
            </p:extLst>
          </p:nvPr>
        </p:nvGraphicFramePr>
        <p:xfrm>
          <a:off x="3797682" y="4038193"/>
          <a:ext cx="6396642" cy="1483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1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Andy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Anju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Arkita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Autumn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Christian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Hannah 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Hannah S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Heather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Hibbah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Janvi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Jessie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Jonus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Julia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Luke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Ritesh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Shayna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Simon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Trey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Vidhi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Vivian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Gumball?</a:t>
                      </a:r>
                      <a:endParaRPr sz="1400" u="none" strike="noStrike" cap="none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7FB7F11-EDA3-54CC-3743-5DD88DAA8145}"/>
              </a:ext>
            </a:extLst>
          </p:cNvPr>
          <p:cNvSpPr txBox="1"/>
          <p:nvPr/>
        </p:nvSpPr>
        <p:spPr>
          <a:xfrm>
            <a:off x="9828890" y="5589931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Today’s playlist: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CSE 121 lecture beats 24sp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QR code for sli.do with code #cse121-19">
            <a:extLst>
              <a:ext uri="{FF2B5EF4-FFF2-40B4-BE49-F238E27FC236}">
                <a16:creationId xmlns:a16="http://schemas.microsoft.com/office/drawing/2014/main" id="{44447F0E-2D4F-1CB7-C606-0261F8F20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11" y="3110217"/>
            <a:ext cx="2411376" cy="2411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Summer Project: Tic Tac Toe (1/2)</a:t>
            </a:r>
            <a:endParaRPr dirty="0"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357022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Build your own Tic Tac Toe game (and “AI”)!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endParaRPr lang="en-US" i="0" dirty="0"/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How would you represent a Tic Tac Toe game in Java?</a:t>
            </a:r>
            <a:br>
              <a:rPr lang="en-US" i="0" dirty="0"/>
            </a:br>
            <a:r>
              <a:rPr lang="en-US" i="0" dirty="0"/>
              <a:t>(hint: arrays will be very, very helpful!)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tells you if a Tic Tac Toe game is won (or playable).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Write a method that gets input from the user and “makes” a move.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+mj-lt"/>
              <a:buAutoNum type="arabicPeriod"/>
            </a:pPr>
            <a:r>
              <a:rPr lang="en-US" i="0" dirty="0"/>
              <a:t>Wrap it all up – into a nice two-player game!</a:t>
            </a:r>
          </a:p>
        </p:txBody>
      </p:sp>
      <p:sp>
        <p:nvSpPr>
          <p:cNvPr id="121" name="Google Shape;1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11B264-1675-B1E5-ACBC-0E9C05DB3C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8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Summer Project: Tic Tac Toe (2/2)</a:t>
            </a:r>
            <a:endParaRPr dirty="0"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357022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Wait, there’s more!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endParaRPr lang="en-US" i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Make some “AI” that…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just makes a random valid move (you should be able to beat this!)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tries to make a “good” move (~ some if statements)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u="sng" dirty="0"/>
              <a:t>never loses</a:t>
            </a:r>
          </a:p>
          <a:p>
            <a:pPr lvl="1" indent="-457200"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Tic Tac Toe is a “</a:t>
            </a:r>
            <a:r>
              <a:rPr lang="en-US" i="0" dirty="0">
                <a:hlinkClick r:id="rId3"/>
              </a:rPr>
              <a:t>solved game</a:t>
            </a:r>
            <a:r>
              <a:rPr lang="en-US" i="0" dirty="0"/>
              <a:t>”: a perfect player will </a:t>
            </a:r>
            <a:r>
              <a:rPr lang="en-US" i="0" u="sng" dirty="0"/>
              <a:t>never</a:t>
            </a:r>
            <a:r>
              <a:rPr lang="en-US" i="0" dirty="0"/>
              <a:t> lose.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endParaRPr lang="en-US" i="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</a:pPr>
            <a:r>
              <a:rPr lang="en-US" i="0" dirty="0"/>
              <a:t>Or, extend this idea to other grid-based games!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similar-</a:t>
            </a:r>
            <a:r>
              <a:rPr lang="en-US" i="0" dirty="0" err="1"/>
              <a:t>ish</a:t>
            </a:r>
            <a:r>
              <a:rPr lang="en-US" i="0" dirty="0"/>
              <a:t>: connect four, checkers, battleship</a:t>
            </a:r>
          </a:p>
          <a:p>
            <a:pPr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Font typeface="Arial" panose="020B0604020202020204" pitchFamily="34" charset="0"/>
              <a:buChar char="•"/>
            </a:pPr>
            <a:r>
              <a:rPr lang="en-US" i="0" dirty="0"/>
              <a:t>much harder: sudoku, chess, go, </a:t>
            </a:r>
            <a:r>
              <a:rPr lang="en-US" i="0" dirty="0" err="1"/>
              <a:t>othello</a:t>
            </a:r>
            <a:endParaRPr lang="en-US" i="0" dirty="0"/>
          </a:p>
        </p:txBody>
      </p:sp>
      <p:sp>
        <p:nvSpPr>
          <p:cNvPr id="121" name="Google Shape;1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3B157-3387-7A46-0D55-676610BDB9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424427" y="137204"/>
            <a:ext cx="7899766" cy="69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Thank your </a:t>
            </a:r>
            <a:r>
              <a:rPr lang="en-US" u="sng" dirty="0"/>
              <a:t>lovely</a:t>
            </a:r>
            <a:r>
              <a:rPr lang="en-US" dirty="0"/>
              <a:t> TAs!!!!!!</a:t>
            </a:r>
            <a:endParaRPr dirty="0"/>
          </a:p>
        </p:txBody>
      </p:sp>
      <p:pic>
        <p:nvPicPr>
          <p:cNvPr id="4" name="Picture 3" descr="A person smiling with arms out&#10;&#10;Description automatically generated">
            <a:extLst>
              <a:ext uri="{FF2B5EF4-FFF2-40B4-BE49-F238E27FC236}">
                <a16:creationId xmlns:a16="http://schemas.microsoft.com/office/drawing/2014/main" id="{A410BF8C-03CC-4495-1535-586530311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507" y="1371600"/>
            <a:ext cx="1371600" cy="1371600"/>
          </a:xfrm>
          <a:prstGeom prst="rect">
            <a:avLst/>
          </a:prstGeom>
        </p:spPr>
      </p:pic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DBB3AC27-5D56-FC46-4125-77CF963E5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507" y="2743200"/>
            <a:ext cx="1371600" cy="1371600"/>
          </a:xfrm>
          <a:prstGeom prst="rect">
            <a:avLst/>
          </a:prstGeom>
        </p:spPr>
      </p:pic>
      <p:pic>
        <p:nvPicPr>
          <p:cNvPr id="12" name="Picture 11" descr="A person standing on a beach&#10;&#10;Description automatically generated">
            <a:extLst>
              <a:ext uri="{FF2B5EF4-FFF2-40B4-BE49-F238E27FC236}">
                <a16:creationId xmlns:a16="http://schemas.microsoft.com/office/drawing/2014/main" id="{3975E0BC-108C-BAA3-B6DF-55D875960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979" y="1371600"/>
            <a:ext cx="1371600" cy="1371600"/>
          </a:xfrm>
          <a:prstGeom prst="rect">
            <a:avLst/>
          </a:prstGeom>
        </p:spPr>
      </p:pic>
      <p:pic>
        <p:nvPicPr>
          <p:cNvPr id="16" name="Picture 15" descr="A person sitting at a table with food on it&#10;&#10;Description automatically generated">
            <a:extLst>
              <a:ext uri="{FF2B5EF4-FFF2-40B4-BE49-F238E27FC236}">
                <a16:creationId xmlns:a16="http://schemas.microsoft.com/office/drawing/2014/main" id="{1C91A6D8-28F7-BB36-D53C-05E0225E4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6027" y="4114800"/>
            <a:ext cx="1376976" cy="1371600"/>
          </a:xfrm>
          <a:prstGeom prst="rect">
            <a:avLst/>
          </a:prstGeom>
        </p:spPr>
      </p:pic>
      <p:pic>
        <p:nvPicPr>
          <p:cNvPr id="24" name="Picture 23" descr="A person leaning against a tree&#10;&#10;Description automatically generated">
            <a:extLst>
              <a:ext uri="{FF2B5EF4-FFF2-40B4-BE49-F238E27FC236}">
                <a16:creationId xmlns:a16="http://schemas.microsoft.com/office/drawing/2014/main" id="{B3857CC9-AF4E-9669-0A56-0F2AAD054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6203" y="1371600"/>
            <a:ext cx="1371600" cy="1371600"/>
          </a:xfrm>
          <a:prstGeom prst="rect">
            <a:avLst/>
          </a:prstGeom>
        </p:spPr>
      </p:pic>
      <p:pic>
        <p:nvPicPr>
          <p:cNvPr id="32" name="Picture 31" descr="A person with a stuffed animal&#10;&#10;Description automatically generated">
            <a:extLst>
              <a:ext uri="{FF2B5EF4-FFF2-40B4-BE49-F238E27FC236}">
                <a16:creationId xmlns:a16="http://schemas.microsoft.com/office/drawing/2014/main" id="{5A936F68-72FF-D88A-1D5F-32BD031E5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555" y="1371600"/>
            <a:ext cx="1371600" cy="1371600"/>
          </a:xfrm>
          <a:prstGeom prst="rect">
            <a:avLst/>
          </a:prstGeom>
        </p:spPr>
      </p:pic>
      <p:pic>
        <p:nvPicPr>
          <p:cNvPr id="36" name="Picture 35" descr="A person sitting next to a dog&#10;&#10;Description automatically generated">
            <a:extLst>
              <a:ext uri="{FF2B5EF4-FFF2-40B4-BE49-F238E27FC236}">
                <a16:creationId xmlns:a16="http://schemas.microsoft.com/office/drawing/2014/main" id="{EEBB1ECD-A228-7E52-333D-71E1314DE7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907" y="1371600"/>
            <a:ext cx="1371600" cy="1371600"/>
          </a:xfrm>
          <a:prstGeom prst="rect">
            <a:avLst/>
          </a:prstGeom>
        </p:spPr>
      </p:pic>
      <p:pic>
        <p:nvPicPr>
          <p:cNvPr id="40" name="Picture 39" descr="A person wearing a scarf in a field&#10;&#10;Description automatically generated">
            <a:extLst>
              <a:ext uri="{FF2B5EF4-FFF2-40B4-BE49-F238E27FC236}">
                <a16:creationId xmlns:a16="http://schemas.microsoft.com/office/drawing/2014/main" id="{1485A372-DAF4-B755-1A76-93C5820AEE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0155" y="4114800"/>
            <a:ext cx="1371600" cy="1371600"/>
          </a:xfrm>
          <a:prstGeom prst="rect">
            <a:avLst/>
          </a:prstGeom>
        </p:spPr>
      </p:pic>
      <p:pic>
        <p:nvPicPr>
          <p:cNvPr id="44" name="Picture 43" descr="A person sitting at a table with umbrellas and a beach&#10;&#10;Description automatically generated">
            <a:extLst>
              <a:ext uri="{FF2B5EF4-FFF2-40B4-BE49-F238E27FC236}">
                <a16:creationId xmlns:a16="http://schemas.microsoft.com/office/drawing/2014/main" id="{604FE5D7-6A99-4D51-F274-1B19BB925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6203" y="2743200"/>
            <a:ext cx="1371600" cy="1371600"/>
          </a:xfrm>
          <a:prstGeom prst="rect">
            <a:avLst/>
          </a:prstGeom>
        </p:spPr>
      </p:pic>
      <p:pic>
        <p:nvPicPr>
          <p:cNvPr id="48" name="Picture 47" descr="A person standing on a deck with a waterfall in the background&#10;&#10;Description automatically generated">
            <a:extLst>
              <a:ext uri="{FF2B5EF4-FFF2-40B4-BE49-F238E27FC236}">
                <a16:creationId xmlns:a16="http://schemas.microsoft.com/office/drawing/2014/main" id="{A59A804F-32FA-95FC-8D4B-1425AD39E6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2076" y="4114800"/>
            <a:ext cx="1371600" cy="1371600"/>
          </a:xfrm>
          <a:prstGeom prst="rect">
            <a:avLst/>
          </a:prstGeom>
        </p:spPr>
      </p:pic>
      <p:pic>
        <p:nvPicPr>
          <p:cNvPr id="52" name="Picture 51" descr="A person standing in a grassy area with water in the background&#10;&#10;Description automatically generated">
            <a:extLst>
              <a:ext uri="{FF2B5EF4-FFF2-40B4-BE49-F238E27FC236}">
                <a16:creationId xmlns:a16="http://schemas.microsoft.com/office/drawing/2014/main" id="{2D5C933E-2271-7C90-6392-0D7CBB64EE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779" y="2743200"/>
            <a:ext cx="1371600" cy="1371600"/>
          </a:xfrm>
          <a:prstGeom prst="rect">
            <a:avLst/>
          </a:prstGeom>
        </p:spPr>
      </p:pic>
      <p:pic>
        <p:nvPicPr>
          <p:cNvPr id="54" name="Picture 53" descr="A person standing on a railing by water and buildings&#10;&#10;Description automatically generated">
            <a:extLst>
              <a:ext uri="{FF2B5EF4-FFF2-40B4-BE49-F238E27FC236}">
                <a16:creationId xmlns:a16="http://schemas.microsoft.com/office/drawing/2014/main" id="{59585776-69B9-313B-5FD0-E671C9C6F2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6779" y="1371600"/>
            <a:ext cx="1371600" cy="1371600"/>
          </a:xfrm>
          <a:prstGeom prst="rect">
            <a:avLst/>
          </a:prstGeom>
        </p:spPr>
      </p:pic>
      <p:pic>
        <p:nvPicPr>
          <p:cNvPr id="56" name="Picture 5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23B55FC-8B7A-797C-ADF6-7CA1C41C12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7803" y="4114800"/>
            <a:ext cx="1371600" cy="1371600"/>
          </a:xfrm>
          <a:prstGeom prst="rect">
            <a:avLst/>
          </a:prstGeom>
        </p:spPr>
      </p:pic>
      <p:pic>
        <p:nvPicPr>
          <p:cNvPr id="58" name="Picture 57" descr="A person holding a cat&#10;&#10;Description automatically generated">
            <a:extLst>
              <a:ext uri="{FF2B5EF4-FFF2-40B4-BE49-F238E27FC236}">
                <a16:creationId xmlns:a16="http://schemas.microsoft.com/office/drawing/2014/main" id="{52572F77-3E1E-229B-1D9D-17CDACCE90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55355" y="2743200"/>
            <a:ext cx="1371600" cy="1371600"/>
          </a:xfrm>
          <a:prstGeom prst="rect">
            <a:avLst/>
          </a:prstGeom>
        </p:spPr>
      </p:pic>
      <p:pic>
        <p:nvPicPr>
          <p:cNvPr id="60" name="Picture 59" descr="A person sitting on a bench&#10;&#10;Description automatically generated">
            <a:extLst>
              <a:ext uri="{FF2B5EF4-FFF2-40B4-BE49-F238E27FC236}">
                <a16:creationId xmlns:a16="http://schemas.microsoft.com/office/drawing/2014/main" id="{6A581254-1674-1A32-ECF6-8F2F85D0E2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0907" y="2743200"/>
            <a:ext cx="1371600" cy="1371600"/>
          </a:xfrm>
          <a:prstGeom prst="rect">
            <a:avLst/>
          </a:prstGeom>
        </p:spPr>
      </p:pic>
      <p:pic>
        <p:nvPicPr>
          <p:cNvPr id="62" name="Picture 61" descr="A person with glasses smiling&#10;&#10;Description automatically generated">
            <a:extLst>
              <a:ext uri="{FF2B5EF4-FFF2-40B4-BE49-F238E27FC236}">
                <a16:creationId xmlns:a16="http://schemas.microsoft.com/office/drawing/2014/main" id="{F06C6F0D-48B0-AAF5-E154-B575773148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05451" y="4114800"/>
            <a:ext cx="1371600" cy="1371600"/>
          </a:xfrm>
          <a:prstGeom prst="rect">
            <a:avLst/>
          </a:prstGeom>
        </p:spPr>
      </p:pic>
      <p:pic>
        <p:nvPicPr>
          <p:cNvPr id="64" name="Picture 63" descr="A person in a dress with flowers in her hair&#10;&#10;Description automatically generated">
            <a:extLst>
              <a:ext uri="{FF2B5EF4-FFF2-40B4-BE49-F238E27FC236}">
                <a16:creationId xmlns:a16="http://schemas.microsoft.com/office/drawing/2014/main" id="{2FE4955D-99C6-156F-FC55-0B2A8DB091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39227" y="4114800"/>
            <a:ext cx="1371600" cy="1371600"/>
          </a:xfrm>
          <a:prstGeom prst="rect">
            <a:avLst/>
          </a:prstGeom>
        </p:spPr>
      </p:pic>
      <p:pic>
        <p:nvPicPr>
          <p:cNvPr id="66" name="Picture 65" descr="A person sitting at a table with glasses of champagne&#10;&#10;Description automatically generated">
            <a:extLst>
              <a:ext uri="{FF2B5EF4-FFF2-40B4-BE49-F238E27FC236}">
                <a16:creationId xmlns:a16="http://schemas.microsoft.com/office/drawing/2014/main" id="{A9BB1514-9801-9BF8-0F1E-20E4108375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78379" y="2743200"/>
            <a:ext cx="1371600" cy="1371600"/>
          </a:xfrm>
          <a:prstGeom prst="rect">
            <a:avLst/>
          </a:prstGeom>
        </p:spPr>
      </p:pic>
      <p:pic>
        <p:nvPicPr>
          <p:cNvPr id="68" name="Picture 6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66CFD58-144D-DBC6-CFCB-A85C346C94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78379" y="1371600"/>
            <a:ext cx="1371600" cy="1371600"/>
          </a:xfrm>
          <a:prstGeom prst="rect">
            <a:avLst/>
          </a:prstGeom>
        </p:spPr>
      </p:pic>
      <p:pic>
        <p:nvPicPr>
          <p:cNvPr id="70" name="Picture 6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800CC70-2CA3-C79F-95AA-6FAB131F40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7" y="4114800"/>
            <a:ext cx="1371600" cy="1371600"/>
          </a:xfrm>
          <a:prstGeom prst="rect">
            <a:avLst/>
          </a:prstGeom>
        </p:spPr>
      </p:pic>
      <p:pic>
        <p:nvPicPr>
          <p:cNvPr id="72" name="Picture 71" descr="A person standing on a railing with water in the background&#10;&#10;Description automatically generated">
            <a:extLst>
              <a:ext uri="{FF2B5EF4-FFF2-40B4-BE49-F238E27FC236}">
                <a16:creationId xmlns:a16="http://schemas.microsoft.com/office/drawing/2014/main" id="{CA42D567-4CB0-2E19-5D28-3B7E02EB1B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67627" y="4114800"/>
            <a:ext cx="1371600" cy="1371600"/>
          </a:xfrm>
          <a:prstGeom prst="rect">
            <a:avLst/>
          </a:prstGeom>
        </p:spPr>
      </p:pic>
      <p:pic>
        <p:nvPicPr>
          <p:cNvPr id="74" name="Picture 73" descr="A person with long black hair smiling&#10;&#10;Description automatically generated">
            <a:extLst>
              <a:ext uri="{FF2B5EF4-FFF2-40B4-BE49-F238E27FC236}">
                <a16:creationId xmlns:a16="http://schemas.microsoft.com/office/drawing/2014/main" id="{28313F40-BCF1-14EB-1853-A4D794CAA27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5179" y="2743200"/>
            <a:ext cx="1371600" cy="1371600"/>
          </a:xfrm>
          <a:prstGeom prst="rect">
            <a:avLst/>
          </a:prstGeom>
        </p:spPr>
      </p:pic>
      <p:pic>
        <p:nvPicPr>
          <p:cNvPr id="76" name="Picture 75" descr="A person standing on a stone wall with a city in the background&#10;&#10;Description automatically generated">
            <a:extLst>
              <a:ext uri="{FF2B5EF4-FFF2-40B4-BE49-F238E27FC236}">
                <a16:creationId xmlns:a16="http://schemas.microsoft.com/office/drawing/2014/main" id="{B373CC6F-D511-80F1-6CCA-7580F840507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5179" y="1371600"/>
            <a:ext cx="1371600" cy="1371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918602-6986-7927-3CD2-AABC52B8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340" y="2743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760AEB-D57E-2A91-B02F-756AF08125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19 - Spring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830B1-2B80-07F6-BF49-07462D1BF2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1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1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3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9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1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7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-261755" y="839915"/>
            <a:ext cx="7049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700"/>
              <a:t>Thank you!</a:t>
            </a:r>
            <a:endParaRPr sz="5100"/>
          </a:p>
        </p:txBody>
      </p:sp>
      <p:sp>
        <p:nvSpPr>
          <p:cNvPr id="170" name="Google Shape;170;p10"/>
          <p:cNvSpPr txBox="1"/>
          <p:nvPr/>
        </p:nvSpPr>
        <p:spPr>
          <a:xfrm>
            <a:off x="895797" y="2114290"/>
            <a:ext cx="4734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-US" sz="3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</a:t>
            </a:r>
            <a:r>
              <a:rPr lang="en-US" sz="3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(Almost) Anything!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sp>
        <p:nvSpPr>
          <p:cNvPr id="172" name="Google Shape;172;p10"/>
          <p:cNvSpPr txBox="1"/>
          <p:nvPr/>
        </p:nvSpPr>
        <p:spPr>
          <a:xfrm>
            <a:off x="1828245" y="5506449"/>
            <a:ext cx="27517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err="1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r>
              <a:rPr lang="en-US" sz="1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 #cse121-19</a:t>
            </a:r>
            <a:endParaRPr dirty="0"/>
          </a:p>
        </p:txBody>
      </p:sp>
      <p:pic>
        <p:nvPicPr>
          <p:cNvPr id="3" name="Picture 2" descr="Matt in a trash bag before getting pied by a student">
            <a:extLst>
              <a:ext uri="{FF2B5EF4-FFF2-40B4-BE49-F238E27FC236}">
                <a16:creationId xmlns:a16="http://schemas.microsoft.com/office/drawing/2014/main" id="{D16131C8-7BD2-9812-4238-13224B0B8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1" t="47895" r="41117"/>
          <a:stretch/>
        </p:blipFill>
        <p:spPr>
          <a:xfrm>
            <a:off x="6669954" y="1390126"/>
            <a:ext cx="1986456" cy="3602836"/>
          </a:xfrm>
          <a:prstGeom prst="rect">
            <a:avLst/>
          </a:prstGeom>
        </p:spPr>
      </p:pic>
      <p:pic>
        <p:nvPicPr>
          <p:cNvPr id="7" name="Picture 6" descr="Matt in a trash bag after being pied by a student - whipped cream is all over his face!">
            <a:extLst>
              <a:ext uri="{FF2B5EF4-FFF2-40B4-BE49-F238E27FC236}">
                <a16:creationId xmlns:a16="http://schemas.microsoft.com/office/drawing/2014/main" id="{185DF7CB-75E0-B3E6-DF40-FEA23054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72" t="41689" r="19373"/>
          <a:stretch/>
        </p:blipFill>
        <p:spPr>
          <a:xfrm>
            <a:off x="8997235" y="1390126"/>
            <a:ext cx="2162648" cy="3597765"/>
          </a:xfrm>
          <a:prstGeom prst="rect">
            <a:avLst/>
          </a:prstGeom>
        </p:spPr>
      </p:pic>
      <p:pic>
        <p:nvPicPr>
          <p:cNvPr id="8" name="Picture 7" descr="A QR code for sli.do with code #cse121-19">
            <a:extLst>
              <a:ext uri="{FF2B5EF4-FFF2-40B4-BE49-F238E27FC236}">
                <a16:creationId xmlns:a16="http://schemas.microsoft.com/office/drawing/2014/main" id="{1454F44C-3821-7ACC-6061-88568C2B6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554" y="3622440"/>
            <a:ext cx="1851091" cy="18510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B2F9AD-DFE5-ED8F-89F8-2D4F051CD7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Announcements, Reminders</a:t>
            </a:r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>
                <a:solidFill>
                  <a:schemeClr val="dk1"/>
                </a:solidFill>
              </a:rPr>
              <a:t>R7 due June 6</a:t>
            </a:r>
            <a:r>
              <a:rPr lang="en-US" baseline="30000" dirty="0">
                <a:solidFill>
                  <a:schemeClr val="dk1"/>
                </a:solidFill>
              </a:rPr>
              <a:t>th</a:t>
            </a:r>
            <a:r>
              <a:rPr lang="en-US" dirty="0">
                <a:solidFill>
                  <a:schemeClr val="dk1"/>
                </a:solidFill>
              </a:rPr>
              <a:t> – all assignments eligible!</a:t>
            </a:r>
          </a:p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today is the </a:t>
            </a:r>
            <a:r>
              <a:rPr lang="en-US" u="sng" dirty="0"/>
              <a:t>last day</a:t>
            </a:r>
            <a:r>
              <a:rPr lang="en-US" dirty="0"/>
              <a:t> for IPL + instructor office hours</a:t>
            </a:r>
            <a:endParaRPr lang="en-US" dirty="0">
              <a:solidFill>
                <a:schemeClr val="tx1"/>
              </a:solidFill>
            </a:endParaRP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Final Exam: </a:t>
            </a:r>
            <a:r>
              <a:rPr lang="en-US" b="1" dirty="0">
                <a:solidFill>
                  <a:schemeClr val="tx1"/>
                </a:solidFill>
              </a:rPr>
              <a:t>Wednesday, June 5</a:t>
            </a:r>
            <a:r>
              <a:rPr lang="en-US" b="1" baseline="30000" dirty="0">
                <a:solidFill>
                  <a:schemeClr val="tx1"/>
                </a:solidFill>
              </a:rPr>
              <a:t>th</a:t>
            </a:r>
            <a:r>
              <a:rPr lang="en-US" b="1" dirty="0">
                <a:solidFill>
                  <a:schemeClr val="tx1"/>
                </a:solidFill>
              </a:rPr>
              <a:t> from 2:30-4:20 in KNE 120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TA-led Review Session: </a:t>
            </a:r>
            <a:r>
              <a:rPr lang="en-US" b="1" dirty="0">
                <a:solidFill>
                  <a:schemeClr val="tx1"/>
                </a:solidFill>
              </a:rPr>
              <a:t>Monday, June 3</a:t>
            </a:r>
            <a:r>
              <a:rPr lang="en-US" b="1" baseline="30000" dirty="0">
                <a:solidFill>
                  <a:schemeClr val="tx1"/>
                </a:solidFill>
              </a:rPr>
              <a:t>rd</a:t>
            </a:r>
            <a:r>
              <a:rPr lang="en-US" b="1" dirty="0">
                <a:solidFill>
                  <a:schemeClr val="tx1"/>
                </a:solidFill>
              </a:rPr>
              <a:t> from 4:30-6:50 in JHN 102</a:t>
            </a:r>
            <a:endParaRPr lang="en-US" dirty="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>
                <a:solidFill>
                  <a:schemeClr val="dk1"/>
                </a:solidFill>
              </a:rPr>
              <a:t>other exam reminders:</a:t>
            </a:r>
          </a:p>
          <a:p>
            <a:pPr lvl="1" indent="-406400">
              <a:lnSpc>
                <a:spcPct val="100000"/>
              </a:lnSpc>
              <a:spcBef>
                <a:spcPts val="1000"/>
              </a:spcBef>
              <a:buSzPts val="2800"/>
            </a:pPr>
            <a:r>
              <a:rPr lang="en-US" dirty="0"/>
              <a:t>please look at seating charts and let me know </a:t>
            </a:r>
            <a:r>
              <a:rPr lang="en-US" u="sng" dirty="0"/>
              <a:t>ASAP</a:t>
            </a:r>
            <a:r>
              <a:rPr lang="en-US" dirty="0"/>
              <a:t> if you’re not there!</a:t>
            </a:r>
          </a:p>
          <a:p>
            <a:pPr lvl="1" indent="-406400">
              <a:lnSpc>
                <a:spcPct val="100000"/>
              </a:lnSpc>
              <a:spcBef>
                <a:spcPts val="1000"/>
              </a:spcBef>
              <a:buSzPts val="2800"/>
            </a:pPr>
            <a:r>
              <a:rPr lang="en-US" dirty="0">
                <a:solidFill>
                  <a:schemeClr val="dk1"/>
                </a:solidFill>
              </a:rPr>
              <a:t>review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Exam Resource Bank</a:t>
            </a:r>
            <a:r>
              <a:rPr lang="en-US" dirty="0">
                <a:solidFill>
                  <a:schemeClr val="tx1"/>
                </a:solidFill>
              </a:rPr>
              <a:t>!</a:t>
            </a:r>
            <a:endParaRPr lang="en-US" dirty="0">
              <a:solidFill>
                <a:schemeClr val="dk1"/>
              </a:solidFill>
            </a:endParaRPr>
          </a:p>
          <a:p>
            <a:pPr lvl="1" indent="-406400">
              <a:lnSpc>
                <a:spcPct val="100000"/>
              </a:lnSpc>
              <a:spcBef>
                <a:spcPts val="1000"/>
              </a:spcBef>
              <a:buSzPts val="2800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92" name="Google Shape;9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19 - Spring 2024</a:t>
            </a:r>
            <a:endParaRPr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BF497-C52C-4ACB-B02A-75F7953FC9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Evaluations and Awards</a:t>
            </a:r>
            <a:endParaRPr dirty="0"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8200" y="1391400"/>
            <a:ext cx="10665300" cy="4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Course Evals are due </a:t>
            </a:r>
            <a:r>
              <a:rPr lang="en-US" b="1" dirty="0">
                <a:solidFill>
                  <a:schemeClr val="tx1"/>
                </a:solidFill>
              </a:rPr>
              <a:t>Sunday, June 2nd at 11:59 PM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currently just 16% (36/219) – we can do better than that :’)</a:t>
            </a:r>
            <a:endParaRPr lang="en-US" b="1" dirty="0">
              <a:solidFill>
                <a:schemeClr val="tx1"/>
              </a:solidFill>
            </a:endParaRP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CERSE survey – please see Dan Grossman’s email!</a:t>
            </a:r>
          </a:p>
          <a:p>
            <a:pPr lvl="1"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This is a </a:t>
            </a:r>
            <a:r>
              <a:rPr lang="en-US" u="sng" dirty="0">
                <a:solidFill>
                  <a:schemeClr val="tx1"/>
                </a:solidFill>
              </a:rPr>
              <a:t>different</a:t>
            </a:r>
            <a:r>
              <a:rPr lang="en-US" dirty="0">
                <a:solidFill>
                  <a:schemeClr val="tx1"/>
                </a:solidFill>
              </a:rPr>
              <a:t> kind of feedback from course evals</a:t>
            </a:r>
          </a:p>
          <a:p>
            <a:pPr indent="-406400">
              <a:lnSpc>
                <a:spcPct val="100000"/>
              </a:lnSpc>
              <a:buSzPts val="2800"/>
            </a:pPr>
            <a:r>
              <a:rPr lang="en-US" dirty="0">
                <a:solidFill>
                  <a:schemeClr val="tx1"/>
                </a:solidFill>
              </a:rPr>
              <a:t>Bob </a:t>
            </a:r>
            <a:r>
              <a:rPr lang="en-US" dirty="0" err="1">
                <a:solidFill>
                  <a:schemeClr val="tx1"/>
                </a:solidFill>
              </a:rPr>
              <a:t>Bandes</a:t>
            </a:r>
            <a:r>
              <a:rPr lang="en-US" dirty="0">
                <a:solidFill>
                  <a:schemeClr val="tx1"/>
                </a:solidFill>
              </a:rPr>
              <a:t> TA Award nominations open!</a:t>
            </a:r>
          </a:p>
        </p:txBody>
      </p:sp>
      <p:sp>
        <p:nvSpPr>
          <p:cNvPr id="2" name="Google Shape;20;p33">
            <a:extLst>
              <a:ext uri="{FF2B5EF4-FFF2-40B4-BE49-F238E27FC236}">
                <a16:creationId xmlns:a16="http://schemas.microsoft.com/office/drawing/2014/main" id="{7F914D49-C04E-A015-850C-03CE0622600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19 - Spring 2024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AE033-34BD-3DC8-36D4-76C417537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11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1209638" cy="467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i="1" dirty="0"/>
              <a:t>or “What can I do with what I learned?” – outside of just </a:t>
            </a:r>
            <a:r>
              <a:rPr lang="en-US" i="0" dirty="0">
                <a:solidFill>
                  <a:schemeClr val="dk1"/>
                </a:solidFill>
              </a:rPr>
              <a:t>“write code”:</a:t>
            </a:r>
            <a:endParaRPr i="0" u="sng" dirty="0">
              <a:solidFill>
                <a:schemeClr val="dk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rgbClr val="33006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 and prevent toxicity online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&amp;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u="sng" dirty="0">
                <a:solidFill>
                  <a:schemeClr val="hlink"/>
                </a:solidFill>
              </a:rPr>
              <a:t>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ecognize disinformation</a:t>
            </a:r>
            <a:endParaRPr u="sng" dirty="0">
              <a:solidFill>
                <a:schemeClr val="hlink"/>
              </a:solidFill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deaf &amp; hard-of-hearing people identify sounds</a:t>
            </a:r>
            <a:endParaRPr u="sng" dirty="0">
              <a:solidFill>
                <a:schemeClr val="hlink"/>
              </a:solidFill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dirty="0"/>
              <a:t>Develop a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programming language that celebrates the world’s languages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dirty="0"/>
              <a:t>Build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battery-free robots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put them on insects</a:t>
            </a:r>
            <a:r>
              <a:rPr lang="en-US" dirty="0"/>
              <a:t> (and... </a:t>
            </a:r>
            <a:r>
              <a:rPr lang="en-US" u="sng" dirty="0">
                <a:solidFill>
                  <a:schemeClr val="hlink"/>
                </a:solidFill>
                <a:hlinkClick r:id="rId9"/>
              </a:rPr>
              <a:t>track murder hornets</a:t>
            </a:r>
            <a:r>
              <a:rPr lang="en-US" dirty="0"/>
              <a:t>?)</a:t>
            </a:r>
            <a:endParaRPr u="sng" dirty="0">
              <a:solidFill>
                <a:schemeClr val="hlink"/>
              </a:solidFill>
              <a:hlinkClick r:id="rId10"/>
            </a:endParaRPr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Computational knitting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1"/>
              </a:rPr>
              <a:t>carpentry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2"/>
              </a:rPr>
              <a:t>Create an interactive atlas of millions of refugee experiences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3"/>
              </a:rPr>
              <a:t>Fix Olympic badminton</a:t>
            </a:r>
            <a:r>
              <a:rPr lang="en-US" dirty="0"/>
              <a:t> &amp;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identify cheating in chess</a:t>
            </a:r>
            <a:endParaRPr dirty="0"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dirty="0"/>
              <a:t>and so much more!</a:t>
            </a:r>
            <a:endParaRPr dirty="0"/>
          </a:p>
        </p:txBody>
      </p:sp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2306A3-0B1A-E958-F7E0-EEC07CC07C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… including your projects! (1/2)</a:t>
            </a:r>
            <a:endParaRPr dirty="0"/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1209638" cy="467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Computational Biology &amp; Medicine (P2, P3)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fun fact: Matt did some DNA sequencing (P3+++) in grad school at UCLA!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at UW: </a:t>
            </a:r>
            <a:r>
              <a:rPr lang="en-US" dirty="0">
                <a:hlinkClick r:id="rId3"/>
              </a:rPr>
              <a:t>Chris Thachuk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Linda Shapiro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Sara Mostafavi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Sui-In Lee</a:t>
            </a:r>
            <a:r>
              <a:rPr lang="en-US" dirty="0"/>
              <a:t>; </a:t>
            </a:r>
            <a:r>
              <a:rPr lang="en-US" dirty="0">
                <a:hlinkClick r:id="rId7"/>
              </a:rPr>
              <a:t>BIME</a:t>
            </a:r>
            <a:r>
              <a:rPr lang="en-US" dirty="0"/>
              <a:t> &amp; Med!</a:t>
            </a: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Turtle (C0, C1)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fun fact: maps well to </a:t>
            </a:r>
            <a:r>
              <a:rPr lang="en-US" i="0" dirty="0">
                <a:hlinkClick r:id="rId8"/>
              </a:rPr>
              <a:t>stitching &amp; embroidery</a:t>
            </a:r>
            <a:r>
              <a:rPr lang="en-US" i="0" dirty="0"/>
              <a:t> or laser cutting!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at UW: “</a:t>
            </a:r>
            <a:r>
              <a:rPr lang="en-US" dirty="0">
                <a:hlinkClick r:id="rId9"/>
              </a:rPr>
              <a:t>Cultural-Centric Computational Embroidery</a:t>
            </a:r>
            <a:r>
              <a:rPr lang="en-US" dirty="0"/>
              <a:t>”, CSE + </a:t>
            </a:r>
            <a:r>
              <a:rPr lang="en-US" dirty="0" err="1"/>
              <a:t>iSchool</a:t>
            </a:r>
            <a:r>
              <a:rPr lang="en-US" dirty="0"/>
              <a:t>, SIGCSE ’24</a:t>
            </a:r>
          </a:p>
        </p:txBody>
      </p:sp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9E22E-4B43-4882-9E4D-1F7E0BF8C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4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… including your projects! (2/2)</a:t>
            </a:r>
            <a:endParaRPr dirty="0"/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1209638" cy="467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Games &amp; Graphics (C1, C3):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fun fact: </a:t>
            </a:r>
            <a:r>
              <a:rPr lang="en-US" i="0" dirty="0">
                <a:hlinkClick r:id="rId3"/>
              </a:rPr>
              <a:t>Foldit</a:t>
            </a:r>
            <a:r>
              <a:rPr lang="en-US" b="1" i="0" dirty="0"/>
              <a:t> </a:t>
            </a:r>
            <a:r>
              <a:rPr lang="en-US" i="0" dirty="0"/>
              <a:t>(from UW) is a crowd-sourced game </a:t>
            </a:r>
            <a:r>
              <a:rPr lang="en-US" i="0" u="sng" dirty="0"/>
              <a:t>for</a:t>
            </a:r>
            <a:r>
              <a:rPr lang="en-US" i="0" dirty="0"/>
              <a:t> protein folding!</a:t>
            </a:r>
            <a:endParaRPr lang="en-US" dirty="0"/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at UW: many </a:t>
            </a:r>
            <a:r>
              <a:rPr lang="en-US" i="0" dirty="0">
                <a:hlinkClick r:id="rId4"/>
              </a:rPr>
              <a:t>labs in CSE</a:t>
            </a:r>
            <a:r>
              <a:rPr lang="en-US" i="0" dirty="0"/>
              <a:t> and </a:t>
            </a:r>
            <a:r>
              <a:rPr lang="en-US" i="0" dirty="0">
                <a:hlinkClick r:id="rId5"/>
              </a:rPr>
              <a:t>iSchool’s GAMER group</a:t>
            </a:r>
            <a:endParaRPr lang="en-US" dirty="0"/>
          </a:p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Social Computing (P1, C2):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at UW:</a:t>
            </a:r>
            <a:r>
              <a:rPr lang="en-US" i="0" dirty="0"/>
              <a:t> </a:t>
            </a:r>
            <a:r>
              <a:rPr lang="en-US" i="0" dirty="0">
                <a:hlinkClick r:id="rId6"/>
              </a:rPr>
              <a:t>Amy Zhang</a:t>
            </a:r>
            <a:r>
              <a:rPr lang="en-US" i="0" dirty="0"/>
              <a:t>’s </a:t>
            </a:r>
            <a:r>
              <a:rPr lang="en-US" i="0" dirty="0">
                <a:hlinkClick r:id="rId7"/>
              </a:rPr>
              <a:t>Social Futures Lab</a:t>
            </a:r>
            <a:r>
              <a:rPr lang="en-US" i="0" dirty="0"/>
              <a:t> + </a:t>
            </a:r>
            <a:r>
              <a:rPr lang="en-US" i="0" u="sng" dirty="0"/>
              <a:t>so much</a:t>
            </a:r>
            <a:r>
              <a:rPr lang="en-US" i="0" dirty="0"/>
              <a:t> of </a:t>
            </a:r>
            <a:r>
              <a:rPr lang="en-US" i="0" dirty="0" err="1"/>
              <a:t>iSchool</a:t>
            </a:r>
            <a:r>
              <a:rPr lang="en-US" i="0" dirty="0"/>
              <a:t>!</a:t>
            </a:r>
          </a:p>
          <a:p>
            <a:pPr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r>
              <a:rPr lang="en-US" i="0" dirty="0"/>
              <a:t>and many side quests (in lecture, section, PCM): accessibility (e.g. </a:t>
            </a:r>
            <a:r>
              <a:rPr lang="en-US" i="0" dirty="0">
                <a:hlinkClick r:id="rId8"/>
              </a:rPr>
              <a:t>UW CREATE</a:t>
            </a:r>
            <a:r>
              <a:rPr lang="en-US" i="0" dirty="0"/>
              <a:t>), weather forecasting, chatbots, software tools, and </a:t>
            </a:r>
            <a:r>
              <a:rPr lang="en-US" i="0" u="sng" dirty="0"/>
              <a:t>lots</a:t>
            </a:r>
            <a:r>
              <a:rPr lang="en-US" i="0" dirty="0"/>
              <a:t> of math</a:t>
            </a:r>
          </a:p>
          <a:p>
            <a:pPr lvl="1" indent="-457200">
              <a:lnSpc>
                <a:spcPct val="150000"/>
              </a:lnSpc>
              <a:buSzPts val="26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9" name="Google Shape;9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157623-72BD-B8D4-22F2-6B6EE5C075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4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Google Shape;104;p5"/>
          <p:cNvGraphicFramePr/>
          <p:nvPr/>
        </p:nvGraphicFramePr>
        <p:xfrm>
          <a:off x="838199" y="2154624"/>
          <a:ext cx="5874075" cy="3550950"/>
        </p:xfrm>
        <a:graphic>
          <a:graphicData uri="http://schemas.openxmlformats.org/drawingml/2006/table">
            <a:tbl>
              <a:tblPr>
                <a:noFill/>
                <a:tableStyleId>{EE0DB80F-0791-4D77-97CF-DB1E3150AEEC}</a:tableStyleId>
              </a:tblPr>
              <a:tblGrid>
                <a:gridCol w="1139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Overview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3"/>
                        </a:rPr>
                        <a:t>CSE 154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Intro. to web programming (several languages)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4"/>
                        </a:rPr>
                        <a:t>CSE 160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Intro programming, data analysis (Python)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CSE 163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Intermediate programming, data analysis (Python)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CSE 180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Introduction to data science (Python)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7"/>
                        </a:rPr>
                        <a:t>CSE 373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Data structures and algorithms (in Java)</a:t>
                      </a:r>
                      <a:endParaRPr sz="16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8"/>
                        </a:rPr>
                        <a:t>CSE 374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Low-level programming and tools (C/C++)</a:t>
                      </a:r>
                      <a:endParaRPr sz="14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CSE 412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Intro to Data Visualization</a:t>
                      </a:r>
                      <a:endParaRPr sz="1600" u="none" strike="noStrike" cap="none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CSE 416</a:t>
                      </a:r>
                      <a:endParaRPr sz="1800" u="none" strike="noStrike" cap="none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Intro. to Machine Learning</a:t>
                      </a:r>
                      <a:endParaRPr sz="1400" u="none" strike="noStrike" cap="none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56167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body" idx="1"/>
          </p:nvPr>
        </p:nvSpPr>
        <p:spPr>
          <a:xfrm>
            <a:off x="7104663" y="2087806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Majors</a:t>
            </a:r>
            <a:endParaRPr/>
          </a:p>
        </p:txBody>
      </p:sp>
      <p:graphicFrame>
        <p:nvGraphicFramePr>
          <p:cNvPr id="107" name="Google Shape;107;p5"/>
          <p:cNvGraphicFramePr/>
          <p:nvPr>
            <p:extLst>
              <p:ext uri="{D42A27DB-BD31-4B8C-83A1-F6EECF244321}">
                <p14:modId xmlns:p14="http://schemas.microsoft.com/office/powerpoint/2010/main" val="822668327"/>
              </p:ext>
            </p:extLst>
          </p:nvPr>
        </p:nvGraphicFramePr>
        <p:xfrm>
          <a:off x="7104662" y="2567997"/>
          <a:ext cx="4884568" cy="2551880"/>
        </p:xfrm>
        <a:graphic>
          <a:graphicData uri="http://schemas.openxmlformats.org/drawingml/2006/table">
            <a:tbl>
              <a:tblPr>
                <a:noFill/>
                <a:tableStyleId>{EE0DB80F-0791-4D77-97CF-DB1E3150AEEC}</a:tableStyleId>
              </a:tblPr>
              <a:tblGrid>
                <a:gridCol w="1232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Overview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1"/>
                        </a:rPr>
                        <a:t>CSE 311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Mathematical foundations</a:t>
                      </a:r>
                      <a:endParaRPr sz="16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2"/>
                        </a:rPr>
                        <a:t>CSE 331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Software design/implementation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3"/>
                        </a:rPr>
                        <a:t>CSE 340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Interaction programming (mobile apps)</a:t>
                      </a:r>
                      <a:endParaRPr sz="16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4"/>
                        </a:rPr>
                        <a:t>CSE 341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Programming languages (!!)</a:t>
                      </a:r>
                      <a:endParaRPr sz="16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5"/>
                        </a:rPr>
                        <a:t>CSE 351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Low-level computer organization/abstraction</a:t>
                      </a:r>
                      <a:endParaRPr sz="14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8" name="Google Shape;108;p5"/>
          <p:cNvSpPr txBox="1">
            <a:spLocks noGrp="1"/>
          </p:cNvSpPr>
          <p:nvPr>
            <p:ph type="body" idx="3"/>
          </p:nvPr>
        </p:nvSpPr>
        <p:spPr>
          <a:xfrm>
            <a:off x="838199" y="1736167"/>
            <a:ext cx="4788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000"/>
              <a:t>Non-majors</a:t>
            </a:r>
            <a:endParaRPr sz="2000"/>
          </a:p>
        </p:txBody>
      </p:sp>
      <p:sp>
        <p:nvSpPr>
          <p:cNvPr id="109" name="Google Shape;109;p5"/>
          <p:cNvSpPr txBox="1"/>
          <p:nvPr/>
        </p:nvSpPr>
        <p:spPr>
          <a:xfrm>
            <a:off x="1479830" y="5849907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 txBox="1"/>
          <p:nvPr/>
        </p:nvSpPr>
        <p:spPr>
          <a:xfrm>
            <a:off x="838200" y="1302405"/>
            <a:ext cx="561676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1" name="Google Shape;111;p5"/>
          <p:cNvGraphicFramePr/>
          <p:nvPr>
            <p:extLst>
              <p:ext uri="{D42A27DB-BD31-4B8C-83A1-F6EECF244321}">
                <p14:modId xmlns:p14="http://schemas.microsoft.com/office/powerpoint/2010/main" val="3886055988"/>
              </p:ext>
            </p:extLst>
          </p:nvPr>
        </p:nvGraphicFramePr>
        <p:xfrm>
          <a:off x="7104661" y="853541"/>
          <a:ext cx="4884568" cy="1183650"/>
        </p:xfrm>
        <a:graphic>
          <a:graphicData uri="http://schemas.openxmlformats.org/drawingml/2006/table">
            <a:tbl>
              <a:tblPr>
                <a:noFill/>
                <a:tableStyleId>{EE0DB80F-0791-4D77-97CF-DB1E3150AEEC}</a:tableStyleId>
              </a:tblPr>
              <a:tblGrid>
                <a:gridCol w="119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Course</a:t>
                      </a:r>
                      <a:endParaRPr sz="1400" u="none" strike="noStrike" cap="none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Overview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 dirty="0">
                          <a:solidFill>
                            <a:schemeClr val="hlink"/>
                          </a:solidFill>
                          <a:hlinkClick r:id="rId18"/>
                        </a:rPr>
                        <a:t>CSE 122</a:t>
                      </a:r>
                      <a:endParaRPr sz="1800" u="none" strike="noStrike" cap="none" dirty="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Introduction to Computer Programming II</a:t>
                      </a:r>
                      <a:endParaRPr sz="1400" u="none" strike="noStrike" cap="none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sng" strike="noStrike" cap="none">
                          <a:solidFill>
                            <a:schemeClr val="hlink"/>
                          </a:solidFill>
                          <a:hlinkClick r:id="rId19"/>
                        </a:rPr>
                        <a:t>CSE 123</a:t>
                      </a:r>
                      <a:endParaRPr sz="1800" u="none" strike="noStrike" cap="none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Introduction to Computer Programming III</a:t>
                      </a:r>
                      <a:endParaRPr sz="1400" u="none" strike="noStrike" cap="none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2" name="Google Shape;11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sp>
        <p:nvSpPr>
          <p:cNvPr id="113" name="Google Shape;113;p5"/>
          <p:cNvSpPr txBox="1"/>
          <p:nvPr/>
        </p:nvSpPr>
        <p:spPr>
          <a:xfrm>
            <a:off x="7104661" y="5182354"/>
            <a:ext cx="488456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Other tech-related majors: </a:t>
            </a:r>
            <a:b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Informatics, ACMS, HCDE, Electrical &amp; Computer Engineering, …</a:t>
            </a:r>
            <a:endParaRPr dirty="0"/>
          </a:p>
        </p:txBody>
      </p:sp>
      <p:sp>
        <p:nvSpPr>
          <p:cNvPr id="114" name="Google Shape;114;p5"/>
          <p:cNvSpPr txBox="1"/>
          <p:nvPr/>
        </p:nvSpPr>
        <p:spPr>
          <a:xfrm>
            <a:off x="7104662" y="345402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12X!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96773-3EB9-A6C5-B3B2-95E0E2E220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7589108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How can I get better at programming?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Practice!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How can I learn to X?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Search online, read books, look at examples :)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What should I work on next?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Anything you can think of!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Here are some ideas</a:t>
            </a:r>
            <a:r>
              <a:rPr lang="en-US" dirty="0"/>
              <a:t>)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Beware</a:t>
            </a:r>
            <a:r>
              <a:rPr lang="en-US" dirty="0"/>
              <a:t>: it’s hard to tell what’s easy and what’s hard.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Should I learn another language? Which one?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That depends–what do you want to do?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27"/>
              <a:buChar char="•"/>
            </a:pPr>
            <a:r>
              <a:rPr lang="en-US" dirty="0"/>
              <a:t>What’s the best programming language?</a:t>
            </a:r>
            <a:endParaRPr dirty="0"/>
          </a:p>
          <a:p>
            <a:pPr marL="685800" lvl="1" indent="-2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95"/>
              <a:buChar char="•"/>
            </a:pPr>
            <a:r>
              <a:rPr lang="en-US" dirty="0"/>
              <a:t>😠 (take CSE 341 or CSE 413)</a:t>
            </a:r>
            <a:endParaRPr dirty="0"/>
          </a:p>
        </p:txBody>
      </p:sp>
      <p:sp>
        <p:nvSpPr>
          <p:cNvPr id="121" name="Google Shape;1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pic>
        <p:nvPicPr>
          <p:cNvPr id="122" name="Google Shape;122;p6" descr="Xkcd #1425, &quot;tasks&quot;.&#10;&#10;Conversation between two people:&#10;A: When a user takes a photo, the app should check whether they're in a national park&#10;B: Sure, easy GIS lookup. Gimme a few hours.&#10;A: ... and check whether the photo is of a bird.&#10;B: I'll need a research team and five years.&#10;&#10;Bottom text: In CS, it can be hard to explain the difference between the easy and the virtually impossible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7373" y="727427"/>
            <a:ext cx="3025691" cy="5076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88D1D-3290-6160-C48A-1BFC47740A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Aside: Cute Programming Language Logos</a:t>
            </a:r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19 - Spring 2024</a:t>
            </a:r>
            <a:endParaRPr/>
          </a:p>
        </p:txBody>
      </p:sp>
      <p:pic>
        <p:nvPicPr>
          <p:cNvPr id="129" name="Google Shape;129;p7" descr="The (unofficial) mascot for the Rust programming language, Ferris the crab. Bright orange and spik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973" y="4142174"/>
            <a:ext cx="2594919" cy="172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 descr="The mascot for Bun, a JavaScript runtime. It's a cute-looking bao bun :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9491" y="1690688"/>
            <a:ext cx="2169109" cy="190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 descr="The mascot for Deno, a JavaScript runtime. A cute dinosaur in the rain."/>
          <p:cNvPicPr preferRelativeResize="0"/>
          <p:nvPr/>
        </p:nvPicPr>
        <p:blipFill rotWithShape="1">
          <a:blip r:embed="rId5">
            <a:alphaModFix/>
          </a:blip>
          <a:srcRect l="36385" t="7941" r="35845" b="20946"/>
          <a:stretch/>
        </p:blipFill>
        <p:spPr>
          <a:xfrm>
            <a:off x="4501059" y="3025777"/>
            <a:ext cx="2117198" cy="284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 descr="The logos for Sorbet and Tapioca, extensions to Ruby's type system. They are a cute purple sorbet cone and smiling tapioca cup!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5333" y="3347978"/>
            <a:ext cx="4717034" cy="24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 descr="The logo for CircuitPython, a lightweight python implementation. It has a cute purple snake!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3813" y="1771702"/>
            <a:ext cx="3087423" cy="11730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A82455-F4B4-E0B3-F594-323A1A7A24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1026</Words>
  <Application>Microsoft Macintosh PowerPoint</Application>
  <PresentationFormat>Widescreen</PresentationFormat>
  <Paragraphs>171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Consolas</vt:lpstr>
      <vt:lpstr>Quattrocento Sans</vt:lpstr>
      <vt:lpstr>Office Theme</vt:lpstr>
      <vt:lpstr>PowerPoint Presentation</vt:lpstr>
      <vt:lpstr>Announcements, Reminders</vt:lpstr>
      <vt:lpstr>Evaluations and Awards</vt:lpstr>
      <vt:lpstr>Applications of CS</vt:lpstr>
      <vt:lpstr>… including your projects! (1/2)</vt:lpstr>
      <vt:lpstr>… including your projects! (2/2)</vt:lpstr>
      <vt:lpstr>Future Courses</vt:lpstr>
      <vt:lpstr>Frequently Asked Questions</vt:lpstr>
      <vt:lpstr>Aside: Cute Programming Language Logos</vt:lpstr>
      <vt:lpstr>Summer Project: Tic Tac Toe (1/2)</vt:lpstr>
      <vt:lpstr>Summer Project: Tic Tac Toe (2/2)</vt:lpstr>
      <vt:lpstr>Thank your lovely TAs!!!!!!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Brett Wortzman</dc:creator>
  <cp:lastModifiedBy>Matthew Wang</cp:lastModifiedBy>
  <cp:revision>27</cp:revision>
  <dcterms:created xsi:type="dcterms:W3CDTF">2020-09-29T18:40:50Z</dcterms:created>
  <dcterms:modified xsi:type="dcterms:W3CDTF">2024-05-31T19:57:32Z</dcterms:modified>
</cp:coreProperties>
</file>