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66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03" r:id="rId15"/>
    <p:sldId id="304" r:id="rId16"/>
    <p:sldId id="306" r:id="rId17"/>
    <p:sldId id="305" r:id="rId18"/>
    <p:sldId id="307" r:id="rId19"/>
    <p:sldId id="308" r:id="rId20"/>
    <p:sldId id="309" r:id="rId21"/>
    <p:sldId id="310" r:id="rId22"/>
    <p:sldId id="311" r:id="rId23"/>
    <p:sldId id="312" r:id="rId24"/>
    <p:sldId id="390" r:id="rId25"/>
    <p:sldId id="391" r:id="rId26"/>
  </p:sldIdLst>
  <p:sldSz cx="12192000" cy="6858000"/>
  <p:notesSz cx="6858000" cy="9144000"/>
  <p:embeddedFontLst>
    <p:embeddedFont>
      <p:font typeface="Consolas" panose="020B0609020204030204" pitchFamily="49" charset="0"/>
      <p:regular r:id="rId29"/>
      <p:bold r:id="rId30"/>
      <p:italic r:id="rId31"/>
      <p:boldItalic r:id="rId32"/>
    </p:embeddedFont>
    <p:embeddedFont>
      <p:font typeface="Quattrocento Sans" panose="020B0502050000020003" pitchFamily="34" charset="0"/>
      <p:regular r:id="rId33"/>
      <p:bold r:id="rId34"/>
      <p:italic r:id="rId35"/>
      <p:boldItalic r:id="rId36"/>
    </p:embeddedFont>
    <p:embeddedFont>
      <p:font typeface="Source Code Pro" panose="020B0509030403020204" pitchFamily="49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ECFF"/>
    <a:srgbClr val="008080"/>
    <a:srgbClr val="993366"/>
    <a:srgbClr val="339966"/>
    <a:srgbClr val="0066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95" autoAdjust="0"/>
    <p:restoredTop sz="92902" autoAdjust="0"/>
  </p:normalViewPr>
  <p:slideViewPr>
    <p:cSldViewPr snapToGrid="0">
      <p:cViewPr varScale="1">
        <p:scale>
          <a:sx n="125" d="100"/>
          <a:sy n="125" d="100"/>
        </p:scale>
        <p:origin x="192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1.fntdata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font" Target="fonts/font9.fntdata"/><Relationship Id="rId40" Type="http://schemas.openxmlformats.org/officeDocument/2006/relationships/font" Target="fonts/font12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font" Target="fonts/font10.fntdata"/><Relationship Id="rId20" Type="http://schemas.openxmlformats.org/officeDocument/2006/relationships/slide" Target="slides/slide19.xml"/><Relationship Id="rId41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01762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61958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48966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5085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067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2297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1729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19337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7527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973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5732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365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Spring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Spring 2024</a:t>
            </a:r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Spring 2024</a:t>
            </a:r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Spring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0E08D-28E8-44C2-9FE4-8DD437464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5811" y="273685"/>
            <a:ext cx="1542858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17 -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7EFPo9xPDcqoyiToIlZj7i?si=601198e2e28e4f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12pmo1ACCAao6qEz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DEF282B-B169-1D63-9BA7-49EF4F9D633C}"/>
              </a:ext>
            </a:extLst>
          </p:cNvPr>
          <p:cNvSpPr txBox="1">
            <a:spLocks/>
          </p:cNvSpPr>
          <p:nvPr/>
        </p:nvSpPr>
        <p:spPr>
          <a:xfrm>
            <a:off x="890546" y="420381"/>
            <a:ext cx="10410908" cy="16876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b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lang="en-US" dirty="0"/>
              <a:t>CSE 121 Lesson 17: </a:t>
            </a:r>
            <a:br>
              <a:rPr lang="en-US" dirty="0"/>
            </a:br>
            <a:r>
              <a:rPr lang="en-US" sz="4800" dirty="0"/>
              <a:t>2D Arrays and Array Patterns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Google Shape;49;p1">
            <a:extLst>
              <a:ext uri="{FF2B5EF4-FFF2-40B4-BE49-F238E27FC236}">
                <a16:creationId xmlns:a16="http://schemas.microsoft.com/office/drawing/2014/main" id="{8F52D61E-6D3C-FFEA-43D2-32D906A90F3C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" name="Google Shape;50;p1">
            <a:extLst>
              <a:ext uri="{FF2B5EF4-FFF2-40B4-BE49-F238E27FC236}">
                <a16:creationId xmlns:a16="http://schemas.microsoft.com/office/drawing/2014/main" id="{9F51C8E4-6AE3-9A72-B76D-40894507F3E0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#cse121-17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51;p1">
            <a:extLst>
              <a:ext uri="{FF2B5EF4-FFF2-40B4-BE49-F238E27FC236}">
                <a16:creationId xmlns:a16="http://schemas.microsoft.com/office/drawing/2014/main" id="{B0ADD849-F5FA-62F2-9DF1-ED8493AD2DC7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oogle Shape;54;p1">
            <a:extLst>
              <a:ext uri="{FF2B5EF4-FFF2-40B4-BE49-F238E27FC236}">
                <a16:creationId xmlns:a16="http://schemas.microsoft.com/office/drawing/2014/main" id="{3C780798-65EC-0AC8-EB08-5183F846F2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718018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D1E9BE2-164B-B916-7654-AD3E26D468C3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16" descr="QR code for sli.do with code #cse121-17">
            <a:extLst>
              <a:ext uri="{FF2B5EF4-FFF2-40B4-BE49-F238E27FC236}">
                <a16:creationId xmlns:a16="http://schemas.microsoft.com/office/drawing/2014/main" id="{37EFD429-0BB6-C53B-7570-F0B13C2D5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056" y="3409046"/>
            <a:ext cx="2180885" cy="21808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AB582-6B98-1FBB-F19F-7B840B1EEE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0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99FE3-DBE7-A885-DADB-9F92F6C7C6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5E0A5-E4BB-54AE-F787-D2D4F9EC5C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8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8271939" cy="591671"/>
          </a:xfrm>
        </p:spPr>
        <p:txBody>
          <a:bodyPr>
            <a:normAutofit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computeAverages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91488" y="1110727"/>
            <a:ext cx="6098893" cy="168626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The average values for each location were [42.666666666666664, 40.333333333333336, 43.333333333333336] </a:t>
            </a:r>
            <a:br>
              <a:rPr lang="en-US" dirty="0"/>
            </a:b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441063" y="2357269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185044BE-E8BA-4170-9E06-4D3371E2CBF6}"/>
              </a:ext>
            </a:extLst>
          </p:cNvPr>
          <p:cNvSpPr/>
          <p:nvPr/>
        </p:nvSpPr>
        <p:spPr>
          <a:xfrm>
            <a:off x="5337231" y="3957121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B493270-B3D1-4381-BE48-963EC8A23714}"/>
              </a:ext>
            </a:extLst>
          </p:cNvPr>
          <p:cNvGraphicFramePr>
            <a:graphicFrameLocks noGrp="1"/>
          </p:cNvGraphicFramePr>
          <p:nvPr/>
        </p:nvGraphicFramePr>
        <p:xfrm>
          <a:off x="6615953" y="3631744"/>
          <a:ext cx="4065789" cy="981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263">
                  <a:extLst>
                    <a:ext uri="{9D8B030D-6E8A-4147-A177-3AD203B41FA5}">
                      <a16:colId xmlns:a16="http://schemas.microsoft.com/office/drawing/2014/main" val="3196541629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2611064002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354720210"/>
                    </a:ext>
                  </a:extLst>
                </a:gridCol>
              </a:tblGrid>
              <a:tr h="9815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42.667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40.333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43.333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205211"/>
                  </a:ext>
                </a:extLst>
              </a:tr>
            </a:tbl>
          </a:graphicData>
        </a:graphic>
      </p:graphicFrame>
      <p:sp>
        <p:nvSpPr>
          <p:cNvPr id="10" name="Callout: Up Arrow 9">
            <a:extLst>
              <a:ext uri="{FF2B5EF4-FFF2-40B4-BE49-F238E27FC236}">
                <a16:creationId xmlns:a16="http://schemas.microsoft.com/office/drawing/2014/main" id="{4916B000-DA2B-4C9B-9776-76736E4B5C43}"/>
              </a:ext>
            </a:extLst>
          </p:cNvPr>
          <p:cNvSpPr/>
          <p:nvPr/>
        </p:nvSpPr>
        <p:spPr>
          <a:xfrm>
            <a:off x="5836735" y="4720596"/>
            <a:ext cx="3017520" cy="1357475"/>
          </a:xfrm>
          <a:prstGeom prst="upArrowCallout">
            <a:avLst>
              <a:gd name="adj1" fmla="val 22623"/>
              <a:gd name="adj2" fmla="val 25000"/>
              <a:gd name="adj3" fmla="val 18660"/>
              <a:gd name="adj4" fmla="val 70921"/>
            </a:avLst>
          </a:prstGeom>
          <a:ln>
            <a:solidFill>
              <a:srgbClr val="FF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 of Seattle temperatures</a:t>
            </a:r>
          </a:p>
          <a:p>
            <a:pPr algn="ctr"/>
            <a:r>
              <a:rPr lang="en-US" sz="2000" dirty="0">
                <a:latin typeface="Consolas" panose="020B0609020204030204" pitchFamily="49" charset="0"/>
              </a:rPr>
              <a:t>(44 + 42 + 42) / 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A6D42EE-21F1-1485-CDC8-34DB70166B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Counting Elements that Meet a Condition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763349" y="2137483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evenLength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               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331CC6-4296-458C-92EF-A0AB14143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61022"/>
              </p:ext>
            </p:extLst>
          </p:nvPr>
        </p:nvGraphicFramePr>
        <p:xfrm>
          <a:off x="2031998" y="1505268"/>
          <a:ext cx="812800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01244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"one"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"two"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"three"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"six"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"seven"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"eight"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"ten"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716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Modifying Elements of an Array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Consolas" panose="020B0609020204030204" pitchFamily="49" charset="0"/>
              </a:rPr>
              <a:t>clamp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min,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max,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&gt; max)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        = max;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&lt; min)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        = min;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331CC6-4296-458C-92EF-A0AB14143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11676"/>
              </p:ext>
            </p:extLst>
          </p:nvPr>
        </p:nvGraphicFramePr>
        <p:xfrm>
          <a:off x="2031998" y="1505268"/>
          <a:ext cx="7741014" cy="632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0169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</a:tblGrid>
              <a:tr h="63221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22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Searching for an Element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indexOfIgnoreCase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phrase,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                    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        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/>
        </p:nvGraphicFramePr>
        <p:xfrm>
          <a:off x="1919723" y="1511092"/>
          <a:ext cx="8352554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501244895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"one"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"two"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"three"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"six"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"seven"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"eight"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"ten"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246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Shifting Elements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rotateRight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lastElement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list[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--)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 = 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0064"/>
              </p:ext>
            </p:extLst>
          </p:nvPr>
        </p:nvGraphicFramePr>
        <p:xfrm>
          <a:off x="2516334" y="1569334"/>
          <a:ext cx="7159332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-88.0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4.815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7.0184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5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Looking at Multiple Elements in an Array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Consolas" panose="020B0609020204030204" pitchFamily="49" charset="0"/>
              </a:rPr>
              <a:t>boolean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isPalindrome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 != list[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           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          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08389"/>
              </p:ext>
            </p:extLst>
          </p:nvPr>
        </p:nvGraphicFramePr>
        <p:xfrm>
          <a:off x="3112945" y="1690688"/>
          <a:ext cx="5966110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40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Array of Counters or "Tallying"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numCount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input)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>
                <a:solidFill>
                  <a:srgbClr val="001080"/>
                </a:solidFill>
                <a:latin typeface="Consolas" panose="020B0609020204030204" pitchFamily="49" charset="0"/>
              </a:rPr>
              <a:t>counts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              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input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1080"/>
                </a:solidFill>
                <a:latin typeface="Consolas" panose="020B0609020204030204" pitchFamily="49" charset="0"/>
              </a:rPr>
              <a:t>num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input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counts;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27654"/>
              </p:ext>
            </p:extLst>
          </p:nvPr>
        </p:nvGraphicFramePr>
        <p:xfrm>
          <a:off x="3112944" y="1690688"/>
          <a:ext cx="6654245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4245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8 3 0 1 2 2 0 7 2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97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 &amp;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P3 due </a:t>
            </a:r>
            <a:r>
              <a:rPr lang="en-US" b="1" dirty="0">
                <a:solidFill>
                  <a:schemeClr val="tx1"/>
                </a:solidFill>
              </a:rPr>
              <a:t>Thursday May 30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11:59pm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Fun news: for R7, </a:t>
            </a:r>
            <a:r>
              <a:rPr lang="en-US" u="sng" dirty="0">
                <a:solidFill>
                  <a:schemeClr val="tx1"/>
                </a:solidFill>
              </a:rPr>
              <a:t>any assignment can be resubmitted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Final Exam: </a:t>
            </a:r>
            <a:r>
              <a:rPr lang="en-US" b="1" dirty="0">
                <a:solidFill>
                  <a:schemeClr val="tx1"/>
                </a:solidFill>
              </a:rPr>
              <a:t>Wednesday, June 5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from 2:30-4:20 in KNE 120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  <a:hlinkClick r:id="rId3"/>
              </a:rPr>
              <a:t>Left-Handed Seating Requests Form</a:t>
            </a:r>
            <a:r>
              <a:rPr lang="en-US" dirty="0">
                <a:solidFill>
                  <a:schemeClr val="tx1"/>
                </a:solidFill>
              </a:rPr>
              <a:t>, closes end-of-day Tuesday, May 28</a:t>
            </a:r>
            <a:r>
              <a:rPr lang="en-US" baseline="30000" dirty="0">
                <a:solidFill>
                  <a:schemeClr val="tx1"/>
                </a:solidFill>
              </a:rPr>
              <a:t>th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Next week: focus on hand-writing!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(Matt does quick tour of website – </a:t>
            </a:r>
            <a:r>
              <a:rPr lang="en-US" dirty="0" err="1">
                <a:solidFill>
                  <a:schemeClr val="tx1"/>
                </a:solidFill>
              </a:rPr>
              <a:t>prev</a:t>
            </a:r>
            <a:r>
              <a:rPr lang="en-US" dirty="0">
                <a:solidFill>
                  <a:schemeClr val="tx1"/>
                </a:solidFill>
              </a:rPr>
              <a:t> final exams)</a:t>
            </a:r>
          </a:p>
          <a:p>
            <a:pPr indent="-4064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Common Ideas in Array Patterns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37590"/>
            <a:ext cx="10665300" cy="366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bounds</a:t>
            </a:r>
          </a:p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Direction of traversal</a:t>
            </a:r>
          </a:p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Indexing into an array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391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 (1/3)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346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“Can you make a 2D array where each of the arrays are different lengths, or does it always have to be a square?”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0878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 (2/3)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28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“How can you implement both user inputs and arrays? The tallying made sort of sense to me, but not enough to know what it does.”</a:t>
            </a:r>
          </a:p>
          <a:p>
            <a:pPr marL="114300" indent="0">
              <a:buNone/>
            </a:pPr>
            <a:endParaRPr lang="en-US" sz="3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“How do deal with 2D arrays patterns?”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0699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 (3/3)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28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“Why aren't 2D arrays stored in a matrix like form if that is typically the desired behavior?”</a:t>
            </a:r>
            <a:b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085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reading P2 reflections…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I loved reading your P2 reflections (and some said hi to me directly!!).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quick survey of some particularly interesting points:</a:t>
            </a:r>
          </a:p>
          <a:p>
            <a:r>
              <a:rPr lang="en-US" dirty="0"/>
              <a:t>many of you said that we should ignore zip codes &amp; insurance</a:t>
            </a:r>
          </a:p>
          <a:p>
            <a:pPr lvl="1"/>
            <a:r>
              <a:rPr lang="en-US" dirty="0"/>
              <a:t>there are some laws that prohibit discrimination on insurance</a:t>
            </a:r>
          </a:p>
          <a:p>
            <a:pPr lvl="1"/>
            <a:r>
              <a:rPr lang="en-US" dirty="0"/>
              <a:t>but, there are practical reasons you need zip codes – how to balance this?</a:t>
            </a:r>
          </a:p>
          <a:p>
            <a:r>
              <a:rPr lang="en-US" dirty="0"/>
              <a:t>many great suggestions on what to change/include</a:t>
            </a:r>
          </a:p>
          <a:p>
            <a:pPr lvl="1"/>
            <a:r>
              <a:rPr lang="en-US" dirty="0"/>
              <a:t>e.g. prior medical conditions, disability status, family history</a:t>
            </a:r>
          </a:p>
          <a:p>
            <a:pPr lvl="1"/>
            <a:r>
              <a:rPr lang="en-US" dirty="0"/>
              <a:t>also: reweighting existing parameters (e.g. pain level and age)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1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…and C3 reflections!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I loved reading your P2 reflections (and some said hi to me directly!!).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quick survey of some particularly interesting points:</a:t>
            </a:r>
          </a:p>
          <a:p>
            <a:r>
              <a:rPr lang="en-US" dirty="0"/>
              <a:t>many of you said that we should ignore zip codes &amp; insurance</a:t>
            </a:r>
          </a:p>
          <a:p>
            <a:pPr lvl="1"/>
            <a:r>
              <a:rPr lang="en-US" dirty="0"/>
              <a:t>there are some laws that prohibit discrimination on insurance</a:t>
            </a:r>
          </a:p>
          <a:p>
            <a:pPr lvl="1"/>
            <a:r>
              <a:rPr lang="en-US" dirty="0"/>
              <a:t>but, there are practical reasons you need zip codes – how to balance this?</a:t>
            </a:r>
          </a:p>
          <a:p>
            <a:r>
              <a:rPr lang="en-US" dirty="0"/>
              <a:t>many great suggestions on what to change/include</a:t>
            </a:r>
          </a:p>
          <a:p>
            <a:pPr lvl="1"/>
            <a:r>
              <a:rPr lang="en-US" dirty="0"/>
              <a:t>e.g. prior medical conditions, disability status, family history</a:t>
            </a:r>
          </a:p>
          <a:p>
            <a:pPr lvl="1"/>
            <a:r>
              <a:rPr lang="en-US" dirty="0"/>
              <a:t>also: reweighting existing parameters (e.g. pain level and age)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7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E2539-45B6-14EF-8EDA-9B25C03265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1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CCECFF"/>
                          </a:highlight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C04EB-6444-744E-CD30-1AD09567A4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1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EAD47-2436-68DA-0A9C-5E849431AB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0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532CC-FEB1-15AD-9212-5302279A25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48A64-CD27-25B3-0306-1F602A5816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7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A9DD1-5502-3A44-DC23-33DCC7836B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0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/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3B176-8616-2338-5143-7DE8D3414B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17 -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0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39009</TotalTime>
  <Words>2122</Words>
  <Application>Microsoft Macintosh PowerPoint</Application>
  <PresentationFormat>Widescreen</PresentationFormat>
  <Paragraphs>505</Paragraphs>
  <Slides>25</Slides>
  <Notes>14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Consolas</vt:lpstr>
      <vt:lpstr>Arial</vt:lpstr>
      <vt:lpstr>Source Code Pro</vt:lpstr>
      <vt:lpstr>Calibri</vt:lpstr>
      <vt:lpstr>Quattrocento Sans</vt:lpstr>
      <vt:lpstr>Office Theme</vt:lpstr>
      <vt:lpstr>PowerPoint Presentation</vt:lpstr>
      <vt:lpstr>Announcements &amp; Reminders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computeAverages()</vt:lpstr>
      <vt:lpstr>(PCM) Counting Elements that Meet a Condition</vt:lpstr>
      <vt:lpstr>(PCM) Modifying Elements of an Array</vt:lpstr>
      <vt:lpstr>(PCM) Searching for an Element</vt:lpstr>
      <vt:lpstr>(PCM) Shifting Elements</vt:lpstr>
      <vt:lpstr>(PCM) Looking at Multiple Elements in an Array</vt:lpstr>
      <vt:lpstr>(PCM) Array of Counters or "Tallying"</vt:lpstr>
      <vt:lpstr>(PCM) Common Ideas in Array Patterns</vt:lpstr>
      <vt:lpstr>(PCM) Your Questions on Arrays! (1/3)</vt:lpstr>
      <vt:lpstr>(PCM) Your Questions on Arrays! (2/3)</vt:lpstr>
      <vt:lpstr>(PCM) Your Questions on Arrays! (3/3)</vt:lpstr>
      <vt:lpstr>In reading P2 reflections…</vt:lpstr>
      <vt:lpstr>…and C3 reflections!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173</cp:revision>
  <dcterms:created xsi:type="dcterms:W3CDTF">2020-09-29T18:40:50Z</dcterms:created>
  <dcterms:modified xsi:type="dcterms:W3CDTF">2024-05-24T18:13:54Z</dcterms:modified>
</cp:coreProperties>
</file>