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6" r:id="rId3"/>
    <p:sldId id="298" r:id="rId4"/>
    <p:sldId id="275" r:id="rId5"/>
    <p:sldId id="300" r:id="rId6"/>
    <p:sldId id="304" r:id="rId7"/>
    <p:sldId id="305" r:id="rId8"/>
    <p:sldId id="299" r:id="rId9"/>
    <p:sldId id="303" r:id="rId10"/>
    <p:sldId id="306" r:id="rId11"/>
    <p:sldId id="308" r:id="rId12"/>
    <p:sldId id="307" r:id="rId13"/>
  </p:sldIdLst>
  <p:sldSz cx="12192000" cy="6858000"/>
  <p:notesSz cx="6858000" cy="9144000"/>
  <p:embeddedFontLst>
    <p:embeddedFont>
      <p:font typeface="Consolas" panose="020B0609020204030204" pitchFamily="49" charset="0"/>
      <p:regular r:id="rId16"/>
      <p:bold r:id="rId17"/>
      <p:italic r:id="rId18"/>
      <p:boldItalic r:id="rId19"/>
    </p:embeddedFont>
    <p:embeddedFont>
      <p:font typeface="Quattrocento Sans" panose="020B0502050000020003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FFCCCC"/>
    <a:srgbClr val="993366"/>
    <a:srgbClr val="CCECFF"/>
    <a:srgbClr val="0066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0068" autoAdjust="0"/>
  </p:normalViewPr>
  <p:slideViewPr>
    <p:cSldViewPr snapToGrid="0">
      <p:cViewPr varScale="1">
        <p:scale>
          <a:sx n="115" d="100"/>
          <a:sy n="115" d="100"/>
        </p:scale>
        <p:origin x="101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59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57" Type="http://customschemas.google.com/relationships/presentationmetadata" Target="metadata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5/17/24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61475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08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245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0984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9015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611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737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179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Spring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C8652106-8376-4C8B-3450-5A8DA928CFA8}"/>
              </a:ext>
            </a:extLst>
          </p:cNvPr>
          <p:cNvSpPr txBox="1"/>
          <p:nvPr userDrawn="1"/>
        </p:nvSpPr>
        <p:spPr>
          <a:xfrm>
            <a:off x="9923870" y="2099548"/>
            <a:ext cx="2246737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#cse121-15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QR code for sli.do with code #cse121-15">
            <a:extLst>
              <a:ext uri="{FF2B5EF4-FFF2-40B4-BE49-F238E27FC236}">
                <a16:creationId xmlns:a16="http://schemas.microsoft.com/office/drawing/2014/main" id="{25FB4B7A-DE3F-4D99-3642-091C5D62D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9095" y="292780"/>
            <a:ext cx="1516289" cy="151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15 - Spring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7EFPo9xPDcqoyiToIlZj7i?si=601198e2e28e4ff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q.com/presentations/Null-References-The-Billion-Dollar-Mistake-Tony-Hoare" TargetMode="External"/><Relationship Id="rId2" Type="http://schemas.openxmlformats.org/officeDocument/2006/relationships/hyperlink" Target="https://en.wikipedia.org/wiki/Tony_Hoar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338AF3D-6DEF-BAFA-B592-28932E6A9FDC}"/>
              </a:ext>
            </a:extLst>
          </p:cNvPr>
          <p:cNvSpPr txBox="1">
            <a:spLocks/>
          </p:cNvSpPr>
          <p:nvPr/>
        </p:nvSpPr>
        <p:spPr>
          <a:xfrm>
            <a:off x="890546" y="420381"/>
            <a:ext cx="10410908" cy="168764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b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/>
            </a:pPr>
            <a:r>
              <a:rPr lang="en-US" dirty="0"/>
              <a:t>CSE 121 Lesson 15: </a:t>
            </a:r>
            <a:br>
              <a:rPr lang="en-US" dirty="0"/>
            </a:br>
            <a:r>
              <a:rPr lang="en-US" sz="4800" dirty="0"/>
              <a:t>Arrays and Reference Semantics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868F46C7-1784-3BCB-D48E-CE84F4C0ACD4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ECA18B40-A094-C2B0-F615-F695083FE687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#cse121-15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51;p1">
            <a:extLst>
              <a:ext uri="{FF2B5EF4-FFF2-40B4-BE49-F238E27FC236}">
                <a16:creationId xmlns:a16="http://schemas.microsoft.com/office/drawing/2014/main" id="{E357B927-EB89-EC8B-FAED-19A8395553E8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Google Shape;54;p1">
            <a:extLst>
              <a:ext uri="{FF2B5EF4-FFF2-40B4-BE49-F238E27FC236}">
                <a16:creationId xmlns:a16="http://schemas.microsoft.com/office/drawing/2014/main" id="{25D69DBA-774C-6CF3-2E01-6419A36622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5108410"/>
              </p:ext>
            </p:extLst>
          </p:nvPr>
        </p:nvGraphicFramePr>
        <p:xfrm>
          <a:off x="3797682" y="4038193"/>
          <a:ext cx="6396642" cy="14834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66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Arkita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Autumn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 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Ritesh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Gumball?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8EE8296-AB7C-7406-FF43-BD3A65C28CBA}"/>
              </a:ext>
            </a:extLst>
          </p:cNvPr>
          <p:cNvSpPr txBox="1"/>
          <p:nvPr/>
        </p:nvSpPr>
        <p:spPr>
          <a:xfrm>
            <a:off x="9828890" y="5589931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CSE 121 lecture beats 24sp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Picture 17" descr="QR code for sli.do with code #cse121-15">
            <a:extLst>
              <a:ext uri="{FF2B5EF4-FFF2-40B4-BE49-F238E27FC236}">
                <a16:creationId xmlns:a16="http://schemas.microsoft.com/office/drawing/2014/main" id="{855881FD-2A0E-8E2D-CDAB-DAA6A5BEE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41" y="3040816"/>
            <a:ext cx="2549115" cy="25491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: the “billion dollar mistake”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From </a:t>
            </a:r>
            <a:r>
              <a:rPr lang="en-US" dirty="0">
                <a:hlinkClick r:id="rId2"/>
              </a:rPr>
              <a:t>Sir Tony Hoare</a:t>
            </a:r>
            <a:r>
              <a:rPr lang="en-US" dirty="0"/>
              <a:t> (“inventor” of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, Turing award winner):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“I call it my billion-dollar mistake… […]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But I couldn’t resist the temptation to put in a null reference, simply because it was so easy to implement. This has led to innumerable errors, vulnerabilities, and system crashes, which have probably caused a billion dollars of pain and damage in the last forty years.” (</a:t>
            </a:r>
            <a:r>
              <a:rPr lang="en-US" dirty="0">
                <a:hlinkClick r:id="rId3"/>
              </a:rPr>
              <a:t>quote from 2009 talk</a:t>
            </a:r>
            <a:r>
              <a:rPr lang="en-US" dirty="0"/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24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avoiding</a:t>
            </a:r>
            <a:r>
              <a:rPr lang="en-US" sz="40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NullPointerException</a:t>
            </a:r>
            <a:endParaRPr sz="4000" dirty="0">
              <a:latin typeface="Consolas" panose="020B0609020204030204" pitchFamily="49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C43AE-6304-D73B-B91E-467104AC4964}"/>
              </a:ext>
            </a:extLst>
          </p:cNvPr>
          <p:cNvSpPr txBox="1"/>
          <p:nvPr/>
        </p:nvSpPr>
        <p:spPr>
          <a:xfrm>
            <a:off x="873369" y="2090172"/>
            <a:ext cx="90795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(strs[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!=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(strs[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toUpperCase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"element 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 is null."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635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E6179-DC35-3E78-DF55-1168E45B3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reading P2 reflections…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9E6F6-272B-3219-7E83-E81040C34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515599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 loved reading your P2 reflections (and some said hi to me directly!!).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quick survey of some particularly interesting points:</a:t>
            </a:r>
          </a:p>
          <a:p>
            <a:r>
              <a:rPr lang="en-US" dirty="0"/>
              <a:t>many of you said that we should ignore zip codes &amp; insurance</a:t>
            </a:r>
          </a:p>
          <a:p>
            <a:pPr lvl="1"/>
            <a:r>
              <a:rPr lang="en-US" dirty="0"/>
              <a:t>there are some laws that prohibit discrimination on insurance</a:t>
            </a:r>
          </a:p>
          <a:p>
            <a:pPr lvl="1"/>
            <a:r>
              <a:rPr lang="en-US" dirty="0"/>
              <a:t>but, there are practical reasons you need zip codes – how to balance this?</a:t>
            </a:r>
          </a:p>
          <a:p>
            <a:r>
              <a:rPr lang="en-US" dirty="0"/>
              <a:t>many great suggestions on what to change/include</a:t>
            </a:r>
          </a:p>
          <a:p>
            <a:pPr lvl="1"/>
            <a:r>
              <a:rPr lang="en-US" dirty="0"/>
              <a:t>e.g. prior medical conditions, disability status, family history</a:t>
            </a:r>
          </a:p>
          <a:p>
            <a:pPr lvl="1"/>
            <a:r>
              <a:rPr lang="en-US" dirty="0"/>
              <a:t>also: reweighting existing parameters (e.g. pain level and age)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D5777-1789-F895-0987-F39CBDAC0D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Reminders &amp; Announcements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C3 released Wednesday, due Tuesday May 21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R5 released yesterday, due Thursday May 23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(last chance for P1)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2 next Thursday, May 23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topics: everything up until Arrays on Wednesday (i.e. </a:t>
            </a:r>
            <a:r>
              <a:rPr lang="en-US" u="sng" dirty="0">
                <a:solidFill>
                  <a:schemeClr val="tx1"/>
                </a:solidFill>
              </a:rPr>
              <a:t>not today’s material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see: Ed post on practice resources!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In the future: Final Exam (</a:t>
            </a:r>
            <a:r>
              <a:rPr lang="en-US">
                <a:solidFill>
                  <a:schemeClr val="tx1"/>
                </a:solidFill>
              </a:rPr>
              <a:t>Wednesday June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from 2:30 – 4:20 PM)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more logistical details coming soon!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would the array 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a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store at the end of this 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arrayMystery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method if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was passed in?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203132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55, 8}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20, 26, 37, 50, 3}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792092" y="3136493"/>
            <a:ext cx="62293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505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Applies when working with primitive types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copy </a:t>
            </a:r>
            <a:r>
              <a:rPr lang="en-US" dirty="0"/>
              <a:t>of the actual value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Applies when working with objects</a:t>
            </a:r>
          </a:p>
          <a:p>
            <a:r>
              <a:rPr lang="en-US" dirty="0"/>
              <a:t>Variables/parameters hold a </a:t>
            </a:r>
            <a:r>
              <a:rPr lang="en-US" i="1" dirty="0"/>
              <a:t>reference</a:t>
            </a:r>
            <a:r>
              <a:rPr lang="en-US" dirty="0"/>
              <a:t> to the object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a;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19799" y="1825625"/>
            <a:ext cx="5983885" cy="4285089"/>
          </a:xfrm>
        </p:spPr>
        <p:txBody>
          <a:bodyPr/>
          <a:lstStyle/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{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16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23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list2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list1;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list1[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99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301" y="4446080"/>
            <a:ext cx="4203397" cy="11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53B13A-9D3E-49C1-A3DE-F9AEF704BD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641" y="4065050"/>
            <a:ext cx="2359028" cy="189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3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someMethod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num?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num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someMethod</a:t>
            </a:r>
            <a:r>
              <a:rPr lang="en-US" sz="2800" b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  <a:endParaRPr lang="en-US" sz="2800" b="0" dirty="0">
              <a:solidFill>
                <a:srgbClr val="24292E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(num);</a:t>
            </a:r>
          </a:p>
        </p:txBody>
      </p:sp>
    </p:spTree>
    <p:extLst>
      <p:ext uri="{BB962C8B-B14F-4D97-AF65-F5344CB8AC3E}">
        <p14:creationId xmlns:p14="http://schemas.microsoft.com/office/powerpoint/2010/main" val="312409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Spring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/>
          <p:nvPr/>
        </p:nvSpPr>
        <p:spPr>
          <a:xfrm>
            <a:off x="792092" y="1234388"/>
            <a:ext cx="6890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Without knowing what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anotherMethod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does, what are the possible values of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nums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[0]?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7253157" y="3136493"/>
            <a:ext cx="4793320" cy="98488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anything!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just 42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8D5445-7F19-D945-C4FB-BF336D84957F}"/>
              </a:ext>
            </a:extLst>
          </p:cNvPr>
          <p:cNvSpPr txBox="1"/>
          <p:nvPr/>
        </p:nvSpPr>
        <p:spPr>
          <a:xfrm>
            <a:off x="901700" y="3136493"/>
            <a:ext cx="61197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43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44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anotherMethod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8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35574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</a:rPr>
              <a:t>Value Semantics vs. Reference Semantics</a:t>
            </a:r>
            <a:endParaRPr sz="4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825625"/>
            <a:ext cx="5001939" cy="24415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test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b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6454-6BA5-4C18-83B1-1DBD250F310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76622" y="1690689"/>
            <a:ext cx="6045523" cy="33893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tests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114300" indent="0">
              <a:buNone/>
            </a:pP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(tests);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flipValues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b)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b.length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b[</a:t>
            </a:r>
            <a:r>
              <a:rPr lang="en-US" sz="16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114300" indent="0">
              <a:buNone/>
            </a:pPr>
            <a:r>
              <a:rPr lang="en-US" sz="16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B484BF-08D4-49D6-89F1-AB264F8B2094}"/>
              </a:ext>
            </a:extLst>
          </p:cNvPr>
          <p:cNvCxnSpPr/>
          <p:nvPr/>
        </p:nvCxnSpPr>
        <p:spPr>
          <a:xfrm>
            <a:off x="5812555" y="1327918"/>
            <a:ext cx="64067" cy="4472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0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sz="4000" b="1" dirty="0">
                <a:solidFill>
                  <a:srgbClr val="008080"/>
                </a:solidFill>
              </a:rPr>
              <a:t>(PCM) </a:t>
            </a:r>
            <a:r>
              <a:rPr lang="en-US" sz="4000" b="1" dirty="0">
                <a:solidFill>
                  <a:schemeClr val="tx1"/>
                </a:solidFill>
                <a:latin typeface="Consolas" panose="020B0609020204030204" pitchFamily="49" charset="0"/>
              </a:rPr>
              <a:t>null</a:t>
            </a:r>
            <a:endParaRPr sz="4000" dirty="0">
              <a:latin typeface="Consolas" panose="020B0609020204030204" pitchFamily="49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7CBA11-0D73-4024-A9B3-5C670579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7694" y="1453663"/>
            <a:ext cx="10946106" cy="436084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a reference!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Sort of like a "zero-equivalent" for references!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value for “object types” (e.g. Random, Turtle, Scanner…)</a:t>
            </a:r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an error that happen when you ask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“do something”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toUpperCase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.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nextInt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null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NullPointerException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many, many more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15 - Spring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682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40250</TotalTime>
  <Words>930</Words>
  <Application>Microsoft Macintosh PowerPoint</Application>
  <PresentationFormat>Widescreen</PresentationFormat>
  <Paragraphs>132</Paragraphs>
  <Slides>12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Quattrocento Sans</vt:lpstr>
      <vt:lpstr>Consolas</vt:lpstr>
      <vt:lpstr>Arial</vt:lpstr>
      <vt:lpstr>Office Theme</vt:lpstr>
      <vt:lpstr>PowerPoint Presentation</vt:lpstr>
      <vt:lpstr>Reminders &amp; Announcements</vt:lpstr>
      <vt:lpstr>PowerPoint Presentation</vt:lpstr>
      <vt:lpstr>(PCM) Value Semantics vs. Reference Semantics</vt:lpstr>
      <vt:lpstr>(PCM) Value Semantics vs. Reference Semantics</vt:lpstr>
      <vt:lpstr>PowerPoint Presentation</vt:lpstr>
      <vt:lpstr>PowerPoint Presentation</vt:lpstr>
      <vt:lpstr>(PCM) Value Semantics vs. Reference Semantics</vt:lpstr>
      <vt:lpstr>(PCM) null</vt:lpstr>
      <vt:lpstr>null: the “billion dollar mistake”</vt:lpstr>
      <vt:lpstr>(PCM) avoiding NullPointerException</vt:lpstr>
      <vt:lpstr>In reading P2 reflections…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196</cp:revision>
  <cp:lastPrinted>2024-05-17T18:12:43Z</cp:lastPrinted>
  <dcterms:created xsi:type="dcterms:W3CDTF">2020-09-29T18:40:50Z</dcterms:created>
  <dcterms:modified xsi:type="dcterms:W3CDTF">2024-05-17T19:43:42Z</dcterms:modified>
</cp:coreProperties>
</file>