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77" r:id="rId3"/>
    <p:sldId id="278" r:id="rId4"/>
    <p:sldId id="279" r:id="rId5"/>
    <p:sldId id="280" r:id="rId6"/>
    <p:sldId id="281" r:id="rId7"/>
  </p:sldIdLst>
  <p:sldSz cx="12192000" cy="6858000"/>
  <p:notesSz cx="6858000" cy="9144000"/>
  <p:embeddedFontLst>
    <p:embeddedFont>
      <p:font typeface="Consolas" panose="020B0609020204030204" pitchFamily="49" charset="0"/>
      <p:regular r:id="rId10"/>
      <p:bold r:id="rId11"/>
      <p:italic r:id="rId12"/>
      <p:boldItalic r:id="rId13"/>
    </p:embeddedFont>
    <p:embeddedFont>
      <p:font typeface="Quattrocento Sans" panose="020B0502050000020003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CCCC"/>
    <a:srgbClr val="008080"/>
    <a:srgbClr val="339966"/>
    <a:srgbClr val="990033"/>
    <a:srgbClr val="CCECFF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0068" autoAdjust="0"/>
  </p:normalViewPr>
  <p:slideViewPr>
    <p:cSldViewPr snapToGrid="0">
      <p:cViewPr varScale="1">
        <p:scale>
          <a:sx n="106" d="100"/>
          <a:sy n="106" d="100"/>
        </p:scale>
        <p:origin x="200" y="3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8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B6EE5-92F3-40A4-B04F-EC49951168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9811" y="273685"/>
            <a:ext cx="157485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12 - Spring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7EFPo9xPDcqoyiToIlZj7i?si=601198e2e28e4ff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dstem.org/us/courses/56774/discussion/492715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434A58BC-64E2-A097-0F09-20D0FC80FB9A}"/>
              </a:ext>
            </a:extLst>
          </p:cNvPr>
          <p:cNvSpPr txBox="1">
            <a:spLocks/>
          </p:cNvSpPr>
          <p:nvPr/>
        </p:nvSpPr>
        <p:spPr>
          <a:xfrm>
            <a:off x="890546" y="420381"/>
            <a:ext cx="10410908" cy="16876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12700" rIns="0" bIns="0" rtlCol="0" anchor="b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CSE 121 Lesson 12: </a:t>
            </a:r>
            <a:br>
              <a:rPr lang="en-US" dirty="0"/>
            </a:br>
            <a:r>
              <a:rPr lang="en-US" sz="4800" dirty="0"/>
              <a:t>Putting It All Together, Part 1</a:t>
            </a:r>
            <a:endParaRPr lang="en-US" sz="4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Google Shape;49;p1">
            <a:extLst>
              <a:ext uri="{FF2B5EF4-FFF2-40B4-BE49-F238E27FC236}">
                <a16:creationId xmlns:a16="http://schemas.microsoft.com/office/drawing/2014/main" id="{35B3EE91-7B80-91B0-FB5F-ABC955442506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" name="Google Shape;50;p1">
            <a:extLst>
              <a:ext uri="{FF2B5EF4-FFF2-40B4-BE49-F238E27FC236}">
                <a16:creationId xmlns:a16="http://schemas.microsoft.com/office/drawing/2014/main" id="{26F537B7-4588-88B5-9D45-B49E27F735CA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#cse121-12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51;p1">
            <a:extLst>
              <a:ext uri="{FF2B5EF4-FFF2-40B4-BE49-F238E27FC236}">
                <a16:creationId xmlns:a16="http://schemas.microsoft.com/office/drawing/2014/main" id="{39052C34-D916-AABD-2705-66E23BB1BCA5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oogle Shape;54;p1">
            <a:extLst>
              <a:ext uri="{FF2B5EF4-FFF2-40B4-BE49-F238E27FC236}">
                <a16:creationId xmlns:a16="http://schemas.microsoft.com/office/drawing/2014/main" id="{BB404BDE-6008-737F-C6B5-4A31C57B92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5834650"/>
              </p:ext>
            </p:extLst>
          </p:nvPr>
        </p:nvGraphicFramePr>
        <p:xfrm>
          <a:off x="3797682" y="4038193"/>
          <a:ext cx="6396642" cy="14834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66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Anju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Archit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Arkita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Autumn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 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 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Jessie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Jonus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Ritesh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Shayna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Vidhi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Gumball?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962637BB-E2BD-945C-2034-304094874582}"/>
              </a:ext>
            </a:extLst>
          </p:cNvPr>
          <p:cNvSpPr txBox="1"/>
          <p:nvPr/>
        </p:nvSpPr>
        <p:spPr>
          <a:xfrm>
            <a:off x="9828890" y="5589931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CSE 121 lecture beats 24sp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17" descr="QR code for sli.do with code #cse121-12">
            <a:extLst>
              <a:ext uri="{FF2B5EF4-FFF2-40B4-BE49-F238E27FC236}">
                <a16:creationId xmlns:a16="http://schemas.microsoft.com/office/drawing/2014/main" id="{1BE7DD94-B3ED-B276-3756-60DA6C2277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123" y="3626558"/>
            <a:ext cx="1895035" cy="18950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and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Quiz 1 is tomorrow!</a:t>
            </a:r>
          </a:p>
          <a:p>
            <a:pPr lvl="1"/>
            <a:r>
              <a:rPr lang="en-US" dirty="0"/>
              <a:t>many resources available! practice quizzes, </a:t>
            </a:r>
            <a:r>
              <a:rPr lang="en-US" dirty="0">
                <a:hlinkClick r:id="rId2"/>
              </a:rPr>
              <a:t>quiz review session</a:t>
            </a:r>
            <a:r>
              <a:rPr lang="en-US" dirty="0"/>
              <a:t>, starred section problems, </a:t>
            </a:r>
            <a:r>
              <a:rPr lang="en-US" dirty="0" err="1"/>
              <a:t>PracticeIt</a:t>
            </a:r>
            <a:r>
              <a:rPr lang="en-US" dirty="0"/>
              <a:t>, and last-minute IPL help</a:t>
            </a:r>
          </a:p>
          <a:p>
            <a:pPr lvl="1"/>
            <a:r>
              <a:rPr lang="en-US" dirty="0"/>
              <a:t>if you’re sick – please email me </a:t>
            </a:r>
            <a:r>
              <a:rPr lang="en-US" u="sng" dirty="0"/>
              <a:t>before</a:t>
            </a:r>
            <a:r>
              <a:rPr lang="en-US" dirty="0"/>
              <a:t> your quiz date</a:t>
            </a:r>
          </a:p>
          <a:p>
            <a:pPr lvl="1"/>
            <a:r>
              <a:rPr lang="en-US" dirty="0"/>
              <a:t>today: some more quiz tips from me :)</a:t>
            </a:r>
          </a:p>
          <a:p>
            <a:r>
              <a:rPr lang="en-US" dirty="0"/>
              <a:t>R3 due tomorrow (eligible: </a:t>
            </a:r>
            <a:r>
              <a:rPr lang="en-US" b="1" dirty="0"/>
              <a:t>P0</a:t>
            </a:r>
            <a:r>
              <a:rPr lang="en-US" dirty="0"/>
              <a:t>, C1, P1, C2)</a:t>
            </a:r>
          </a:p>
          <a:p>
            <a:r>
              <a:rPr lang="en-US" dirty="0"/>
              <a:t>P2 due next Tuesday, May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12 -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3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Tips: Overall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Prepare for the open-book quiz!</a:t>
            </a:r>
          </a:p>
          <a:p>
            <a:pPr lvl="1"/>
            <a:r>
              <a:rPr lang="en-US" dirty="0"/>
              <a:t>consolidate your notes!</a:t>
            </a:r>
          </a:p>
          <a:p>
            <a:pPr lvl="1"/>
            <a:r>
              <a:rPr lang="en-US" dirty="0"/>
              <a:t>bookmark helpful practice problems, Ed lessons, and slides</a:t>
            </a:r>
          </a:p>
          <a:p>
            <a:pPr lvl="1"/>
            <a:r>
              <a:rPr lang="en-US" dirty="0"/>
              <a:t>before the quiz, clean up your desktop &amp; open relevant tabs</a:t>
            </a:r>
          </a:p>
          <a:p>
            <a:pPr lvl="1"/>
            <a:r>
              <a:rPr lang="en-US" dirty="0"/>
              <a:t>reminder: no communication, generative AI – work must be </a:t>
            </a:r>
            <a:r>
              <a:rPr lang="en-US" u="sng" dirty="0"/>
              <a:t>yours</a:t>
            </a:r>
          </a:p>
          <a:p>
            <a:r>
              <a:rPr lang="en-US" dirty="0"/>
              <a:t>Budget time during the quiz (45 minutes)</a:t>
            </a:r>
          </a:p>
          <a:p>
            <a:pPr lvl="1"/>
            <a:r>
              <a:rPr lang="en-US" dirty="0"/>
              <a:t>spend more time on what was tough during quiz 0</a:t>
            </a:r>
          </a:p>
          <a:p>
            <a:pPr lvl="1"/>
            <a:r>
              <a:rPr lang="en-US" dirty="0"/>
              <a:t>leave time to make a submission for each section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12 -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0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Tips: Debugging &amp;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r>
              <a:rPr lang="en-US" dirty="0"/>
              <a:t>Hit run, and hit run </a:t>
            </a:r>
            <a:r>
              <a:rPr lang="en-US" b="1" u="sng" dirty="0"/>
              <a:t>often</a:t>
            </a:r>
          </a:p>
          <a:p>
            <a:r>
              <a:rPr lang="en-US" dirty="0"/>
              <a:t>Problems are primarily </a:t>
            </a:r>
            <a:r>
              <a:rPr lang="en-US" dirty="0" err="1"/>
              <a:t>autograded</a:t>
            </a:r>
            <a:r>
              <a:rPr lang="en-US" dirty="0"/>
              <a:t>, so make sure your code compiles and runs!</a:t>
            </a:r>
          </a:p>
          <a:p>
            <a:r>
              <a:rPr lang="en-US" dirty="0"/>
              <a:t>Grading rubrics are in the spec – read and think strategically!</a:t>
            </a:r>
          </a:p>
          <a:p>
            <a:pPr lvl="1"/>
            <a:r>
              <a:rPr lang="en-US" dirty="0"/>
              <a:t>pay special attention to the “S” criteria, especially if low on time</a:t>
            </a:r>
          </a:p>
          <a:p>
            <a:r>
              <a:rPr lang="en-US" dirty="0"/>
              <a:t>Testing you on reading the spec (+ debugging, programming)</a:t>
            </a:r>
          </a:p>
          <a:p>
            <a:r>
              <a:rPr lang="en-US" dirty="0"/>
              <a:t>Today: how to think about “edge cases”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12 -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4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Cases (and testing, debugging)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When writing a method that takes in input (e.g. parameters, Scanner), think carefully about the assumptions you can (and can’t) make!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u="sng" dirty="0"/>
              <a:t>Edge Case:</a:t>
            </a:r>
            <a:r>
              <a:rPr lang="en-US" dirty="0"/>
              <a:t> a situation that is at the “edge” of an input’s valid values.</a:t>
            </a:r>
          </a:p>
          <a:p>
            <a:pPr marL="114300" indent="0">
              <a:buNone/>
            </a:pPr>
            <a:r>
              <a:rPr lang="en-US" dirty="0"/>
              <a:t>In today’s example:</a:t>
            </a:r>
          </a:p>
          <a:p>
            <a:r>
              <a:rPr lang="en-US" dirty="0"/>
              <a:t>are </a:t>
            </a:r>
            <a:r>
              <a:rPr lang="en-US" u="sng" dirty="0"/>
              <a:t>all</a:t>
            </a:r>
            <a:r>
              <a:rPr lang="en-US" dirty="0"/>
              <a:t> possible months and days handled?</a:t>
            </a:r>
          </a:p>
          <a:p>
            <a:pPr lvl="1"/>
            <a:r>
              <a:rPr lang="en-US" dirty="0"/>
              <a:t>what about leap years?</a:t>
            </a:r>
          </a:p>
          <a:p>
            <a:r>
              <a:rPr lang="en-US" dirty="0"/>
              <a:t>are </a:t>
            </a:r>
            <a:r>
              <a:rPr lang="en-US" u="sng" dirty="0"/>
              <a:t>all</a:t>
            </a:r>
            <a:r>
              <a:rPr lang="en-US" dirty="0"/>
              <a:t> possible combinations of months and days handled?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12 -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8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1565-E36F-50E7-F289-FA33FBA4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Cases and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F3C21-DF46-8C4E-2253-37377E6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In languages like Java, it’s helpful to think of common edge cases related to the type of the value. For example,</a:t>
            </a:r>
          </a:p>
          <a:p>
            <a:r>
              <a:rPr lang="en-US" dirty="0"/>
              <a:t>for numbers (e.g. int, double) can you handle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division is </a:t>
            </a:r>
            <a:r>
              <a:rPr lang="en-US" u="sng" dirty="0"/>
              <a:t>especially</a:t>
            </a:r>
            <a:r>
              <a:rPr lang="en-US" dirty="0"/>
              <a:t> nasty!</a:t>
            </a:r>
          </a:p>
          <a:p>
            <a:r>
              <a:rPr lang="en-US" dirty="0"/>
              <a:t>for Strings, can you handle the empty string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""</a:t>
            </a:r>
            <a:r>
              <a:rPr lang="en-US" dirty="0"/>
              <a:t> 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charAt</a:t>
            </a:r>
            <a:r>
              <a:rPr lang="en-US" dirty="0"/>
              <a:t> is </a:t>
            </a:r>
            <a:r>
              <a:rPr lang="en-US" u="sng" dirty="0"/>
              <a:t>especially</a:t>
            </a:r>
            <a:r>
              <a:rPr lang="en-US" dirty="0"/>
              <a:t> nasty!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In future programming, you’ll learn about </a:t>
            </a:r>
            <a:r>
              <a:rPr lang="en-US" u="sng" dirty="0"/>
              <a:t>many</a:t>
            </a:r>
            <a:r>
              <a:rPr lang="en-US" dirty="0"/>
              <a:t> more of these (e.g. “biggest” and “smallest” numbers,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dirty="0"/>
              <a:t>, empty array).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43436-2E5A-7513-FB42-47F84D163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12 -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33220</TotalTime>
  <Words>483</Words>
  <Application>Microsoft Macintosh PowerPoint</Application>
  <PresentationFormat>Widescreen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Quattrocento Sans</vt:lpstr>
      <vt:lpstr>Consolas</vt:lpstr>
      <vt:lpstr>Arial</vt:lpstr>
      <vt:lpstr>Office Theme</vt:lpstr>
      <vt:lpstr>PowerPoint Presentation</vt:lpstr>
      <vt:lpstr>Announcements and Reminders</vt:lpstr>
      <vt:lpstr>Quiz Tips: Overall</vt:lpstr>
      <vt:lpstr>Quiz Tips: Debugging &amp; Programming</vt:lpstr>
      <vt:lpstr>Edge Cases (and testing, debugging)</vt:lpstr>
      <vt:lpstr>Edge Cases and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122</cp:revision>
  <dcterms:created xsi:type="dcterms:W3CDTF">2020-09-29T18:40:50Z</dcterms:created>
  <dcterms:modified xsi:type="dcterms:W3CDTF">2024-05-08T16:27:12Z</dcterms:modified>
</cp:coreProperties>
</file>