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3"/>
  </p:notesMasterIdLst>
  <p:handoutMasterIdLst>
    <p:handoutMasterId r:id="rId14"/>
  </p:handoutMasterIdLst>
  <p:sldIdLst>
    <p:sldId id="259" r:id="rId2"/>
    <p:sldId id="266" r:id="rId3"/>
    <p:sldId id="294" r:id="rId4"/>
    <p:sldId id="288" r:id="rId5"/>
    <p:sldId id="286" r:id="rId6"/>
    <p:sldId id="287" r:id="rId7"/>
    <p:sldId id="290" r:id="rId8"/>
    <p:sldId id="275" r:id="rId9"/>
    <p:sldId id="291" r:id="rId10"/>
    <p:sldId id="292" r:id="rId11"/>
    <p:sldId id="293" r:id="rId12"/>
  </p:sldIdLst>
  <p:sldSz cx="12192000" cy="6858000"/>
  <p:notesSz cx="6858000" cy="9144000"/>
  <p:embeddedFontLst>
    <p:embeddedFont>
      <p:font typeface="Consolas" panose="020B0609020204030204" pitchFamily="49" charset="0"/>
      <p:regular r:id="rId15"/>
      <p:bold r:id="rId16"/>
      <p:italic r:id="rId17"/>
      <p:boldItalic r:id="rId18"/>
    </p:embeddedFont>
    <p:embeddedFont>
      <p:font typeface="Quattrocento Sans" panose="020B0502050000020003"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ioJJQ/Bx54phgIwE+RMXi9NrKuY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008080"/>
    <a:srgbClr val="993366"/>
    <a:srgbClr val="339966"/>
    <a:srgbClr val="990033"/>
    <a:srgbClr val="CCECFF"/>
    <a:srgbClr val="FFFF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0" autoAdjust="0"/>
    <p:restoredTop sz="90068" autoAdjust="0"/>
  </p:normalViewPr>
  <p:slideViewPr>
    <p:cSldViewPr snapToGrid="0">
      <p:cViewPr varScale="1">
        <p:scale>
          <a:sx n="108" d="100"/>
          <a:sy n="108" d="100"/>
        </p:scale>
        <p:origin x="200" y="3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9" d="100"/>
          <a:sy n="69" d="100"/>
        </p:scale>
        <p:origin x="2568"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233D88-8018-4E9F-AB4A-98A7BBAF25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47834B6-5C07-4317-936A-D39B3D436F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5DF552-0698-4B73-9CF8-11036753CEB6}" type="datetimeFigureOut">
              <a:rPr lang="en-US" smtClean="0"/>
              <a:t>5/2/24</a:t>
            </a:fld>
            <a:endParaRPr lang="en-US"/>
          </a:p>
        </p:txBody>
      </p:sp>
      <p:sp>
        <p:nvSpPr>
          <p:cNvPr id="4" name="Footer Placeholder 3">
            <a:extLst>
              <a:ext uri="{FF2B5EF4-FFF2-40B4-BE49-F238E27FC236}">
                <a16:creationId xmlns:a16="http://schemas.microsoft.com/office/drawing/2014/main" id="{E0D1CA0C-7DF0-4795-8351-9A39722C22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3B18879-4BC0-4CD3-9BD4-EA40A1FBCF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184190-D873-4EA6-8530-DA7A931EF15D}" type="slidenum">
              <a:rPr lang="en-US" smtClean="0"/>
              <a:t>‹#›</a:t>
            </a:fld>
            <a:endParaRPr lang="en-US"/>
          </a:p>
        </p:txBody>
      </p:sp>
    </p:spTree>
    <p:extLst>
      <p:ext uri="{BB962C8B-B14F-4D97-AF65-F5344CB8AC3E}">
        <p14:creationId xmlns:p14="http://schemas.microsoft.com/office/powerpoint/2010/main" val="2424131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a:extLst>
            <a:ext uri="{FF2B5EF4-FFF2-40B4-BE49-F238E27FC236}">
              <a16:creationId xmlns:a16="http://schemas.microsoft.com/office/drawing/2014/main" id="{C0A20311-4D47-0B02-E0FA-739B5F289B76}"/>
            </a:ext>
          </a:extLst>
        </p:cNvPr>
        <p:cNvGrpSpPr/>
        <p:nvPr/>
      </p:nvGrpSpPr>
      <p:grpSpPr>
        <a:xfrm>
          <a:off x="0" y="0"/>
          <a:ext cx="0" cy="0"/>
          <a:chOff x="0" y="0"/>
          <a:chExt cx="0" cy="0"/>
        </a:xfrm>
      </p:grpSpPr>
      <p:sp>
        <p:nvSpPr>
          <p:cNvPr id="64" name="Google Shape;64;p19:notes">
            <a:extLst>
              <a:ext uri="{FF2B5EF4-FFF2-40B4-BE49-F238E27FC236}">
                <a16:creationId xmlns:a16="http://schemas.microsoft.com/office/drawing/2014/main" id="{57D93033-9902-74B7-E414-BE938D82CAA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SzPts val="1400"/>
              <a:buFontTx/>
              <a:buChar char="-"/>
            </a:pPr>
            <a:endParaRPr sz="1800" dirty="0"/>
          </a:p>
        </p:txBody>
      </p:sp>
      <p:sp>
        <p:nvSpPr>
          <p:cNvPr id="65" name="Google Shape;65;p19:notes">
            <a:extLst>
              <a:ext uri="{FF2B5EF4-FFF2-40B4-BE49-F238E27FC236}">
                <a16:creationId xmlns:a16="http://schemas.microsoft.com/office/drawing/2014/main" id="{913887FB-0BE4-D259-96C1-FB3D7E3B8D5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14342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800"/>
          </a:p>
        </p:txBody>
      </p:sp>
      <p:sp>
        <p:nvSpPr>
          <p:cNvPr id="65" name="Google Shape;6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SzPts val="1400"/>
              <a:buFontTx/>
              <a:buChar char="-"/>
            </a:pPr>
            <a:endParaRPr sz="1800" dirty="0"/>
          </a:p>
        </p:txBody>
      </p:sp>
      <p:sp>
        <p:nvSpPr>
          <p:cNvPr id="65" name="Google Shape;6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32724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SzPts val="1400"/>
              <a:buFontTx/>
              <a:buChar char="-"/>
            </a:pPr>
            <a:endParaRPr sz="1800" dirty="0"/>
          </a:p>
        </p:txBody>
      </p:sp>
      <p:sp>
        <p:nvSpPr>
          <p:cNvPr id="65" name="Google Shape;6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32724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SzPts val="1400"/>
              <a:buFontTx/>
              <a:buChar char="-"/>
            </a:pPr>
            <a:endParaRPr sz="1800" dirty="0"/>
          </a:p>
        </p:txBody>
      </p:sp>
      <p:sp>
        <p:nvSpPr>
          <p:cNvPr id="65" name="Google Shape;6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75428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5BA02-86A5-8A5F-060D-F3824FB18E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C47799-785B-710E-4EC4-8E334DC508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E1DD42-21B3-0BB7-9C48-E8961373A8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4DF54B-55D8-2663-7C2A-DB6958031017}"/>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7007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SzPts val="1400"/>
              <a:buFontTx/>
              <a:buChar char="-"/>
            </a:pPr>
            <a:endParaRPr sz="1800" dirty="0"/>
          </a:p>
        </p:txBody>
      </p:sp>
      <p:sp>
        <p:nvSpPr>
          <p:cNvPr id="65" name="Google Shape;6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70463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a:extLst>
            <a:ext uri="{FF2B5EF4-FFF2-40B4-BE49-F238E27FC236}">
              <a16:creationId xmlns:a16="http://schemas.microsoft.com/office/drawing/2014/main" id="{509149B0-5534-0728-17DB-FE6BAFF66AD1}"/>
            </a:ext>
          </a:extLst>
        </p:cNvPr>
        <p:cNvGrpSpPr/>
        <p:nvPr/>
      </p:nvGrpSpPr>
      <p:grpSpPr>
        <a:xfrm>
          <a:off x="0" y="0"/>
          <a:ext cx="0" cy="0"/>
          <a:chOff x="0" y="0"/>
          <a:chExt cx="0" cy="0"/>
        </a:xfrm>
      </p:grpSpPr>
      <p:sp>
        <p:nvSpPr>
          <p:cNvPr id="64" name="Google Shape;64;p19:notes">
            <a:extLst>
              <a:ext uri="{FF2B5EF4-FFF2-40B4-BE49-F238E27FC236}">
                <a16:creationId xmlns:a16="http://schemas.microsoft.com/office/drawing/2014/main" id="{19571F4D-AAF7-E344-71AA-75DFFBC6499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SzPts val="1400"/>
              <a:buFontTx/>
              <a:buChar char="-"/>
            </a:pPr>
            <a:endParaRPr sz="1800" dirty="0"/>
          </a:p>
        </p:txBody>
      </p:sp>
      <p:sp>
        <p:nvSpPr>
          <p:cNvPr id="65" name="Google Shape;65;p19:notes">
            <a:extLst>
              <a:ext uri="{FF2B5EF4-FFF2-40B4-BE49-F238E27FC236}">
                <a16:creationId xmlns:a16="http://schemas.microsoft.com/office/drawing/2014/main" id="{A5FAE5AA-41D0-88EF-0396-C3D01B4A341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44496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a:extLst>
            <a:ext uri="{FF2B5EF4-FFF2-40B4-BE49-F238E27FC236}">
              <a16:creationId xmlns:a16="http://schemas.microsoft.com/office/drawing/2014/main" id="{95036E4F-EF8A-251F-96A7-858509A1A3C8}"/>
            </a:ext>
          </a:extLst>
        </p:cNvPr>
        <p:cNvGrpSpPr/>
        <p:nvPr/>
      </p:nvGrpSpPr>
      <p:grpSpPr>
        <a:xfrm>
          <a:off x="0" y="0"/>
          <a:ext cx="0" cy="0"/>
          <a:chOff x="0" y="0"/>
          <a:chExt cx="0" cy="0"/>
        </a:xfrm>
      </p:grpSpPr>
      <p:sp>
        <p:nvSpPr>
          <p:cNvPr id="64" name="Google Shape;64;p19:notes">
            <a:extLst>
              <a:ext uri="{FF2B5EF4-FFF2-40B4-BE49-F238E27FC236}">
                <a16:creationId xmlns:a16="http://schemas.microsoft.com/office/drawing/2014/main" id="{14891C4F-511D-AA63-3677-9299D97971C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SzPts val="1400"/>
              <a:buFontTx/>
              <a:buChar char="-"/>
            </a:pPr>
            <a:endParaRPr sz="1800" dirty="0"/>
          </a:p>
        </p:txBody>
      </p:sp>
      <p:sp>
        <p:nvSpPr>
          <p:cNvPr id="65" name="Google Shape;65;p19:notes">
            <a:extLst>
              <a:ext uri="{FF2B5EF4-FFF2-40B4-BE49-F238E27FC236}">
                <a16:creationId xmlns:a16="http://schemas.microsoft.com/office/drawing/2014/main" id="{FF260824-A663-96A4-75AE-417C1F9B51C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00988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3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Lesson 11 - Spring 2024</a:t>
            </a:r>
            <a:endParaRPr/>
          </a:p>
        </p:txBody>
      </p:sp>
      <p:sp>
        <p:nvSpPr>
          <p:cNvPr id="21" name="Google Shape;2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
        <p:cNvGrpSpPr/>
        <p:nvPr/>
      </p:nvGrpSpPr>
      <p:grpSpPr>
        <a:xfrm>
          <a:off x="0" y="0"/>
          <a:ext cx="0" cy="0"/>
          <a:chOff x="0" y="0"/>
          <a:chExt cx="0" cy="0"/>
        </a:xfrm>
      </p:grpSpPr>
      <p:sp>
        <p:nvSpPr>
          <p:cNvPr id="23" name="Google Shape;2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4"/>
          <p:cNvSpPr txBox="1">
            <a:spLocks noGrp="1"/>
          </p:cNvSpPr>
          <p:nvPr>
            <p:ph type="body" idx="1"/>
          </p:nvPr>
        </p:nvSpPr>
        <p:spPr>
          <a:xfrm>
            <a:off x="838200" y="1825625"/>
            <a:ext cx="5181600" cy="428508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4"/>
          <p:cNvSpPr txBox="1">
            <a:spLocks noGrp="1"/>
          </p:cNvSpPr>
          <p:nvPr>
            <p:ph type="body" idx="2"/>
          </p:nvPr>
        </p:nvSpPr>
        <p:spPr>
          <a:xfrm>
            <a:off x="6172200" y="1825625"/>
            <a:ext cx="5181600" cy="428508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Lesson 11 - Spring 2024</a:t>
            </a:r>
            <a:endParaRPr dirty="0"/>
          </a:p>
        </p:txBody>
      </p:sp>
      <p:sp>
        <p:nvSpPr>
          <p:cNvPr id="28" name="Google Shape;28;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9"/>
        <p:cNvGrpSpPr/>
        <p:nvPr/>
      </p:nvGrpSpPr>
      <p:grpSpPr>
        <a:xfrm>
          <a:off x="0" y="0"/>
          <a:ext cx="0" cy="0"/>
          <a:chOff x="0" y="0"/>
          <a:chExt cx="0" cy="0"/>
        </a:xfrm>
      </p:grpSpPr>
      <p:sp>
        <p:nvSpPr>
          <p:cNvPr id="30" name="Google Shape;30;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2" name="Google Shape;32;p4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3" name="Google Shape;33;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Lesson 11 - Spring 2024</a:t>
            </a:r>
            <a:endParaRPr/>
          </a:p>
        </p:txBody>
      </p:sp>
      <p:sp>
        <p:nvSpPr>
          <p:cNvPr id="35" name="Google Shape;35;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Content">
    <p:spTree>
      <p:nvGrpSpPr>
        <p:cNvPr id="1" name="Shape 43"/>
        <p:cNvGrpSpPr/>
        <p:nvPr/>
      </p:nvGrpSpPr>
      <p:grpSpPr>
        <a:xfrm>
          <a:off x="0" y="0"/>
          <a:ext cx="0" cy="0"/>
          <a:chOff x="0" y="0"/>
          <a:chExt cx="0" cy="0"/>
        </a:xfrm>
      </p:grpSpPr>
      <p:sp>
        <p:nvSpPr>
          <p:cNvPr id="44" name="Google Shape;44;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3"/>
          <p:cNvSpPr txBox="1">
            <a:spLocks noGrp="1"/>
          </p:cNvSpPr>
          <p:nvPr>
            <p:ph type="body" idx="1"/>
          </p:nvPr>
        </p:nvSpPr>
        <p:spPr>
          <a:xfrm>
            <a:off x="838201" y="1889032"/>
            <a:ext cx="10515600" cy="395327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Lesson 11 - Spring 2024</a:t>
            </a:r>
            <a:endParaRPr/>
          </a:p>
        </p:txBody>
      </p:sp>
      <p:sp>
        <p:nvSpPr>
          <p:cNvPr id="48" name="Google Shape;48;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9"/>
        <p:cNvGrpSpPr/>
        <p:nvPr/>
      </p:nvGrpSpPr>
      <p:grpSpPr>
        <a:xfrm>
          <a:off x="0" y="0"/>
          <a:ext cx="0" cy="0"/>
          <a:chOff x="0" y="0"/>
          <a:chExt cx="0" cy="0"/>
        </a:xfrm>
      </p:grpSpPr>
      <p:sp>
        <p:nvSpPr>
          <p:cNvPr id="50" name="Google Shape;50;p4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Lesson 11 - Spring 2024</a:t>
            </a:r>
            <a:endParaRPr/>
          </a:p>
        </p:txBody>
      </p:sp>
      <p:sp>
        <p:nvSpPr>
          <p:cNvPr id="54" name="Google Shape;54;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preserve="1" userDrawn="1">
  <p:cSld name="Activity">
    <p:spTree>
      <p:nvGrpSpPr>
        <p:cNvPr id="1" name="Shape 49"/>
        <p:cNvGrpSpPr/>
        <p:nvPr/>
      </p:nvGrpSpPr>
      <p:grpSpPr>
        <a:xfrm>
          <a:off x="0" y="0"/>
          <a:ext cx="0" cy="0"/>
          <a:chOff x="0" y="0"/>
          <a:chExt cx="0" cy="0"/>
        </a:xfrm>
      </p:grpSpPr>
      <p:sp>
        <p:nvSpPr>
          <p:cNvPr id="52" name="Google Shape;52;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bg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Lesson 11 - Spring 2024</a:t>
            </a:r>
          </a:p>
        </p:txBody>
      </p:sp>
      <p:sp>
        <p:nvSpPr>
          <p:cNvPr id="54" name="Google Shape;54;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bg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2" name="Rectangle: Rounded Corners 1">
            <a:extLst>
              <a:ext uri="{FF2B5EF4-FFF2-40B4-BE49-F238E27FC236}">
                <a16:creationId xmlns:a16="http://schemas.microsoft.com/office/drawing/2014/main" id="{2CD06408-CBE8-49C8-BF99-8A874C03FAC6}"/>
              </a:ext>
            </a:extLst>
          </p:cNvPr>
          <p:cNvSpPr/>
          <p:nvPr userDrawn="1"/>
        </p:nvSpPr>
        <p:spPr>
          <a:xfrm>
            <a:off x="10132840" y="136525"/>
            <a:ext cx="18288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413942D-824F-4D58-BD74-D47D2D03BFE9}"/>
              </a:ext>
            </a:extLst>
          </p:cNvPr>
          <p:cNvSpPr/>
          <p:nvPr userDrawn="1"/>
        </p:nvSpPr>
        <p:spPr>
          <a:xfrm>
            <a:off x="1456148" y="300788"/>
            <a:ext cx="8340746"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Poll in with your answer!</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4" name="TextBox 3">
            <a:extLst>
              <a:ext uri="{FF2B5EF4-FFF2-40B4-BE49-F238E27FC236}">
                <a16:creationId xmlns:a16="http://schemas.microsoft.com/office/drawing/2014/main" id="{CE19F79E-EE5C-C388-9B74-DBC253963A19}"/>
              </a:ext>
            </a:extLst>
          </p:cNvPr>
          <p:cNvSpPr txBox="1"/>
          <p:nvPr userDrawn="1"/>
        </p:nvSpPr>
        <p:spPr>
          <a:xfrm>
            <a:off x="9675639" y="2035733"/>
            <a:ext cx="2743200" cy="400110"/>
          </a:xfrm>
          <a:prstGeom prst="rect">
            <a:avLst/>
          </a:prstGeom>
          <a:noFill/>
        </p:spPr>
        <p:txBody>
          <a:bodyPr wrap="square" rtlCol="0">
            <a:spAutoFit/>
          </a:bodyPr>
          <a:lstStyle/>
          <a:p>
            <a:pPr algn="ctr"/>
            <a:r>
              <a:rPr lang="en-US" sz="2000" b="1" dirty="0" err="1">
                <a:solidFill>
                  <a:srgbClr val="9900CC"/>
                </a:solidFill>
                <a:latin typeface="Calibri" panose="020F0502020204030204" pitchFamily="34" charset="0"/>
                <a:cs typeface="Calibri" panose="020F0502020204030204" pitchFamily="34" charset="0"/>
              </a:rPr>
              <a:t>sli.do</a:t>
            </a:r>
            <a:r>
              <a:rPr lang="en-US" sz="2000" b="1" dirty="0">
                <a:solidFill>
                  <a:srgbClr val="9900CC"/>
                </a:solidFill>
                <a:latin typeface="Calibri" panose="020F0502020204030204" pitchFamily="34" charset="0"/>
                <a:cs typeface="Calibri" panose="020F0502020204030204" pitchFamily="34" charset="0"/>
              </a:rPr>
              <a:t> #cse121-11</a:t>
            </a:r>
          </a:p>
        </p:txBody>
      </p:sp>
      <p:pic>
        <p:nvPicPr>
          <p:cNvPr id="7" name="Picture 6" descr="QR code for sli.do with code #cse121-11">
            <a:extLst>
              <a:ext uri="{FF2B5EF4-FFF2-40B4-BE49-F238E27FC236}">
                <a16:creationId xmlns:a16="http://schemas.microsoft.com/office/drawing/2014/main" id="{8B2F7B06-EEAC-88A6-463C-EF5C0F06C562}"/>
              </a:ext>
            </a:extLst>
          </p:cNvPr>
          <p:cNvPicPr>
            <a:picLocks noChangeAspect="1"/>
          </p:cNvPicPr>
          <p:nvPr userDrawn="1"/>
        </p:nvPicPr>
        <p:blipFill>
          <a:blip r:embed="rId2"/>
          <a:stretch>
            <a:fillRect/>
          </a:stretch>
        </p:blipFill>
        <p:spPr>
          <a:xfrm>
            <a:off x="10234533" y="238219"/>
            <a:ext cx="1625412" cy="1625412"/>
          </a:xfrm>
          <a:prstGeom prst="rect">
            <a:avLst/>
          </a:prstGeom>
        </p:spPr>
      </p:pic>
    </p:spTree>
    <p:extLst>
      <p:ext uri="{BB962C8B-B14F-4D97-AF65-F5344CB8AC3E}">
        <p14:creationId xmlns:p14="http://schemas.microsoft.com/office/powerpoint/2010/main" val="3418877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a:t>Lesson 11 - Spring 2024</a:t>
            </a:r>
            <a:endParaRPr/>
          </a:p>
        </p:txBody>
      </p:sp>
      <p:sp>
        <p:nvSpPr>
          <p:cNvPr id="14" name="Google Shape;1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32"/>
          <p:cNvPicPr preferRelativeResize="0"/>
          <p:nvPr/>
        </p:nvPicPr>
        <p:blipFill rotWithShape="1">
          <a:blip r:embed="rId8">
            <a:alphaModFix/>
          </a:blip>
          <a:srcRect/>
          <a:stretch/>
        </p:blipFill>
        <p:spPr>
          <a:xfrm>
            <a:off x="0" y="6180666"/>
            <a:ext cx="12192000" cy="67733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spotify.com/playlist/7EFPo9xPDcqoyiToIlZj7i?si=601198e2e28e4ff7"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Switch_acces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washington.edu/doit/dr-stephen-hawking-case-study-using-technology-communicate-worl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edstem.org/us/courses/56774/discussion/489837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kalzumeus.com/2010/06/17/falsehoods-programmers-believe-about-nam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nytimes.com/2014/12/11/world/asia/for-afghans-name-and-birthdate-census-questions-are-not-so-simpl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18" name="object 2">
            <a:extLst>
              <a:ext uri="{FF2B5EF4-FFF2-40B4-BE49-F238E27FC236}">
                <a16:creationId xmlns:a16="http://schemas.microsoft.com/office/drawing/2014/main" id="{19BBB341-74DB-EC0E-1465-7DB7D29AD2A2}"/>
              </a:ext>
            </a:extLst>
          </p:cNvPr>
          <p:cNvSpPr txBox="1">
            <a:spLocks/>
          </p:cNvSpPr>
          <p:nvPr/>
        </p:nvSpPr>
        <p:spPr>
          <a:xfrm>
            <a:off x="890546" y="420381"/>
            <a:ext cx="10410908" cy="1687641"/>
          </a:xfrm>
          <a:prstGeom prst="rect">
            <a:avLst/>
          </a:prstGeom>
          <a:noFill/>
          <a:ln>
            <a:noFill/>
          </a:ln>
        </p:spPr>
        <p:txBody>
          <a:bodyPr spcFirstLastPara="1" vert="horz" wrap="square" lIns="0" tIns="12700" rIns="0" bIns="0" rtlCol="0" anchor="b" anchorCtr="0">
            <a:sp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12700">
              <a:lnSpc>
                <a:spcPct val="100000"/>
              </a:lnSpc>
              <a:spcBef>
                <a:spcPts val="100"/>
              </a:spcBef>
            </a:pPr>
            <a:r>
              <a:rPr lang="en-US" dirty="0"/>
              <a:t>CSE 121 Lesson 11: </a:t>
            </a:r>
            <a:br>
              <a:rPr lang="en-US" dirty="0"/>
            </a:br>
            <a:r>
              <a:rPr lang="en-US" sz="4800" dirty="0"/>
              <a:t>User Input (Scanner) and while loops</a:t>
            </a:r>
            <a:endParaRPr lang="en-US" sz="4800" dirty="0">
              <a:latin typeface="Consolas" panose="020B0609020204030204" pitchFamily="49" charset="0"/>
              <a:cs typeface="Consolas" panose="020B0609020204030204" pitchFamily="49" charset="0"/>
            </a:endParaRPr>
          </a:p>
        </p:txBody>
      </p:sp>
      <p:sp>
        <p:nvSpPr>
          <p:cNvPr id="19" name="Google Shape;49;p1">
            <a:extLst>
              <a:ext uri="{FF2B5EF4-FFF2-40B4-BE49-F238E27FC236}">
                <a16:creationId xmlns:a16="http://schemas.microsoft.com/office/drawing/2014/main" id="{EE0B528D-6C88-569A-132A-CE4726AC1C85}"/>
              </a:ext>
            </a:extLst>
          </p:cNvPr>
          <p:cNvSpPr txBox="1"/>
          <p:nvPr/>
        </p:nvSpPr>
        <p:spPr>
          <a:xfrm>
            <a:off x="3309996" y="2307891"/>
            <a:ext cx="5369815" cy="934230"/>
          </a:xfrm>
          <a:prstGeom prst="rect">
            <a:avLst/>
          </a:prstGeom>
          <a:noFill/>
          <a:ln>
            <a:noFill/>
          </a:ln>
        </p:spPr>
        <p:txBody>
          <a:bodyPr spcFirstLastPara="1" wrap="square" lIns="0" tIns="104775" rIns="0" bIns="0" anchor="t" anchorCtr="0">
            <a:spAutoFit/>
          </a:bodyPr>
          <a:lstStyle/>
          <a:p>
            <a:pPr marL="227329"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Calibri"/>
                <a:ea typeface="Calibri"/>
                <a:cs typeface="Calibri"/>
                <a:sym typeface="Calibri"/>
              </a:rPr>
              <a:t>Matt Wang</a:t>
            </a:r>
            <a:endParaRPr sz="2400" b="0" i="0" u="none" strike="noStrike" cap="none" dirty="0">
              <a:solidFill>
                <a:srgbClr val="000000"/>
              </a:solidFill>
              <a:latin typeface="Calibri"/>
              <a:ea typeface="Calibri"/>
              <a:cs typeface="Calibri"/>
              <a:sym typeface="Calibri"/>
            </a:endParaRPr>
          </a:p>
          <a:p>
            <a:pPr marL="229870" marR="0" lvl="0" indent="0" algn="ctr" rtl="0">
              <a:lnSpc>
                <a:spcPct val="100000"/>
              </a:lnSpc>
              <a:spcBef>
                <a:spcPts val="720"/>
              </a:spcBef>
              <a:spcAft>
                <a:spcPts val="0"/>
              </a:spcAft>
              <a:buClr>
                <a:srgbClr val="000000"/>
              </a:buClr>
              <a:buSzPts val="2400"/>
              <a:buFont typeface="Arial"/>
              <a:buNone/>
            </a:pPr>
            <a:r>
              <a:rPr lang="en-US" sz="2400" b="0" i="0" u="none" strike="noStrike" cap="none" dirty="0">
                <a:solidFill>
                  <a:srgbClr val="000000"/>
                </a:solidFill>
                <a:latin typeface="Calibri"/>
                <a:ea typeface="Calibri"/>
                <a:cs typeface="Calibri"/>
                <a:sym typeface="Calibri"/>
              </a:rPr>
              <a:t>Spring 2024</a:t>
            </a:r>
            <a:endParaRPr sz="2800" b="0" i="0" u="none" strike="noStrike" cap="none" dirty="0">
              <a:solidFill>
                <a:srgbClr val="000000"/>
              </a:solidFill>
              <a:latin typeface="Quattrocento Sans"/>
              <a:ea typeface="Quattrocento Sans"/>
              <a:cs typeface="Quattrocento Sans"/>
              <a:sym typeface="Quattrocento Sans"/>
            </a:endParaRPr>
          </a:p>
        </p:txBody>
      </p:sp>
      <p:sp>
        <p:nvSpPr>
          <p:cNvPr id="20" name="Google Shape;50;p1">
            <a:extLst>
              <a:ext uri="{FF2B5EF4-FFF2-40B4-BE49-F238E27FC236}">
                <a16:creationId xmlns:a16="http://schemas.microsoft.com/office/drawing/2014/main" id="{AEF48192-4C39-AA89-DA72-D624B5263829}"/>
              </a:ext>
            </a:extLst>
          </p:cNvPr>
          <p:cNvSpPr txBox="1"/>
          <p:nvPr/>
        </p:nvSpPr>
        <p:spPr>
          <a:xfrm>
            <a:off x="272161" y="5535201"/>
            <a:ext cx="2664676" cy="443055"/>
          </a:xfrm>
          <a:prstGeom prst="rect">
            <a:avLst/>
          </a:prstGeom>
          <a:noFill/>
          <a:ln>
            <a:noFill/>
          </a:ln>
        </p:spPr>
        <p:txBody>
          <a:bodyPr spcFirstLastPara="1" wrap="square" lIns="0" tIns="12050" rIns="0" bIns="0" anchor="t" anchorCtr="0">
            <a:spAutoFit/>
          </a:bodyPr>
          <a:lstStyle/>
          <a:p>
            <a:pPr marL="12700" marR="0" lvl="0" indent="0" algn="ctr" rtl="0">
              <a:lnSpc>
                <a:spcPct val="100000"/>
              </a:lnSpc>
              <a:spcBef>
                <a:spcPts val="0"/>
              </a:spcBef>
              <a:spcAft>
                <a:spcPts val="0"/>
              </a:spcAft>
              <a:buClr>
                <a:srgbClr val="000000"/>
              </a:buClr>
              <a:buSzPts val="2800"/>
              <a:buFont typeface="Arial"/>
              <a:buNone/>
            </a:pPr>
            <a:r>
              <a:rPr lang="en-US" sz="2800" b="1" i="0" u="none" strike="noStrike" cap="none" dirty="0" err="1">
                <a:solidFill>
                  <a:srgbClr val="9900CC"/>
                </a:solidFill>
                <a:latin typeface="Calibri"/>
                <a:ea typeface="Calibri"/>
                <a:cs typeface="Calibri"/>
                <a:sym typeface="Calibri"/>
              </a:rPr>
              <a:t>sli.do</a:t>
            </a:r>
            <a:r>
              <a:rPr lang="en-US" sz="2800" b="1" i="0" u="none" strike="noStrike" cap="none" dirty="0">
                <a:solidFill>
                  <a:srgbClr val="9900CC"/>
                </a:solidFill>
                <a:latin typeface="Calibri"/>
                <a:ea typeface="Calibri"/>
                <a:cs typeface="Calibri"/>
                <a:sym typeface="Calibri"/>
              </a:rPr>
              <a:t> #cse121-11</a:t>
            </a:r>
            <a:endParaRPr sz="2800" b="0" i="0" u="none" strike="noStrike" cap="none" dirty="0">
              <a:solidFill>
                <a:srgbClr val="000000"/>
              </a:solidFill>
              <a:latin typeface="Calibri"/>
              <a:ea typeface="Calibri"/>
              <a:cs typeface="Calibri"/>
              <a:sym typeface="Calibri"/>
            </a:endParaRPr>
          </a:p>
        </p:txBody>
      </p:sp>
      <p:sp>
        <p:nvSpPr>
          <p:cNvPr id="21" name="Google Shape;51;p1">
            <a:extLst>
              <a:ext uri="{FF2B5EF4-FFF2-40B4-BE49-F238E27FC236}">
                <a16:creationId xmlns:a16="http://schemas.microsoft.com/office/drawing/2014/main" id="{22DB5252-CDAC-FB83-E979-ABF1F477D591}"/>
              </a:ext>
            </a:extLst>
          </p:cNvPr>
          <p:cNvSpPr txBox="1"/>
          <p:nvPr/>
        </p:nvSpPr>
        <p:spPr>
          <a:xfrm>
            <a:off x="3245686" y="4038193"/>
            <a:ext cx="551997"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alibri"/>
                <a:ea typeface="Calibri"/>
                <a:cs typeface="Calibri"/>
                <a:sym typeface="Calibri"/>
              </a:rPr>
              <a:t>TAs: </a:t>
            </a:r>
            <a:endParaRPr sz="1400" b="0" i="0" u="none" strike="noStrike" cap="none" dirty="0">
              <a:solidFill>
                <a:srgbClr val="000000"/>
              </a:solidFill>
              <a:latin typeface="Arial"/>
              <a:ea typeface="Arial"/>
              <a:cs typeface="Arial"/>
              <a:sym typeface="Arial"/>
            </a:endParaRPr>
          </a:p>
        </p:txBody>
      </p:sp>
      <p:graphicFrame>
        <p:nvGraphicFramePr>
          <p:cNvPr id="22" name="Google Shape;54;p1">
            <a:extLst>
              <a:ext uri="{FF2B5EF4-FFF2-40B4-BE49-F238E27FC236}">
                <a16:creationId xmlns:a16="http://schemas.microsoft.com/office/drawing/2014/main" id="{133C56CA-E2F4-0E4B-1CC2-DC0ED6CB33DB}"/>
              </a:ext>
            </a:extLst>
          </p:cNvPr>
          <p:cNvGraphicFramePr/>
          <p:nvPr>
            <p:extLst>
              <p:ext uri="{D42A27DB-BD31-4B8C-83A1-F6EECF244321}">
                <p14:modId xmlns:p14="http://schemas.microsoft.com/office/powerpoint/2010/main" val="3457402160"/>
              </p:ext>
            </p:extLst>
          </p:nvPr>
        </p:nvGraphicFramePr>
        <p:xfrm>
          <a:off x="3797682" y="4038193"/>
          <a:ext cx="6396642" cy="1483400"/>
        </p:xfrm>
        <a:graphic>
          <a:graphicData uri="http://schemas.openxmlformats.org/drawingml/2006/table">
            <a:tbl>
              <a:tblPr firstRow="1" bandRow="1">
                <a:noFill/>
              </a:tblPr>
              <a:tblGrid>
                <a:gridCol w="1066107">
                  <a:extLst>
                    <a:ext uri="{9D8B030D-6E8A-4147-A177-3AD203B41FA5}">
                      <a16:colId xmlns:a16="http://schemas.microsoft.com/office/drawing/2014/main" val="20000"/>
                    </a:ext>
                  </a:extLst>
                </a:gridCol>
                <a:gridCol w="1066107">
                  <a:extLst>
                    <a:ext uri="{9D8B030D-6E8A-4147-A177-3AD203B41FA5}">
                      <a16:colId xmlns:a16="http://schemas.microsoft.com/office/drawing/2014/main" val="20001"/>
                    </a:ext>
                  </a:extLst>
                </a:gridCol>
                <a:gridCol w="1066107">
                  <a:extLst>
                    <a:ext uri="{9D8B030D-6E8A-4147-A177-3AD203B41FA5}">
                      <a16:colId xmlns:a16="http://schemas.microsoft.com/office/drawing/2014/main" val="20002"/>
                    </a:ext>
                  </a:extLst>
                </a:gridCol>
                <a:gridCol w="1066107">
                  <a:extLst>
                    <a:ext uri="{9D8B030D-6E8A-4147-A177-3AD203B41FA5}">
                      <a16:colId xmlns:a16="http://schemas.microsoft.com/office/drawing/2014/main" val="20003"/>
                    </a:ext>
                  </a:extLst>
                </a:gridCol>
                <a:gridCol w="1066107">
                  <a:extLst>
                    <a:ext uri="{9D8B030D-6E8A-4147-A177-3AD203B41FA5}">
                      <a16:colId xmlns:a16="http://schemas.microsoft.com/office/drawing/2014/main" val="20004"/>
                    </a:ext>
                  </a:extLst>
                </a:gridCol>
                <a:gridCol w="1066107">
                  <a:extLst>
                    <a:ext uri="{9D8B030D-6E8A-4147-A177-3AD203B41FA5}">
                      <a16:colId xmlns:a16="http://schemas.microsoft.com/office/drawing/2014/main" val="20005"/>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latin typeface="Calibri" panose="020F0502020204030204" pitchFamily="34" charset="0"/>
                          <a:cs typeface="Calibri" panose="020F0502020204030204" pitchFamily="34" charset="0"/>
                        </a:rPr>
                        <a:t>Andy</a:t>
                      </a:r>
                      <a:endParaRPr sz="1400" u="none" strike="noStrike" cap="none" dirty="0">
                        <a:latin typeface="Calibri" panose="020F0502020204030204" pitchFamily="34" charset="0"/>
                        <a:cs typeface="Calibri" panose="020F0502020204030204" pitchFamily="34" charset="0"/>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latin typeface="Calibri" panose="020F0502020204030204" pitchFamily="34" charset="0"/>
                          <a:cs typeface="Calibri" panose="020F0502020204030204" pitchFamily="34" charset="0"/>
                        </a:rPr>
                        <a:t>Anju</a:t>
                      </a:r>
                      <a:endParaRPr sz="1400" u="none" strike="noStrike" cap="none" dirty="0">
                        <a:latin typeface="Calibri" panose="020F0502020204030204" pitchFamily="34" charset="0"/>
                        <a:cs typeface="Calibri" panose="020F0502020204030204" pitchFamily="34" charset="0"/>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err="1">
                          <a:latin typeface="Calibri" panose="020F0502020204030204" pitchFamily="34" charset="0"/>
                          <a:cs typeface="Calibri" panose="020F0502020204030204" pitchFamily="34" charset="0"/>
                        </a:rPr>
                        <a:t>Archit</a:t>
                      </a:r>
                      <a:endParaRPr sz="1400" u="none" strike="noStrike" cap="none" dirty="0">
                        <a:latin typeface="Calibri" panose="020F0502020204030204" pitchFamily="34" charset="0"/>
                        <a:cs typeface="Calibri" panose="020F0502020204030204" pitchFamily="34" charset="0"/>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err="1">
                          <a:latin typeface="Calibri" panose="020F0502020204030204" pitchFamily="34" charset="0"/>
                          <a:cs typeface="Calibri" panose="020F0502020204030204" pitchFamily="34" charset="0"/>
                        </a:rPr>
                        <a:t>Arkita</a:t>
                      </a:r>
                      <a:endParaRPr sz="1400" u="none" strike="noStrike" cap="none" dirty="0">
                        <a:latin typeface="Calibri" panose="020F0502020204030204" pitchFamily="34" charset="0"/>
                        <a:cs typeface="Calibri" panose="020F0502020204030204" pitchFamily="34" charset="0"/>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latin typeface="Calibri" panose="020F0502020204030204" pitchFamily="34" charset="0"/>
                          <a:cs typeface="Calibri" panose="020F0502020204030204" pitchFamily="34" charset="0"/>
                        </a:rPr>
                        <a:t>Autumn</a:t>
                      </a:r>
                      <a:endParaRPr sz="1400" u="none" strike="noStrike" cap="none" dirty="0">
                        <a:latin typeface="Calibri" panose="020F0502020204030204" pitchFamily="34" charset="0"/>
                        <a:cs typeface="Calibri" panose="020F0502020204030204" pitchFamily="34" charset="0"/>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latin typeface="Calibri" panose="020F0502020204030204" pitchFamily="34" charset="0"/>
                          <a:cs typeface="Calibri" panose="020F0502020204030204" pitchFamily="34" charset="0"/>
                        </a:rPr>
                        <a:t>Christian</a:t>
                      </a:r>
                      <a:endParaRPr sz="1400" u="none" strike="noStrike" cap="none" dirty="0">
                        <a:latin typeface="Calibri" panose="020F0502020204030204" pitchFamily="34" charset="0"/>
                        <a:cs typeface="Calibri" panose="020F0502020204030204" pitchFamily="34" charset="0"/>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latin typeface="Calibri" panose="020F0502020204030204" pitchFamily="34" charset="0"/>
                          <a:cs typeface="Calibri" panose="020F0502020204030204" pitchFamily="34" charset="0"/>
                        </a:rPr>
                        <a:t>Hannah H</a:t>
                      </a:r>
                      <a:endParaRPr sz="1400" u="none" strike="noStrike" cap="none" dirty="0">
                        <a:latin typeface="Calibri" panose="020F0502020204030204" pitchFamily="34" charset="0"/>
                        <a:cs typeface="Calibri" panose="020F0502020204030204" pitchFamily="34" charset="0"/>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latin typeface="Calibri" panose="020F0502020204030204" pitchFamily="34" charset="0"/>
                          <a:cs typeface="Calibri" panose="020F0502020204030204" pitchFamily="34" charset="0"/>
                        </a:rPr>
                        <a:t>Hannah S</a:t>
                      </a:r>
                      <a:endParaRPr sz="1400" u="none" strike="noStrike" cap="none" dirty="0">
                        <a:latin typeface="Calibri" panose="020F0502020204030204" pitchFamily="34" charset="0"/>
                        <a:cs typeface="Calibri" panose="020F0502020204030204" pitchFamily="34" charset="0"/>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latin typeface="Calibri" panose="020F0502020204030204" pitchFamily="34" charset="0"/>
                          <a:cs typeface="Calibri" panose="020F0502020204030204" pitchFamily="34" charset="0"/>
                        </a:rPr>
                        <a:t>Heather</a:t>
                      </a:r>
                      <a:endParaRPr sz="1400" u="none" strike="noStrike" cap="none" dirty="0">
                        <a:latin typeface="Calibri" panose="020F0502020204030204" pitchFamily="34" charset="0"/>
                        <a:cs typeface="Calibri" panose="020F0502020204030204" pitchFamily="34" charset="0"/>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err="1">
                          <a:latin typeface="Calibri" panose="020F0502020204030204" pitchFamily="34" charset="0"/>
                          <a:cs typeface="Calibri" panose="020F0502020204030204" pitchFamily="34" charset="0"/>
                        </a:rPr>
                        <a:t>Hibbah</a:t>
                      </a:r>
                      <a:endParaRPr sz="1400" u="none" strike="noStrike" cap="none" dirty="0">
                        <a:latin typeface="Calibri" panose="020F0502020204030204" pitchFamily="34" charset="0"/>
                        <a:cs typeface="Calibri" panose="020F0502020204030204" pitchFamily="34" charset="0"/>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err="1">
                          <a:latin typeface="Calibri" panose="020F0502020204030204" pitchFamily="34" charset="0"/>
                          <a:cs typeface="Calibri" panose="020F0502020204030204" pitchFamily="34" charset="0"/>
                        </a:rPr>
                        <a:t>Janvi</a:t>
                      </a:r>
                      <a:endParaRPr sz="1400" u="none" strike="noStrike" cap="none" dirty="0">
                        <a:latin typeface="Calibri" panose="020F0502020204030204" pitchFamily="34" charset="0"/>
                        <a:cs typeface="Calibri" panose="020F0502020204030204" pitchFamily="34" charset="0"/>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latin typeface="Calibri" panose="020F0502020204030204" pitchFamily="34" charset="0"/>
                          <a:cs typeface="Calibri" panose="020F0502020204030204" pitchFamily="34" charset="0"/>
                        </a:rPr>
                        <a:t>Jessie</a:t>
                      </a:r>
                      <a:endParaRPr sz="1400" u="none" strike="noStrike" cap="none" dirty="0">
                        <a:latin typeface="Calibri" panose="020F0502020204030204" pitchFamily="34" charset="0"/>
                        <a:cs typeface="Calibri" panose="020F0502020204030204" pitchFamily="34" charset="0"/>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err="1">
                          <a:latin typeface="Calibri" panose="020F0502020204030204" pitchFamily="34" charset="0"/>
                          <a:cs typeface="Calibri" panose="020F0502020204030204" pitchFamily="34" charset="0"/>
                        </a:rPr>
                        <a:t>Jonus</a:t>
                      </a:r>
                      <a:endParaRPr sz="1400" u="none" strike="noStrike" cap="none" dirty="0">
                        <a:latin typeface="Calibri" panose="020F0502020204030204" pitchFamily="34" charset="0"/>
                        <a:cs typeface="Calibri" panose="020F0502020204030204" pitchFamily="34" charset="0"/>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latin typeface="Calibri" panose="020F0502020204030204" pitchFamily="34" charset="0"/>
                          <a:cs typeface="Calibri" panose="020F0502020204030204" pitchFamily="34" charset="0"/>
                        </a:rPr>
                        <a:t>Julia</a:t>
                      </a:r>
                      <a:endParaRPr sz="1400" u="none" strike="noStrike" cap="none" dirty="0">
                        <a:latin typeface="Calibri" panose="020F0502020204030204" pitchFamily="34" charset="0"/>
                        <a:cs typeface="Calibri" panose="020F0502020204030204" pitchFamily="34" charset="0"/>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latin typeface="Calibri" panose="020F0502020204030204" pitchFamily="34" charset="0"/>
                          <a:cs typeface="Calibri" panose="020F0502020204030204" pitchFamily="34" charset="0"/>
                        </a:rPr>
                        <a:t>Luke</a:t>
                      </a:r>
                      <a:endParaRPr sz="1400" u="none" strike="noStrike" cap="none" dirty="0">
                        <a:latin typeface="Calibri" panose="020F0502020204030204" pitchFamily="34" charset="0"/>
                        <a:cs typeface="Calibri" panose="020F0502020204030204" pitchFamily="34" charset="0"/>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latin typeface="Calibri" panose="020F0502020204030204" pitchFamily="34" charset="0"/>
                          <a:cs typeface="Calibri" panose="020F0502020204030204" pitchFamily="34" charset="0"/>
                        </a:rPr>
                        <a:t>Maria</a:t>
                      </a:r>
                      <a:endParaRPr sz="1400" u="none" strike="noStrike" cap="none" dirty="0">
                        <a:latin typeface="Calibri" panose="020F0502020204030204" pitchFamily="34" charset="0"/>
                        <a:cs typeface="Calibri" panose="020F0502020204030204" pitchFamily="34" charset="0"/>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latin typeface="Calibri" panose="020F0502020204030204" pitchFamily="34" charset="0"/>
                          <a:cs typeface="Calibri" panose="020F0502020204030204" pitchFamily="34" charset="0"/>
                        </a:rPr>
                        <a:t>Mia</a:t>
                      </a:r>
                      <a:endParaRPr sz="1400" u="none" strike="noStrike" cap="none" dirty="0">
                        <a:latin typeface="Calibri" panose="020F0502020204030204" pitchFamily="34" charset="0"/>
                        <a:cs typeface="Calibri" panose="020F0502020204030204" pitchFamily="34" charset="0"/>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err="1">
                          <a:latin typeface="Calibri" panose="020F0502020204030204" pitchFamily="34" charset="0"/>
                          <a:cs typeface="Calibri" panose="020F0502020204030204" pitchFamily="34" charset="0"/>
                        </a:rPr>
                        <a:t>Ritesh</a:t>
                      </a:r>
                      <a:endParaRPr sz="1400" u="none" strike="noStrike" cap="none" dirty="0">
                        <a:latin typeface="Calibri" panose="020F0502020204030204" pitchFamily="34" charset="0"/>
                        <a:cs typeface="Calibri" panose="020F0502020204030204" pitchFamily="34" charset="0"/>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latin typeface="Calibri" panose="020F0502020204030204" pitchFamily="34" charset="0"/>
                          <a:cs typeface="Calibri" panose="020F0502020204030204" pitchFamily="34" charset="0"/>
                        </a:rPr>
                        <a:t>Shayna</a:t>
                      </a:r>
                      <a:endParaRPr sz="1400" u="none" strike="noStrike" cap="none" dirty="0">
                        <a:latin typeface="Calibri" panose="020F0502020204030204" pitchFamily="34" charset="0"/>
                        <a:cs typeface="Calibri" panose="020F0502020204030204" pitchFamily="34" charset="0"/>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latin typeface="Calibri" panose="020F0502020204030204" pitchFamily="34" charset="0"/>
                          <a:cs typeface="Calibri" panose="020F0502020204030204" pitchFamily="34" charset="0"/>
                        </a:rPr>
                        <a:t>Simon</a:t>
                      </a:r>
                      <a:endParaRPr sz="1400" u="none" strike="noStrike" cap="none" dirty="0">
                        <a:latin typeface="Calibri" panose="020F0502020204030204" pitchFamily="34" charset="0"/>
                        <a:cs typeface="Calibri" panose="020F0502020204030204" pitchFamily="34" charset="0"/>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latin typeface="Calibri" panose="020F0502020204030204" pitchFamily="34" charset="0"/>
                          <a:cs typeface="Calibri" panose="020F0502020204030204" pitchFamily="34" charset="0"/>
                        </a:rPr>
                        <a:t>Trey</a:t>
                      </a:r>
                      <a:endParaRPr sz="1400" u="none" strike="noStrike" cap="none" dirty="0">
                        <a:latin typeface="Calibri" panose="020F0502020204030204" pitchFamily="34" charset="0"/>
                        <a:cs typeface="Calibri" panose="020F0502020204030204" pitchFamily="34" charset="0"/>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latin typeface="Calibri" panose="020F0502020204030204" pitchFamily="34" charset="0"/>
                          <a:cs typeface="Calibri" panose="020F0502020204030204" pitchFamily="34" charset="0"/>
                        </a:rPr>
                        <a:t>Vidhi</a:t>
                      </a:r>
                      <a:endParaRPr sz="1400" u="none" strike="noStrike" cap="none" dirty="0">
                        <a:latin typeface="Calibri" panose="020F0502020204030204" pitchFamily="34" charset="0"/>
                        <a:cs typeface="Calibri" panose="020F0502020204030204" pitchFamily="34" charset="0"/>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latin typeface="Calibri" panose="020F0502020204030204" pitchFamily="34" charset="0"/>
                          <a:cs typeface="Calibri" panose="020F0502020204030204" pitchFamily="34" charset="0"/>
                        </a:rPr>
                        <a:t>Vivian</a:t>
                      </a:r>
                      <a:endParaRPr sz="1400" u="none" strike="noStrike" cap="none" dirty="0">
                        <a:latin typeface="Calibri" panose="020F0502020204030204" pitchFamily="34" charset="0"/>
                        <a:cs typeface="Calibri" panose="020F0502020204030204" pitchFamily="34" charset="0"/>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latin typeface="Calibri" panose="020F0502020204030204" pitchFamily="34" charset="0"/>
                          <a:cs typeface="Calibri" panose="020F0502020204030204" pitchFamily="34" charset="0"/>
                        </a:rPr>
                        <a:t>Gumball?</a:t>
                      </a:r>
                      <a:endParaRPr sz="1400" u="none" strike="noStrike" cap="none" dirty="0">
                        <a:latin typeface="Calibri" panose="020F0502020204030204" pitchFamily="34" charset="0"/>
                        <a:cs typeface="Calibri" panose="020F0502020204030204" pitchFamily="34" charset="0"/>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23" name="TextBox 22">
            <a:extLst>
              <a:ext uri="{FF2B5EF4-FFF2-40B4-BE49-F238E27FC236}">
                <a16:creationId xmlns:a16="http://schemas.microsoft.com/office/drawing/2014/main" id="{7B011117-D650-BC45-FD57-2DECFE31C2A4}"/>
              </a:ext>
            </a:extLst>
          </p:cNvPr>
          <p:cNvSpPr txBox="1"/>
          <p:nvPr/>
        </p:nvSpPr>
        <p:spPr>
          <a:xfrm>
            <a:off x="9828890" y="5589931"/>
            <a:ext cx="2149948" cy="523220"/>
          </a:xfrm>
          <a:prstGeom prst="rect">
            <a:avLst/>
          </a:prstGeom>
          <a:noFill/>
        </p:spPr>
        <p:txBody>
          <a:bodyPr wrap="none" rtlCol="0">
            <a:spAutoFit/>
          </a:bodyPr>
          <a:lstStyle/>
          <a:p>
            <a:pPr algn="r"/>
            <a:r>
              <a:rPr lang="en-US" dirty="0">
                <a:latin typeface="Calibri" panose="020F0502020204030204" pitchFamily="34" charset="0"/>
                <a:cs typeface="Calibri" panose="020F0502020204030204" pitchFamily="34" charset="0"/>
              </a:rPr>
              <a:t>Today’s playlist:</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hlinkClick r:id="rId3"/>
              </a:rPr>
              <a:t>CSE 121 lecture beats 24sp</a:t>
            </a:r>
            <a:endParaRPr lang="en-US" dirty="0">
              <a:latin typeface="Calibri" panose="020F0502020204030204" pitchFamily="34" charset="0"/>
              <a:cs typeface="Calibri" panose="020F0502020204030204" pitchFamily="34" charset="0"/>
            </a:endParaRPr>
          </a:p>
        </p:txBody>
      </p:sp>
      <p:pic>
        <p:nvPicPr>
          <p:cNvPr id="26" name="Picture 25" descr="QR code for sli.do with code #cse121-11">
            <a:extLst>
              <a:ext uri="{FF2B5EF4-FFF2-40B4-BE49-F238E27FC236}">
                <a16:creationId xmlns:a16="http://schemas.microsoft.com/office/drawing/2014/main" id="{6C6F960C-A2D1-38C7-4C69-8E1CC0E5534F}"/>
              </a:ext>
            </a:extLst>
          </p:cNvPr>
          <p:cNvPicPr>
            <a:picLocks noChangeAspect="1"/>
          </p:cNvPicPr>
          <p:nvPr/>
        </p:nvPicPr>
        <p:blipFill>
          <a:blip r:embed="rId4"/>
          <a:stretch>
            <a:fillRect/>
          </a:stretch>
        </p:blipFill>
        <p:spPr>
          <a:xfrm>
            <a:off x="488271" y="3308390"/>
            <a:ext cx="2232455" cy="22324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
          <a:extLst>
            <a:ext uri="{FF2B5EF4-FFF2-40B4-BE49-F238E27FC236}">
              <a16:creationId xmlns:a16="http://schemas.microsoft.com/office/drawing/2014/main" id="{CC71610D-B25B-9850-8A20-FFE4CA0E8F7A}"/>
            </a:ext>
          </a:extLst>
        </p:cNvPr>
        <p:cNvGrpSpPr/>
        <p:nvPr/>
      </p:nvGrpSpPr>
      <p:grpSpPr>
        <a:xfrm>
          <a:off x="0" y="0"/>
          <a:ext cx="0" cy="0"/>
          <a:chOff x="0" y="0"/>
          <a:chExt cx="0" cy="0"/>
        </a:xfrm>
      </p:grpSpPr>
      <p:sp>
        <p:nvSpPr>
          <p:cNvPr id="67" name="Google Shape;67;p19">
            <a:extLst>
              <a:ext uri="{FF2B5EF4-FFF2-40B4-BE49-F238E27FC236}">
                <a16:creationId xmlns:a16="http://schemas.microsoft.com/office/drawing/2014/main" id="{5FCA4815-2D9C-DC57-3A72-C6795B302F60}"/>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r>
              <a:rPr lang="en-US" b="1" dirty="0">
                <a:solidFill>
                  <a:schemeClr val="tx1"/>
                </a:solidFill>
              </a:rPr>
              <a:t>Quick Meals for Thought (Inputs)</a:t>
            </a:r>
            <a:endParaRPr dirty="0"/>
          </a:p>
        </p:txBody>
      </p:sp>
      <p:sp>
        <p:nvSpPr>
          <p:cNvPr id="69" name="Google Shape;69;p19">
            <a:extLst>
              <a:ext uri="{FF2B5EF4-FFF2-40B4-BE49-F238E27FC236}">
                <a16:creationId xmlns:a16="http://schemas.microsoft.com/office/drawing/2014/main" id="{922D9EB2-0740-9C8E-4ACD-615FB595E4BD}"/>
              </a:ext>
            </a:extLst>
          </p:cNvPr>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400"/>
              <a:buFont typeface="Arial"/>
              <a:buNone/>
            </a:pPr>
            <a:r>
              <a:rPr lang="en-US"/>
              <a:t>Lesson 11 - Spring 2024</a:t>
            </a:r>
            <a:endParaRPr/>
          </a:p>
        </p:txBody>
      </p:sp>
      <p:sp>
        <p:nvSpPr>
          <p:cNvPr id="70" name="Google Shape;70;p19">
            <a:extLst>
              <a:ext uri="{FF2B5EF4-FFF2-40B4-BE49-F238E27FC236}">
                <a16:creationId xmlns:a16="http://schemas.microsoft.com/office/drawing/2014/main" id="{0944024C-DD2B-18C8-D60E-36A80196F9B4}"/>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sp>
        <p:nvSpPr>
          <p:cNvPr id="23" name="Text Placeholder 2">
            <a:extLst>
              <a:ext uri="{FF2B5EF4-FFF2-40B4-BE49-F238E27FC236}">
                <a16:creationId xmlns:a16="http://schemas.microsoft.com/office/drawing/2014/main" id="{B06FE76F-F1CD-E3D0-1046-A694D85BAC50}"/>
              </a:ext>
            </a:extLst>
          </p:cNvPr>
          <p:cNvSpPr txBox="1">
            <a:spLocks noChangeArrowheads="1"/>
          </p:cNvSpPr>
          <p:nvPr/>
        </p:nvSpPr>
        <p:spPr bwMode="auto">
          <a:xfrm>
            <a:off x="838200" y="1438199"/>
            <a:ext cx="10978662" cy="1990801"/>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40" tIns="0" rIns="91440" bIns="45720" numCol="1" anchor="t" anchorCtr="0" compatLnSpc="1">
            <a:prstTxWarp prst="textNoShape">
              <a:avLst/>
            </a:prstTxWarp>
            <a:sp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Font typeface="Arial"/>
              <a:buNone/>
            </a:pPr>
            <a:r>
              <a:rPr lang="en-US" dirty="0">
                <a:solidFill>
                  <a:schemeClr val="tx1"/>
                </a:solidFill>
                <a:latin typeface="Calibri" panose="020F0502020204030204" pitchFamily="34" charset="0"/>
                <a:cs typeface="Calibri" panose="020F0502020204030204" pitchFamily="34" charset="0"/>
              </a:rPr>
              <a:t>Another assumption: all computer users have a keyboard &amp; mouse!</a:t>
            </a:r>
          </a:p>
          <a:p>
            <a:r>
              <a:rPr lang="en-US" dirty="0">
                <a:solidFill>
                  <a:schemeClr val="tx1"/>
                </a:solidFill>
                <a:latin typeface="Calibri" panose="020F0502020204030204" pitchFamily="34" charset="0"/>
                <a:cs typeface="Calibri" panose="020F0502020204030204" pitchFamily="34" charset="0"/>
              </a:rPr>
              <a:t>many blind &amp; low-vision users only use keyboards (no mice)</a:t>
            </a:r>
          </a:p>
          <a:p>
            <a:r>
              <a:rPr lang="en-US" dirty="0">
                <a:solidFill>
                  <a:schemeClr val="tx1"/>
                </a:solidFill>
                <a:latin typeface="Calibri" panose="020F0502020204030204" pitchFamily="34" charset="0"/>
                <a:cs typeface="Calibri" panose="020F0502020204030204" pitchFamily="34" charset="0"/>
              </a:rPr>
              <a:t>some users cannot use keyboards and use alternatives</a:t>
            </a:r>
          </a:p>
          <a:p>
            <a:pPr lvl="1"/>
            <a:r>
              <a:rPr lang="en-US" dirty="0">
                <a:solidFill>
                  <a:schemeClr val="tx1"/>
                </a:solidFill>
                <a:latin typeface="Calibri" panose="020F0502020204030204" pitchFamily="34" charset="0"/>
                <a:cs typeface="Calibri" panose="020F0502020204030204" pitchFamily="34" charset="0"/>
              </a:rPr>
              <a:t>e.g. “</a:t>
            </a:r>
            <a:r>
              <a:rPr lang="en-US" dirty="0">
                <a:solidFill>
                  <a:schemeClr val="tx1"/>
                </a:solidFill>
                <a:latin typeface="Calibri" panose="020F0502020204030204" pitchFamily="34" charset="0"/>
                <a:cs typeface="Calibri" panose="020F0502020204030204" pitchFamily="34" charset="0"/>
                <a:hlinkClick r:id="rId3"/>
              </a:rPr>
              <a:t>switch access</a:t>
            </a:r>
            <a:r>
              <a:rPr lang="en-US" dirty="0">
                <a:solidFill>
                  <a:schemeClr val="tx1"/>
                </a:solidFill>
                <a:latin typeface="Calibri" panose="020F0502020204030204" pitchFamily="34" charset="0"/>
                <a:cs typeface="Calibri" panose="020F0502020204030204" pitchFamily="34" charset="0"/>
              </a:rPr>
              <a:t>” – famously used by </a:t>
            </a:r>
            <a:r>
              <a:rPr lang="en-US" dirty="0">
                <a:solidFill>
                  <a:schemeClr val="tx1"/>
                </a:solidFill>
                <a:latin typeface="Calibri" panose="020F0502020204030204" pitchFamily="34" charset="0"/>
                <a:cs typeface="Calibri" panose="020F0502020204030204" pitchFamily="34" charset="0"/>
                <a:hlinkClick r:id="rId4"/>
              </a:rPr>
              <a:t>Stephen Hawking</a:t>
            </a:r>
            <a:endParaRPr lang="en-US" dirty="0">
              <a:solidFill>
                <a:schemeClr val="tx1"/>
              </a:solidFill>
              <a:latin typeface="Calibri" panose="020F0502020204030204" pitchFamily="34" charset="0"/>
              <a:cs typeface="Calibri" panose="020F0502020204030204" pitchFamily="34" charset="0"/>
            </a:endParaRPr>
          </a:p>
        </p:txBody>
      </p:sp>
      <p:sp>
        <p:nvSpPr>
          <p:cNvPr id="10" name="Text Placeholder 2">
            <a:extLst>
              <a:ext uri="{FF2B5EF4-FFF2-40B4-BE49-F238E27FC236}">
                <a16:creationId xmlns:a16="http://schemas.microsoft.com/office/drawing/2014/main" id="{F47DC251-AED2-2AB9-8A3F-20F965ACDED3}"/>
              </a:ext>
            </a:extLst>
          </p:cNvPr>
          <p:cNvSpPr txBox="1">
            <a:spLocks noChangeArrowheads="1"/>
          </p:cNvSpPr>
          <p:nvPr/>
        </p:nvSpPr>
        <p:spPr bwMode="auto">
          <a:xfrm>
            <a:off x="838200" y="3562877"/>
            <a:ext cx="10978662" cy="2110321"/>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40" tIns="0" rIns="91440" bIns="45720" numCol="1" anchor="t" anchorCtr="0" compatLnSpc="1">
            <a:prstTxWarp prst="textNoShape">
              <a:avLst/>
            </a:prstTxWarp>
            <a:sp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None/>
            </a:pPr>
            <a:r>
              <a:rPr lang="en-US" sz="2800" dirty="0">
                <a:solidFill>
                  <a:schemeClr val="tx1"/>
                </a:solidFill>
                <a:latin typeface="Calibri" panose="020F0502020204030204" pitchFamily="34" charset="0"/>
                <a:cs typeface="Calibri" panose="020F0502020204030204" pitchFamily="34" charset="0"/>
              </a:rPr>
              <a:t>This isn’t “just” about disability:</a:t>
            </a:r>
          </a:p>
          <a:p>
            <a:pPr marL="457200" indent="-457200">
              <a:buFont typeface="Arial" panose="020B0604020202020204" pitchFamily="34" charset="0"/>
              <a:buChar char="•"/>
            </a:pPr>
            <a:r>
              <a:rPr lang="en-US" sz="2800" dirty="0">
                <a:solidFill>
                  <a:schemeClr val="tx1"/>
                </a:solidFill>
                <a:latin typeface="Calibri" panose="020F0502020204030204" pitchFamily="34" charset="0"/>
                <a:cs typeface="Calibri" panose="020F0502020204030204" pitchFamily="34" charset="0"/>
              </a:rPr>
              <a:t>your user might be on a phone, tablet, gaming console, or “smart” TV!</a:t>
            </a:r>
          </a:p>
          <a:p>
            <a:pPr marL="457200" indent="-457200">
              <a:buFont typeface="Arial" panose="020B0604020202020204" pitchFamily="34" charset="0"/>
              <a:buChar char="•"/>
            </a:pPr>
            <a:r>
              <a:rPr lang="en-US" sz="2800" dirty="0">
                <a:solidFill>
                  <a:schemeClr val="tx1"/>
                </a:solidFill>
                <a:latin typeface="Calibri" panose="020F0502020204030204" pitchFamily="34" charset="0"/>
                <a:cs typeface="Calibri" panose="020F0502020204030204" pitchFamily="34" charset="0"/>
              </a:rPr>
              <a:t>your user could be using text-to-speech!</a:t>
            </a:r>
          </a:p>
          <a:p>
            <a:pPr marL="457200" indent="-457200">
              <a:buFont typeface="Arial" panose="020B0604020202020204" pitchFamily="34" charset="0"/>
              <a:buChar char="•"/>
            </a:pPr>
            <a:r>
              <a:rPr lang="en-US" sz="2800" dirty="0">
                <a:solidFill>
                  <a:schemeClr val="tx1"/>
                </a:solidFill>
                <a:latin typeface="Calibri" panose="020F0502020204030204" pitchFamily="34" charset="0"/>
                <a:cs typeface="Calibri" panose="020F0502020204030204" pitchFamily="34" charset="0"/>
              </a:rPr>
              <a:t>your user’s keyboard or mouse might be broken!</a:t>
            </a:r>
          </a:p>
        </p:txBody>
      </p:sp>
    </p:spTree>
    <p:extLst>
      <p:ext uri="{BB962C8B-B14F-4D97-AF65-F5344CB8AC3E}">
        <p14:creationId xmlns:p14="http://schemas.microsoft.com/office/powerpoint/2010/main" val="356177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
          <a:extLst>
            <a:ext uri="{FF2B5EF4-FFF2-40B4-BE49-F238E27FC236}">
              <a16:creationId xmlns:a16="http://schemas.microsoft.com/office/drawing/2014/main" id="{6F8489CF-4E72-FB5E-DF60-BEAB16AECB72}"/>
            </a:ext>
          </a:extLst>
        </p:cNvPr>
        <p:cNvGrpSpPr/>
        <p:nvPr/>
      </p:nvGrpSpPr>
      <p:grpSpPr>
        <a:xfrm>
          <a:off x="0" y="0"/>
          <a:ext cx="0" cy="0"/>
          <a:chOff x="0" y="0"/>
          <a:chExt cx="0" cy="0"/>
        </a:xfrm>
      </p:grpSpPr>
      <p:sp>
        <p:nvSpPr>
          <p:cNvPr id="67" name="Google Shape;67;p19">
            <a:extLst>
              <a:ext uri="{FF2B5EF4-FFF2-40B4-BE49-F238E27FC236}">
                <a16:creationId xmlns:a16="http://schemas.microsoft.com/office/drawing/2014/main" id="{F283C173-7523-5947-D0A5-FD687D477C98}"/>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r>
              <a:rPr lang="en-US" b="1" dirty="0">
                <a:solidFill>
                  <a:schemeClr val="tx1"/>
                </a:solidFill>
              </a:rPr>
              <a:t>Recent Development: Accessible Controllers</a:t>
            </a:r>
            <a:endParaRPr dirty="0"/>
          </a:p>
        </p:txBody>
      </p:sp>
      <p:sp>
        <p:nvSpPr>
          <p:cNvPr id="69" name="Google Shape;69;p19">
            <a:extLst>
              <a:ext uri="{FF2B5EF4-FFF2-40B4-BE49-F238E27FC236}">
                <a16:creationId xmlns:a16="http://schemas.microsoft.com/office/drawing/2014/main" id="{9EB0EC26-DC53-B993-E3E8-E9C078602773}"/>
              </a:ext>
            </a:extLst>
          </p:cNvPr>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400"/>
              <a:buFont typeface="Arial"/>
              <a:buNone/>
            </a:pPr>
            <a:r>
              <a:rPr lang="en-US"/>
              <a:t>Lesson 11 - Spring 2024</a:t>
            </a:r>
            <a:endParaRPr/>
          </a:p>
        </p:txBody>
      </p:sp>
      <p:sp>
        <p:nvSpPr>
          <p:cNvPr id="70" name="Google Shape;70;p19">
            <a:extLst>
              <a:ext uri="{FF2B5EF4-FFF2-40B4-BE49-F238E27FC236}">
                <a16:creationId xmlns:a16="http://schemas.microsoft.com/office/drawing/2014/main" id="{A1C49283-968E-8219-6587-029955953649}"/>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pic>
        <p:nvPicPr>
          <p:cNvPr id="1026" name="Picture 2" descr="The Xbox adaptive controller. It has two large adaptive buttons, an up-down-left-right pad, and auxilary buttons.">
            <a:extLst>
              <a:ext uri="{FF2B5EF4-FFF2-40B4-BE49-F238E27FC236}">
                <a16:creationId xmlns:a16="http://schemas.microsoft.com/office/drawing/2014/main" id="{5148988E-B4E8-5BAC-FF64-62BB7DA0F9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775" t="19816" r="14458" b="17512"/>
          <a:stretch/>
        </p:blipFill>
        <p:spPr bwMode="auto">
          <a:xfrm>
            <a:off x="636496" y="1690688"/>
            <a:ext cx="5459504" cy="27197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PlayStation Access Controller for the PS5. It is a large disc with 8 radial button controls (with different elevations and textures) with a button in the middle, as well as a large joystick.">
            <a:extLst>
              <a:ext uri="{FF2B5EF4-FFF2-40B4-BE49-F238E27FC236}">
                <a16:creationId xmlns:a16="http://schemas.microsoft.com/office/drawing/2014/main" id="{519EDE70-1C10-E2BA-A96E-0C5A4A36C9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9801" y="2021803"/>
            <a:ext cx="7625583" cy="4003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743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Announcements &amp; Reminders</a:t>
            </a:r>
            <a:endParaRPr dirty="0"/>
          </a:p>
        </p:txBody>
      </p:sp>
      <p:sp>
        <p:nvSpPr>
          <p:cNvPr id="68" name="Google Shape;68;p19"/>
          <p:cNvSpPr txBox="1">
            <a:spLocks noGrp="1"/>
          </p:cNvSpPr>
          <p:nvPr>
            <p:ph type="body" idx="1"/>
          </p:nvPr>
        </p:nvSpPr>
        <p:spPr>
          <a:xfrm>
            <a:off x="838200" y="1460850"/>
            <a:ext cx="10665300" cy="4650000"/>
          </a:xfrm>
          <a:prstGeom prst="rect">
            <a:avLst/>
          </a:prstGeom>
          <a:noFill/>
          <a:ln>
            <a:noFill/>
          </a:ln>
        </p:spPr>
        <p:txBody>
          <a:bodyPr spcFirstLastPara="1" wrap="square" lIns="91425" tIns="45700" rIns="91425" bIns="45700" anchor="t" anchorCtr="0">
            <a:noAutofit/>
          </a:bodyPr>
          <a:lstStyle/>
          <a:p>
            <a:pPr lvl="0" indent="-406400">
              <a:lnSpc>
                <a:spcPct val="100000"/>
              </a:lnSpc>
              <a:buSzPts val="2800"/>
            </a:pPr>
            <a:r>
              <a:rPr lang="en-US" dirty="0"/>
              <a:t>Quiz 1 is next Thursday, May 9</a:t>
            </a:r>
            <a:r>
              <a:rPr lang="en-US" baseline="30000" dirty="0"/>
              <a:t>th</a:t>
            </a:r>
            <a:r>
              <a:rPr lang="en-US" dirty="0"/>
              <a:t>!</a:t>
            </a:r>
          </a:p>
          <a:p>
            <a:pPr lvl="1" indent="-406400">
              <a:lnSpc>
                <a:spcPct val="100000"/>
              </a:lnSpc>
              <a:buSzPts val="2800"/>
            </a:pPr>
            <a:r>
              <a:rPr lang="en-US" dirty="0"/>
              <a:t>please see </a:t>
            </a:r>
            <a:r>
              <a:rPr lang="en-US" dirty="0">
                <a:hlinkClick r:id="rId3"/>
              </a:rPr>
              <a:t>Ed announcement on study resources</a:t>
            </a:r>
            <a:r>
              <a:rPr lang="en-US" dirty="0"/>
              <a:t> (including practice quizzes, review sessions, and suggested problems!)</a:t>
            </a:r>
          </a:p>
          <a:p>
            <a:pPr indent="-406400">
              <a:lnSpc>
                <a:spcPct val="100000"/>
              </a:lnSpc>
              <a:buSzPts val="2800"/>
            </a:pPr>
            <a:r>
              <a:rPr lang="en-US" dirty="0"/>
              <a:t>Programming Assignment 2 will be released later tonight</a:t>
            </a:r>
          </a:p>
          <a:p>
            <a:pPr lvl="1" indent="-406400">
              <a:lnSpc>
                <a:spcPct val="100000"/>
              </a:lnSpc>
              <a:buSzPts val="2800"/>
            </a:pPr>
            <a:r>
              <a:rPr lang="en-US" dirty="0"/>
              <a:t>Due Tuesday, May 14</a:t>
            </a:r>
            <a:r>
              <a:rPr lang="en-US" baseline="30000" dirty="0"/>
              <a:t>th</a:t>
            </a:r>
            <a:endParaRPr lang="en-US" dirty="0"/>
          </a:p>
          <a:p>
            <a:pPr indent="-406400">
              <a:lnSpc>
                <a:spcPct val="100000"/>
              </a:lnSpc>
              <a:buSzPts val="2800"/>
            </a:pPr>
            <a:r>
              <a:rPr lang="en-US" dirty="0"/>
              <a:t>No pre-class work for Wednesday :)</a:t>
            </a:r>
          </a:p>
          <a:p>
            <a:pPr indent="-406400">
              <a:lnSpc>
                <a:spcPct val="100000"/>
              </a:lnSpc>
              <a:buSzPts val="2800"/>
            </a:pPr>
            <a:r>
              <a:rPr lang="en-US" dirty="0"/>
              <a:t>Reminder: </a:t>
            </a:r>
            <a:r>
              <a:rPr lang="en-US" dirty="0" err="1"/>
              <a:t>PracticeIt</a:t>
            </a:r>
            <a:r>
              <a:rPr lang="en-US" dirty="0"/>
              <a:t> Problems!</a:t>
            </a:r>
          </a:p>
        </p:txBody>
      </p:sp>
      <p:sp>
        <p:nvSpPr>
          <p:cNvPr id="69" name="Google Shape;6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400"/>
              <a:buFont typeface="Arial"/>
              <a:buNone/>
            </a:pPr>
            <a:r>
              <a:rPr lang="en-US"/>
              <a:t>Lesson 11 - Spring 2024</a:t>
            </a:r>
            <a:endParaRPr/>
          </a:p>
        </p:txBody>
      </p:sp>
      <p:sp>
        <p:nvSpPr>
          <p:cNvPr id="70" name="Google Shape;7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1028" name="Picture 4" descr="Flow chart of while loop control flow: we will first perform the initialization once at the beginning. If the test is true, then we execute the statements inside the while loop body and perform the update before checking if the test is true again. However, if the test is false, we exit the while loop and execute the statements that are immediately after the while loop body.">
            <a:extLst>
              <a:ext uri="{FF2B5EF4-FFF2-40B4-BE49-F238E27FC236}">
                <a16:creationId xmlns:a16="http://schemas.microsoft.com/office/drawing/2014/main" id="{488A2252-0BE3-4E00-9530-FE742A339D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3972" y="572975"/>
            <a:ext cx="7258028" cy="5603053"/>
          </a:xfrm>
          <a:prstGeom prst="rect">
            <a:avLst/>
          </a:prstGeom>
          <a:noFill/>
          <a:extLst>
            <a:ext uri="{909E8E84-426E-40DD-AFC4-6F175D3DCCD1}">
              <a14:hiddenFill xmlns:a14="http://schemas.microsoft.com/office/drawing/2010/main">
                <a:solidFill>
                  <a:srgbClr val="FFFFFF"/>
                </a:solidFill>
              </a14:hiddenFill>
            </a:ext>
          </a:extLst>
        </p:spPr>
      </p:pic>
      <p:sp>
        <p:nvSpPr>
          <p:cNvPr id="67" name="Google Shape;67;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r>
              <a:rPr lang="en-US" dirty="0">
                <a:latin typeface="Calibri" panose="020F0502020204030204" pitchFamily="34" charset="0"/>
                <a:cs typeface="Calibri" panose="020F0502020204030204" pitchFamily="34" charset="0"/>
              </a:rPr>
              <a:t>Last time: </a:t>
            </a:r>
            <a:r>
              <a:rPr lang="en-US" b="1" dirty="0">
                <a:solidFill>
                  <a:schemeClr val="tx1"/>
                </a:solidFill>
              </a:rPr>
              <a:t>While Loops</a:t>
            </a:r>
            <a:endParaRPr dirty="0"/>
          </a:p>
        </p:txBody>
      </p:sp>
      <p:sp>
        <p:nvSpPr>
          <p:cNvPr id="69" name="Google Shape;6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400"/>
              <a:buFont typeface="Arial"/>
              <a:buNone/>
            </a:pPr>
            <a:r>
              <a:rPr lang="en-US"/>
              <a:t>Lesson 10 - Spring 2024</a:t>
            </a:r>
            <a:endParaRPr/>
          </a:p>
        </p:txBody>
      </p:sp>
      <p:sp>
        <p:nvSpPr>
          <p:cNvPr id="70" name="Google Shape;7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5" name="Text Placeholder 4">
            <a:extLst>
              <a:ext uri="{FF2B5EF4-FFF2-40B4-BE49-F238E27FC236}">
                <a16:creationId xmlns:a16="http://schemas.microsoft.com/office/drawing/2014/main" id="{9CFEA84A-BB60-4B1B-A40D-378BD71826B7}"/>
              </a:ext>
            </a:extLst>
          </p:cNvPr>
          <p:cNvSpPr>
            <a:spLocks noGrp="1"/>
          </p:cNvSpPr>
          <p:nvPr>
            <p:ph type="body" idx="1"/>
          </p:nvPr>
        </p:nvSpPr>
        <p:spPr>
          <a:xfrm>
            <a:off x="590511" y="3834372"/>
            <a:ext cx="4591151" cy="1795463"/>
          </a:xfrm>
        </p:spPr>
        <p:txBody>
          <a:bodyPr/>
          <a:lstStyle/>
          <a:p>
            <a:pPr marL="114300" indent="0">
              <a:buNone/>
            </a:pPr>
            <a:r>
              <a:rPr lang="en-US" dirty="0"/>
              <a:t>Repeatedly executes its body </a:t>
            </a:r>
            <a:r>
              <a:rPr lang="en-US" b="1" dirty="0"/>
              <a:t>as long as </a:t>
            </a:r>
            <a:r>
              <a:rPr lang="en-US" dirty="0"/>
              <a:t>the logical test is true.</a:t>
            </a:r>
          </a:p>
        </p:txBody>
      </p:sp>
      <p:pic>
        <p:nvPicPr>
          <p:cNvPr id="1026" name="Picture 2" descr="diagram depicting the structure and syntax of a while loop">
            <a:extLst>
              <a:ext uri="{FF2B5EF4-FFF2-40B4-BE49-F238E27FC236}">
                <a16:creationId xmlns:a16="http://schemas.microsoft.com/office/drawing/2014/main" id="{39D6AF21-7051-410B-9ED6-6520F750D2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139" y="2417202"/>
            <a:ext cx="4735285" cy="123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741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196BE-698A-D341-EE6F-8B5889CA92E4}"/>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Last time: </a:t>
            </a:r>
            <a:r>
              <a:rPr lang="en-US" dirty="0">
                <a:latin typeface="Consolas" panose="020B0609020204030204" pitchFamily="49" charset="0"/>
                <a:cs typeface="Consolas" panose="020B0609020204030204" pitchFamily="49" charset="0"/>
              </a:rPr>
              <a:t>for</a:t>
            </a:r>
            <a:r>
              <a:rPr lang="en-US" dirty="0"/>
              <a:t> loops vs. </a:t>
            </a:r>
            <a:r>
              <a:rPr lang="en-US" dirty="0">
                <a:latin typeface="Consolas" panose="020B0609020204030204" pitchFamily="49" charset="0"/>
                <a:cs typeface="Consolas" panose="020B0609020204030204" pitchFamily="49" charset="0"/>
              </a:rPr>
              <a:t>while</a:t>
            </a:r>
            <a:r>
              <a:rPr lang="en-US" dirty="0"/>
              <a:t> loops ⚔️ </a:t>
            </a:r>
          </a:p>
        </p:txBody>
      </p:sp>
      <p:sp>
        <p:nvSpPr>
          <p:cNvPr id="3" name="Text Placeholder 2">
            <a:extLst>
              <a:ext uri="{FF2B5EF4-FFF2-40B4-BE49-F238E27FC236}">
                <a16:creationId xmlns:a16="http://schemas.microsoft.com/office/drawing/2014/main" id="{3566B75C-767A-1D90-62FA-94EA13A22A89}"/>
              </a:ext>
            </a:extLst>
          </p:cNvPr>
          <p:cNvSpPr>
            <a:spLocks noGrp="1"/>
          </p:cNvSpPr>
          <p:nvPr>
            <p:ph type="body" idx="1"/>
          </p:nvPr>
        </p:nvSpPr>
        <p:spPr>
          <a:xfrm>
            <a:off x="838200" y="1825625"/>
            <a:ext cx="10515600" cy="4285089"/>
          </a:xfrm>
        </p:spPr>
        <p:txBody>
          <a:bodyPr/>
          <a:lstStyle/>
          <a:p>
            <a:pPr marL="114300" indent="0">
              <a:buNone/>
            </a:pPr>
            <a:r>
              <a:rPr lang="en-US" dirty="0"/>
              <a:t>For loops and while loops are quite similar! This is the first (but certainly not the last) time where </a:t>
            </a:r>
            <a:r>
              <a:rPr lang="en-US" u="sng" dirty="0"/>
              <a:t>you</a:t>
            </a:r>
            <a:r>
              <a:rPr lang="en-US" dirty="0"/>
              <a:t> need to decide which to use!</a:t>
            </a:r>
          </a:p>
          <a:p>
            <a:pPr marL="114300" indent="0">
              <a:buNone/>
            </a:pPr>
            <a:endParaRPr lang="en-US" dirty="0"/>
          </a:p>
          <a:p>
            <a:pPr marL="114300" indent="0">
              <a:buNone/>
            </a:pPr>
            <a:r>
              <a:rPr lang="en-US" dirty="0"/>
              <a:t> There’s not always a “correct” answer, but some advice:</a:t>
            </a:r>
          </a:p>
          <a:p>
            <a:r>
              <a:rPr lang="en-US" dirty="0"/>
              <a:t>thinking of definite versus indefinite conditions</a:t>
            </a:r>
          </a:p>
          <a:p>
            <a:r>
              <a:rPr lang="en-US" dirty="0"/>
              <a:t>phrasing the problem out loud!</a:t>
            </a:r>
          </a:p>
          <a:p>
            <a:pPr lvl="1"/>
            <a:r>
              <a:rPr lang="en-US" dirty="0"/>
              <a:t>“I will do __ X times” or “for each __ I will __” : sounds like a for!</a:t>
            </a:r>
          </a:p>
          <a:p>
            <a:pPr lvl="1"/>
            <a:r>
              <a:rPr lang="en-US" dirty="0"/>
              <a:t>“I will do __ until __” or “while __ is true, do” : sounds like a while!</a:t>
            </a:r>
          </a:p>
        </p:txBody>
      </p:sp>
      <p:sp>
        <p:nvSpPr>
          <p:cNvPr id="5" name="Footer Placeholder 4">
            <a:extLst>
              <a:ext uri="{FF2B5EF4-FFF2-40B4-BE49-F238E27FC236}">
                <a16:creationId xmlns:a16="http://schemas.microsoft.com/office/drawing/2014/main" id="{F492FD67-9130-E04F-3F57-F3552ADD04E4}"/>
              </a:ext>
            </a:extLst>
          </p:cNvPr>
          <p:cNvSpPr>
            <a:spLocks noGrp="1"/>
          </p:cNvSpPr>
          <p:nvPr>
            <p:ph type="ftr" idx="11"/>
          </p:nvPr>
        </p:nvSpPr>
        <p:spPr/>
        <p:txBody>
          <a:bodyPr/>
          <a:lstStyle/>
          <a:p>
            <a:r>
              <a:rPr lang="en-US"/>
              <a:t>Lesson 11 - Spring 2024</a:t>
            </a:r>
            <a:endParaRPr lang="en-US" dirty="0"/>
          </a:p>
        </p:txBody>
      </p:sp>
      <p:sp>
        <p:nvSpPr>
          <p:cNvPr id="6" name="Slide Number Placeholder 5">
            <a:extLst>
              <a:ext uri="{FF2B5EF4-FFF2-40B4-BE49-F238E27FC236}">
                <a16:creationId xmlns:a16="http://schemas.microsoft.com/office/drawing/2014/main" id="{7F5B5264-A376-EBEA-DA26-317EAB86D76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3729575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9"/>
          <p:cNvSpPr txBox="1">
            <a:spLocks noGrp="1"/>
          </p:cNvSpPr>
          <p:nvPr>
            <p:ph type="title"/>
          </p:nvPr>
        </p:nvSpPr>
        <p:spPr>
          <a:xfrm>
            <a:off x="838200" y="338231"/>
            <a:ext cx="10515600" cy="1325563"/>
          </a:xfrm>
          <a:prstGeom prst="rect">
            <a:avLst/>
          </a:prstGeom>
          <a:noFill/>
          <a:ln>
            <a:noFill/>
          </a:ln>
        </p:spPr>
        <p:txBody>
          <a:bodyPr spcFirstLastPara="1" wrap="square" lIns="91425" tIns="45700" rIns="91425" bIns="45700" anchor="ctr" anchorCtr="0">
            <a:normAutofit/>
          </a:bodyPr>
          <a:lstStyle/>
          <a:p>
            <a:pPr lvl="0"/>
            <a:r>
              <a:rPr lang="en-US" b="1" dirty="0">
                <a:solidFill>
                  <a:srgbClr val="008080"/>
                </a:solidFill>
              </a:rPr>
              <a:t>(PCM) </a:t>
            </a:r>
            <a:r>
              <a:rPr lang="en-US" b="1" dirty="0">
                <a:solidFill>
                  <a:schemeClr val="tx1"/>
                </a:solidFill>
              </a:rPr>
              <a:t>Scanner</a:t>
            </a:r>
            <a:endParaRPr dirty="0"/>
          </a:p>
        </p:txBody>
      </p:sp>
      <p:sp>
        <p:nvSpPr>
          <p:cNvPr id="69" name="Google Shape;6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400"/>
              <a:buFont typeface="Arial"/>
              <a:buNone/>
            </a:pPr>
            <a:r>
              <a:rPr lang="en-US"/>
              <a:t>Lesson 11 - Spring 2024</a:t>
            </a:r>
            <a:endParaRPr/>
          </a:p>
        </p:txBody>
      </p:sp>
      <p:sp>
        <p:nvSpPr>
          <p:cNvPr id="70" name="Google Shape;7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graphicFrame>
        <p:nvGraphicFramePr>
          <p:cNvPr id="4" name="Table 5">
            <a:extLst>
              <a:ext uri="{FF2B5EF4-FFF2-40B4-BE49-F238E27FC236}">
                <a16:creationId xmlns:a16="http://schemas.microsoft.com/office/drawing/2014/main" id="{687124EE-02D1-4872-955B-B38AA91EFB82}"/>
              </a:ext>
            </a:extLst>
          </p:cNvPr>
          <p:cNvGraphicFramePr>
            <a:graphicFrameLocks noGrp="1"/>
          </p:cNvGraphicFramePr>
          <p:nvPr>
            <p:extLst>
              <p:ext uri="{D42A27DB-BD31-4B8C-83A1-F6EECF244321}">
                <p14:modId xmlns:p14="http://schemas.microsoft.com/office/powerpoint/2010/main" val="2351196671"/>
              </p:ext>
            </p:extLst>
          </p:nvPr>
        </p:nvGraphicFramePr>
        <p:xfrm>
          <a:off x="1245347" y="2600133"/>
          <a:ext cx="9701306" cy="3156563"/>
        </p:xfrm>
        <a:graphic>
          <a:graphicData uri="http://schemas.openxmlformats.org/drawingml/2006/table">
            <a:tbl>
              <a:tblPr firstRow="1" bandRow="1">
                <a:tableStyleId>{5C22544A-7EE6-4342-B048-85BDC9FD1C3A}</a:tableStyleId>
              </a:tblPr>
              <a:tblGrid>
                <a:gridCol w="3407335">
                  <a:extLst>
                    <a:ext uri="{9D8B030D-6E8A-4147-A177-3AD203B41FA5}">
                      <a16:colId xmlns:a16="http://schemas.microsoft.com/office/drawing/2014/main" val="2382382082"/>
                    </a:ext>
                  </a:extLst>
                </a:gridCol>
                <a:gridCol w="6293971">
                  <a:extLst>
                    <a:ext uri="{9D8B030D-6E8A-4147-A177-3AD203B41FA5}">
                      <a16:colId xmlns:a16="http://schemas.microsoft.com/office/drawing/2014/main" val="969953720"/>
                    </a:ext>
                  </a:extLst>
                </a:gridCol>
              </a:tblGrid>
              <a:tr h="631061">
                <a:tc>
                  <a:txBody>
                    <a:bodyPr/>
                    <a:lstStyle/>
                    <a:p>
                      <a:pPr algn="ct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Methods</a:t>
                      </a:r>
                    </a:p>
                  </a:txBody>
                  <a:tcPr/>
                </a:tc>
                <a:tc>
                  <a:txBody>
                    <a:bodyPr/>
                    <a:lstStyle/>
                    <a:p>
                      <a:pPr algn="ct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Description</a:t>
                      </a:r>
                    </a:p>
                  </a:txBody>
                  <a:tcPr/>
                </a:tc>
                <a:extLst>
                  <a:ext uri="{0D108BD9-81ED-4DB2-BD59-A6C34878D82A}">
                    <a16:rowId xmlns:a16="http://schemas.microsoft.com/office/drawing/2014/main" val="4059734522"/>
                  </a:ext>
                </a:extLst>
              </a:tr>
              <a:tr h="628474">
                <a:tc>
                  <a:txBody>
                    <a:bodyPr/>
                    <a:lstStyle/>
                    <a:p>
                      <a:r>
                        <a:rPr lang="en-US" sz="2000" dirty="0" err="1">
                          <a:latin typeface="Consolas" panose="020B0609020204030204" pitchFamily="49" charset="0"/>
                          <a:ea typeface="Calibri" panose="020F0502020204030204" pitchFamily="34" charset="0"/>
                          <a:cs typeface="Calibri" panose="020F0502020204030204" pitchFamily="34" charset="0"/>
                        </a:rPr>
                        <a:t>nextInt</a:t>
                      </a:r>
                      <a:r>
                        <a:rPr lang="en-US" sz="2000" dirty="0">
                          <a:latin typeface="Consolas" panose="020B0609020204030204" pitchFamily="49" charset="0"/>
                          <a:ea typeface="Calibri" panose="020F0502020204030204" pitchFamily="34" charset="0"/>
                          <a:cs typeface="Calibri" panose="020F0502020204030204" pitchFamily="34" charset="0"/>
                        </a:rPr>
                        <a:t>()</a:t>
                      </a:r>
                    </a:p>
                  </a:txBody>
                  <a:tcPr anchor="ctr"/>
                </a:tc>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Reads the next token from the user as an </a:t>
                      </a:r>
                      <a:r>
                        <a:rPr lang="en-US" sz="1800" dirty="0">
                          <a:latin typeface="Consolas" panose="020B0609020204030204" pitchFamily="49" charset="0"/>
                          <a:ea typeface="Calibri" panose="020F0502020204030204" pitchFamily="34" charset="0"/>
                          <a:cs typeface="Calibri" panose="020F0502020204030204" pitchFamily="34" charset="0"/>
                        </a:rPr>
                        <a:t>int</a:t>
                      </a:r>
                      <a:r>
                        <a:rPr lang="en-US" sz="1800" dirty="0">
                          <a:latin typeface="Calibri" panose="020F0502020204030204" pitchFamily="34" charset="0"/>
                          <a:ea typeface="Calibri" panose="020F0502020204030204" pitchFamily="34" charset="0"/>
                          <a:cs typeface="Calibri" panose="020F0502020204030204" pitchFamily="34" charset="0"/>
                        </a:rPr>
                        <a:t> and returns it.</a:t>
                      </a:r>
                    </a:p>
                  </a:txBody>
                  <a:tcPr anchor="ctr"/>
                </a:tc>
                <a:extLst>
                  <a:ext uri="{0D108BD9-81ED-4DB2-BD59-A6C34878D82A}">
                    <a16:rowId xmlns:a16="http://schemas.microsoft.com/office/drawing/2014/main" val="1160757801"/>
                  </a:ext>
                </a:extLst>
              </a:tr>
              <a:tr h="628474">
                <a:tc>
                  <a:txBody>
                    <a:bodyPr/>
                    <a:lstStyle/>
                    <a:p>
                      <a:r>
                        <a:rPr lang="en-US" sz="2000" dirty="0" err="1">
                          <a:latin typeface="Consolas" panose="020B0609020204030204" pitchFamily="49" charset="0"/>
                          <a:ea typeface="Calibri" panose="020F0502020204030204" pitchFamily="34" charset="0"/>
                          <a:cs typeface="Calibri" panose="020F0502020204030204" pitchFamily="34" charset="0"/>
                        </a:rPr>
                        <a:t>nextDouble</a:t>
                      </a:r>
                      <a:r>
                        <a:rPr lang="en-US" sz="2000" dirty="0">
                          <a:latin typeface="Consolas" panose="020B0609020204030204" pitchFamily="49" charset="0"/>
                          <a:ea typeface="Calibri" panose="020F0502020204030204" pitchFamily="34" charset="0"/>
                          <a:cs typeface="Calibri" panose="020F0502020204030204" pitchFamily="34" charset="0"/>
                        </a:rPr>
                        <a:t>()</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Reads the next token from the user as a </a:t>
                      </a:r>
                      <a:r>
                        <a:rPr lang="en-US" sz="1800" dirty="0">
                          <a:latin typeface="Consolas" panose="020B0609020204030204" pitchFamily="49" charset="0"/>
                          <a:ea typeface="Calibri" panose="020F0502020204030204" pitchFamily="34" charset="0"/>
                          <a:cs typeface="Calibri" panose="020F0502020204030204" pitchFamily="34" charset="0"/>
                        </a:rPr>
                        <a:t>double</a:t>
                      </a:r>
                      <a:r>
                        <a:rPr lang="en-US" sz="1800" dirty="0">
                          <a:latin typeface="Calibri" panose="020F0502020204030204" pitchFamily="34" charset="0"/>
                          <a:ea typeface="Calibri" panose="020F0502020204030204" pitchFamily="34" charset="0"/>
                          <a:cs typeface="Calibri" panose="020F0502020204030204" pitchFamily="34" charset="0"/>
                        </a:rPr>
                        <a:t> and returns it.</a:t>
                      </a:r>
                    </a:p>
                  </a:txBody>
                  <a:tcPr anchor="ctr"/>
                </a:tc>
                <a:extLst>
                  <a:ext uri="{0D108BD9-81ED-4DB2-BD59-A6C34878D82A}">
                    <a16:rowId xmlns:a16="http://schemas.microsoft.com/office/drawing/2014/main" val="3615478592"/>
                  </a:ext>
                </a:extLst>
              </a:tr>
              <a:tr h="628474">
                <a:tc>
                  <a:txBody>
                    <a:bodyPr/>
                    <a:lstStyle/>
                    <a:p>
                      <a:r>
                        <a:rPr lang="en-US" sz="2000" dirty="0">
                          <a:latin typeface="Consolas" panose="020B0609020204030204" pitchFamily="49" charset="0"/>
                          <a:ea typeface="Calibri" panose="020F0502020204030204" pitchFamily="34" charset="0"/>
                          <a:cs typeface="Calibri" panose="020F0502020204030204" pitchFamily="34" charset="0"/>
                        </a:rPr>
                        <a:t>next()</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Reads the next token from the user as a </a:t>
                      </a:r>
                      <a:r>
                        <a:rPr lang="en-US" sz="1800" dirty="0">
                          <a:latin typeface="Consolas" panose="020B0609020204030204" pitchFamily="49" charset="0"/>
                          <a:ea typeface="Calibri" panose="020F0502020204030204" pitchFamily="34" charset="0"/>
                          <a:cs typeface="Calibri" panose="020F0502020204030204" pitchFamily="34" charset="0"/>
                        </a:rPr>
                        <a:t>String</a:t>
                      </a:r>
                      <a:r>
                        <a:rPr lang="en-US" sz="1800" dirty="0">
                          <a:latin typeface="Calibri" panose="020F0502020204030204" pitchFamily="34" charset="0"/>
                          <a:ea typeface="Calibri" panose="020F0502020204030204" pitchFamily="34" charset="0"/>
                          <a:cs typeface="Calibri" panose="020F0502020204030204" pitchFamily="34" charset="0"/>
                        </a:rPr>
                        <a:t> and returns it.</a:t>
                      </a:r>
                    </a:p>
                    <a:p>
                      <a:endParaRPr lang="en-US" sz="1800" dirty="0">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156320204"/>
                  </a:ext>
                </a:extLst>
              </a:tr>
              <a:tr h="628474">
                <a:tc>
                  <a:txBody>
                    <a:bodyPr/>
                    <a:lstStyle/>
                    <a:p>
                      <a:r>
                        <a:rPr lang="en-US" sz="2000" dirty="0" err="1">
                          <a:latin typeface="Consolas" panose="020B0609020204030204" pitchFamily="49" charset="0"/>
                          <a:ea typeface="Calibri" panose="020F0502020204030204" pitchFamily="34" charset="0"/>
                          <a:cs typeface="Calibri" panose="020F0502020204030204" pitchFamily="34" charset="0"/>
                        </a:rPr>
                        <a:t>nextLine</a:t>
                      </a:r>
                      <a:r>
                        <a:rPr lang="en-US" sz="2000" dirty="0">
                          <a:latin typeface="Consolas" panose="020B0609020204030204" pitchFamily="49" charset="0"/>
                          <a:ea typeface="Calibri" panose="020F0502020204030204" pitchFamily="34" charset="0"/>
                          <a:cs typeface="Calibri" panose="020F0502020204030204" pitchFamily="34" charset="0"/>
                        </a:rPr>
                        <a:t>()</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Reads an </a:t>
                      </a:r>
                      <a:r>
                        <a:rPr lang="en-US" sz="1800" i="1" dirty="0">
                          <a:latin typeface="Calibri" panose="020F0502020204030204" pitchFamily="34" charset="0"/>
                          <a:ea typeface="Calibri" panose="020F0502020204030204" pitchFamily="34" charset="0"/>
                          <a:cs typeface="Calibri" panose="020F0502020204030204" pitchFamily="34" charset="0"/>
                        </a:rPr>
                        <a:t>entire line </a:t>
                      </a:r>
                      <a:r>
                        <a:rPr lang="en-US" sz="1800" dirty="0">
                          <a:latin typeface="Calibri" panose="020F0502020204030204" pitchFamily="34" charset="0"/>
                          <a:ea typeface="Calibri" panose="020F0502020204030204" pitchFamily="34" charset="0"/>
                          <a:cs typeface="Calibri" panose="020F0502020204030204" pitchFamily="34" charset="0"/>
                        </a:rPr>
                        <a:t>from the user as a </a:t>
                      </a:r>
                      <a:r>
                        <a:rPr lang="en-US" sz="1800" dirty="0">
                          <a:latin typeface="Consolas" panose="020B0609020204030204" pitchFamily="49" charset="0"/>
                          <a:ea typeface="Calibri" panose="020F0502020204030204" pitchFamily="34" charset="0"/>
                          <a:cs typeface="Calibri" panose="020F0502020204030204" pitchFamily="34" charset="0"/>
                        </a:rPr>
                        <a:t>String</a:t>
                      </a:r>
                      <a:r>
                        <a:rPr lang="en-US" sz="1800" dirty="0">
                          <a:latin typeface="Calibri" panose="020F0502020204030204" pitchFamily="34" charset="0"/>
                          <a:ea typeface="Calibri" panose="020F0502020204030204" pitchFamily="34" charset="0"/>
                          <a:cs typeface="Calibri" panose="020F0502020204030204" pitchFamily="34" charset="0"/>
                        </a:rPr>
                        <a:t> and returns it.</a:t>
                      </a:r>
                    </a:p>
                  </a:txBody>
                  <a:tcPr anchor="ctr"/>
                </a:tc>
                <a:extLst>
                  <a:ext uri="{0D108BD9-81ED-4DB2-BD59-A6C34878D82A}">
                    <a16:rowId xmlns:a16="http://schemas.microsoft.com/office/drawing/2014/main" val="851741732"/>
                  </a:ext>
                </a:extLst>
              </a:tr>
            </a:tbl>
          </a:graphicData>
        </a:graphic>
      </p:graphicFrame>
      <p:sp>
        <p:nvSpPr>
          <p:cNvPr id="6" name="TextBox 5">
            <a:extLst>
              <a:ext uri="{FF2B5EF4-FFF2-40B4-BE49-F238E27FC236}">
                <a16:creationId xmlns:a16="http://schemas.microsoft.com/office/drawing/2014/main" id="{4F846DBB-75C9-435B-8826-011829A9F9A9}"/>
              </a:ext>
            </a:extLst>
          </p:cNvPr>
          <p:cNvSpPr txBox="1"/>
          <p:nvPr/>
        </p:nvSpPr>
        <p:spPr>
          <a:xfrm>
            <a:off x="838200" y="1548123"/>
            <a:ext cx="5583219" cy="830997"/>
          </a:xfrm>
          <a:prstGeom prst="rect">
            <a:avLst/>
          </a:prstGeom>
          <a:noFill/>
        </p:spPr>
        <p:txBody>
          <a:bodyPr wrap="square" rtlCol="0">
            <a:sp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An </a:t>
            </a:r>
            <a:r>
              <a:rPr lang="en-US" sz="2400" b="1" dirty="0">
                <a:latin typeface="Calibri" panose="020F0502020204030204" pitchFamily="34" charset="0"/>
                <a:ea typeface="Calibri" panose="020F0502020204030204" pitchFamily="34" charset="0"/>
                <a:cs typeface="Calibri" panose="020F0502020204030204" pitchFamily="34" charset="0"/>
              </a:rPr>
              <a:t>object </a:t>
            </a:r>
            <a:r>
              <a:rPr lang="en-US" sz="2400" dirty="0">
                <a:latin typeface="Calibri" panose="020F0502020204030204" pitchFamily="34" charset="0"/>
                <a:ea typeface="Calibri" panose="020F0502020204030204" pitchFamily="34" charset="0"/>
                <a:cs typeface="Calibri" panose="020F0502020204030204" pitchFamily="34" charset="0"/>
              </a:rPr>
              <a:t>that we can use to </a:t>
            </a:r>
            <a:r>
              <a:rPr lang="en-US" sz="2400" i="1" dirty="0">
                <a:latin typeface="Calibri" panose="020F0502020204030204" pitchFamily="34" charset="0"/>
                <a:ea typeface="Calibri" panose="020F0502020204030204" pitchFamily="34" charset="0"/>
                <a:cs typeface="Calibri" panose="020F0502020204030204" pitchFamily="34" charset="0"/>
              </a:rPr>
              <a:t>read in input</a:t>
            </a:r>
          </a:p>
          <a:p>
            <a:r>
              <a:rPr lang="en-US" sz="2400" b="1" i="1"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In the </a:t>
            </a:r>
            <a:r>
              <a:rPr lang="en-US" sz="2400" dirty="0" err="1">
                <a:latin typeface="Consolas" panose="020B0609020204030204" pitchFamily="49" charset="0"/>
                <a:ea typeface="Calibri" panose="020F0502020204030204" pitchFamily="34" charset="0"/>
                <a:cs typeface="Consolas" panose="020B0609020204030204" pitchFamily="49" charset="0"/>
              </a:rPr>
              <a:t>java.util</a:t>
            </a:r>
            <a:r>
              <a:rPr lang="en-US" sz="2400" dirty="0">
                <a:latin typeface="Consolas" panose="020B0609020204030204" pitchFamily="49" charset="0"/>
                <a:ea typeface="Calibri" panose="020F0502020204030204" pitchFamily="34" charset="0"/>
                <a:cs typeface="Consolas" panose="020B0609020204030204" pitchFamily="49" charset="0"/>
              </a:rPr>
              <a:t> </a:t>
            </a:r>
            <a:r>
              <a:rPr lang="en-US" sz="2400" dirty="0">
                <a:latin typeface="Calibri" panose="020F0502020204030204" pitchFamily="34" charset="0"/>
                <a:ea typeface="Calibri" panose="020F0502020204030204" pitchFamily="34" charset="0"/>
                <a:cs typeface="Calibri" panose="020F0502020204030204" pitchFamily="34" charset="0"/>
              </a:rPr>
              <a:t>“package”!</a:t>
            </a: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pic>
        <p:nvPicPr>
          <p:cNvPr id="1026" name="Picture 2" descr="The line &quot;Scanner console = new Scanner(System.in);&quot;. It is annotated into three pieces:&#10;- the type Scanner&#10;- the variable name console&#10;- the &quot;Scanner construction code&quot;: new Scanner(System.in);">
            <a:extLst>
              <a:ext uri="{FF2B5EF4-FFF2-40B4-BE49-F238E27FC236}">
                <a16:creationId xmlns:a16="http://schemas.microsoft.com/office/drawing/2014/main" id="{02E3330E-1CE2-4FE1-A094-242941038C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3577" y="800381"/>
            <a:ext cx="5583219" cy="910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021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r>
              <a:rPr lang="en-US" b="1" dirty="0">
                <a:solidFill>
                  <a:srgbClr val="008080"/>
                </a:solidFill>
              </a:rPr>
              <a:t>(PCM) </a:t>
            </a:r>
            <a:r>
              <a:rPr lang="en-US" b="1" dirty="0">
                <a:solidFill>
                  <a:schemeClr val="tx1"/>
                </a:solidFill>
              </a:rPr>
              <a:t>Tokens</a:t>
            </a:r>
            <a:endParaRPr dirty="0"/>
          </a:p>
        </p:txBody>
      </p:sp>
      <p:sp>
        <p:nvSpPr>
          <p:cNvPr id="69" name="Google Shape;6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400"/>
              <a:buFont typeface="Arial"/>
              <a:buNone/>
            </a:pPr>
            <a:r>
              <a:rPr lang="en-US"/>
              <a:t>Lesson 11 - Spring 2024</a:t>
            </a:r>
            <a:endParaRPr/>
          </a:p>
        </p:txBody>
      </p:sp>
      <p:sp>
        <p:nvSpPr>
          <p:cNvPr id="70" name="Google Shape;7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
        <p:nvSpPr>
          <p:cNvPr id="5" name="Text Placeholder 4">
            <a:extLst>
              <a:ext uri="{FF2B5EF4-FFF2-40B4-BE49-F238E27FC236}">
                <a16:creationId xmlns:a16="http://schemas.microsoft.com/office/drawing/2014/main" id="{9CFEA84A-BB60-4B1B-A40D-378BD71826B7}"/>
              </a:ext>
            </a:extLst>
          </p:cNvPr>
          <p:cNvSpPr>
            <a:spLocks noGrp="1"/>
          </p:cNvSpPr>
          <p:nvPr>
            <p:ph type="body" idx="1"/>
          </p:nvPr>
        </p:nvSpPr>
        <p:spPr>
          <a:xfrm>
            <a:off x="838200" y="1633538"/>
            <a:ext cx="10382026" cy="1077390"/>
          </a:xfrm>
        </p:spPr>
        <p:txBody>
          <a:bodyPr>
            <a:normAutofit lnSpcReduction="10000"/>
          </a:bodyPr>
          <a:lstStyle/>
          <a:p>
            <a:pPr marL="114300" indent="0">
              <a:buNone/>
            </a:pPr>
            <a:r>
              <a:rPr lang="en-US" dirty="0"/>
              <a:t>A unit of user input, as read by the </a:t>
            </a:r>
            <a:r>
              <a:rPr lang="en-US" dirty="0">
                <a:latin typeface="Consolas" panose="020B0609020204030204" pitchFamily="49" charset="0"/>
              </a:rPr>
              <a:t>Scanner</a:t>
            </a:r>
          </a:p>
          <a:p>
            <a:r>
              <a:rPr lang="en-US" dirty="0"/>
              <a:t>Tokens are separated by </a:t>
            </a:r>
            <a:r>
              <a:rPr lang="en-US" i="1" dirty="0"/>
              <a:t>whitespace</a:t>
            </a:r>
            <a:r>
              <a:rPr lang="en-US" dirty="0"/>
              <a:t> (spaces, tabs, new lines)</a:t>
            </a:r>
          </a:p>
        </p:txBody>
      </p:sp>
      <p:sp>
        <p:nvSpPr>
          <p:cNvPr id="8" name="Text Placeholder 4">
            <a:extLst>
              <a:ext uri="{FF2B5EF4-FFF2-40B4-BE49-F238E27FC236}">
                <a16:creationId xmlns:a16="http://schemas.microsoft.com/office/drawing/2014/main" id="{71ED17ED-CE39-421E-97A3-D34828BEE25E}"/>
              </a:ext>
            </a:extLst>
          </p:cNvPr>
          <p:cNvSpPr txBox="1">
            <a:spLocks/>
          </p:cNvSpPr>
          <p:nvPr/>
        </p:nvSpPr>
        <p:spPr>
          <a:xfrm>
            <a:off x="775447" y="3910574"/>
            <a:ext cx="10382026" cy="1077390"/>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Font typeface="Arial"/>
              <a:buNone/>
            </a:pPr>
            <a:r>
              <a:rPr lang="en-US" dirty="0">
                <a:latin typeface="Consolas" panose="020B0609020204030204" pitchFamily="49" charset="0"/>
              </a:rPr>
              <a:t>23   John Smith  </a:t>
            </a:r>
          </a:p>
          <a:p>
            <a:pPr marL="114300" indent="0">
              <a:buFont typeface="Arial"/>
              <a:buNone/>
            </a:pPr>
            <a:r>
              <a:rPr lang="en-US" dirty="0">
                <a:latin typeface="Consolas" panose="020B0609020204030204" pitchFamily="49" charset="0"/>
              </a:rPr>
              <a:t>       42.0     "Hello world"  $2.50 "  19</a:t>
            </a:r>
          </a:p>
        </p:txBody>
      </p:sp>
    </p:spTree>
    <p:extLst>
      <p:ext uri="{BB962C8B-B14F-4D97-AF65-F5344CB8AC3E}">
        <p14:creationId xmlns:p14="http://schemas.microsoft.com/office/powerpoint/2010/main" val="295538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FE702-BCBF-8694-8D18-FF493E50A9B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3A7E4D36-EFC2-E7CD-F656-D7AAB5E542B0}"/>
              </a:ext>
            </a:extLst>
          </p:cNvPr>
          <p:cNvSpPr>
            <a:spLocks noGrp="1"/>
          </p:cNvSpPr>
          <p:nvPr>
            <p:ph type="ftr" idx="11"/>
          </p:nvPr>
        </p:nvSpPr>
        <p:spPr/>
        <p:txBody>
          <a:bodyPr/>
          <a:lstStyle/>
          <a:p>
            <a:r>
              <a:rPr lang="en-US"/>
              <a:t>Lesson 11 - Spring 2024</a:t>
            </a:r>
            <a:endParaRPr lang="en-US" dirty="0"/>
          </a:p>
        </p:txBody>
      </p:sp>
      <p:sp>
        <p:nvSpPr>
          <p:cNvPr id="3" name="Slide Number Placeholder 2">
            <a:extLst>
              <a:ext uri="{FF2B5EF4-FFF2-40B4-BE49-F238E27FC236}">
                <a16:creationId xmlns:a16="http://schemas.microsoft.com/office/drawing/2014/main" id="{61BFB217-4F74-EA8E-04AE-E352BF5CC6D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
        <p:nvSpPr>
          <p:cNvPr id="6" name="TextBox 5">
            <a:extLst>
              <a:ext uri="{FF2B5EF4-FFF2-40B4-BE49-F238E27FC236}">
                <a16:creationId xmlns:a16="http://schemas.microsoft.com/office/drawing/2014/main" id="{391F7F1F-C253-710A-0BCA-4F2DE3B7FB4B}"/>
              </a:ext>
            </a:extLst>
          </p:cNvPr>
          <p:cNvSpPr txBox="1"/>
          <p:nvPr/>
        </p:nvSpPr>
        <p:spPr>
          <a:xfrm>
            <a:off x="849853" y="1285539"/>
            <a:ext cx="8428617" cy="954107"/>
          </a:xfrm>
          <a:prstGeom prst="rect">
            <a:avLst/>
          </a:prstGeom>
          <a:noFill/>
        </p:spPr>
        <p:txBody>
          <a:bodyPr wrap="square" rtlCol="0">
            <a:spAutoFit/>
          </a:bodyPr>
          <a:lstStyle/>
          <a:p>
            <a:r>
              <a:rPr lang="en-US" sz="2800" dirty="0">
                <a:latin typeface="Calibri" panose="020F0502020204030204" pitchFamily="34" charset="0"/>
                <a:ea typeface="Calibri" panose="020F0502020204030204" pitchFamily="34" charset="0"/>
                <a:cs typeface="Calibri" panose="020F0502020204030204" pitchFamily="34" charset="0"/>
              </a:rPr>
              <a:t>When calling the following method, which of these user inputs would </a:t>
            </a:r>
            <a:r>
              <a:rPr lang="en-US" sz="2800" u="sng" dirty="0">
                <a:latin typeface="Calibri" panose="020F0502020204030204" pitchFamily="34" charset="0"/>
                <a:ea typeface="Calibri" panose="020F0502020204030204" pitchFamily="34" charset="0"/>
                <a:cs typeface="Calibri" panose="020F0502020204030204" pitchFamily="34" charset="0"/>
              </a:rPr>
              <a:t>not</a:t>
            </a:r>
            <a:r>
              <a:rPr lang="en-US" sz="2800" dirty="0">
                <a:latin typeface="Calibri" panose="020F0502020204030204" pitchFamily="34" charset="0"/>
                <a:ea typeface="Calibri" panose="020F0502020204030204" pitchFamily="34" charset="0"/>
                <a:cs typeface="Calibri" panose="020F0502020204030204" pitchFamily="34" charset="0"/>
              </a:rPr>
              <a:t> cause an error? (choose multiple)</a:t>
            </a:r>
          </a:p>
        </p:txBody>
      </p:sp>
      <p:sp>
        <p:nvSpPr>
          <p:cNvPr id="7" name="TextBox 6">
            <a:extLst>
              <a:ext uri="{FF2B5EF4-FFF2-40B4-BE49-F238E27FC236}">
                <a16:creationId xmlns:a16="http://schemas.microsoft.com/office/drawing/2014/main" id="{5321DBA0-743E-1A56-2889-A6DFA66C8643}"/>
              </a:ext>
            </a:extLst>
          </p:cNvPr>
          <p:cNvSpPr txBox="1"/>
          <p:nvPr/>
        </p:nvSpPr>
        <p:spPr>
          <a:xfrm>
            <a:off x="7637652" y="3578474"/>
            <a:ext cx="4501594" cy="2554545"/>
          </a:xfrm>
          <a:prstGeom prst="rect">
            <a:avLst/>
          </a:prstGeom>
          <a:noFill/>
        </p:spPr>
        <p:txBody>
          <a:bodyPr wrap="square" rtlCol="0">
            <a:spAutoFit/>
          </a:bodyPr>
          <a:lstStyle/>
          <a:p>
            <a:pPr marL="342900" indent="-342900">
              <a:spcAft>
                <a:spcPts val="600"/>
              </a:spcAft>
              <a:buClr>
                <a:srgbClr val="00808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6 Lucy’s Treats $12.48</a:t>
            </a:r>
          </a:p>
          <a:p>
            <a:pPr marL="342900" indent="-342900">
              <a:spcAft>
                <a:spcPts val="600"/>
              </a:spcAft>
              <a:buClr>
                <a:srgbClr val="00808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3 </a:t>
            </a:r>
            <a:r>
              <a:rPr lang="en-US" sz="2800" dirty="0" err="1">
                <a:latin typeface="Calibri" panose="020F0502020204030204" pitchFamily="34" charset="0"/>
                <a:ea typeface="Calibri" panose="020F0502020204030204" pitchFamily="34" charset="0"/>
                <a:cs typeface="Calibri" panose="020F0502020204030204" pitchFamily="34" charset="0"/>
              </a:rPr>
              <a:t>Oatmilk</a:t>
            </a:r>
            <a:r>
              <a:rPr lang="en-US" sz="2800" dirty="0">
                <a:latin typeface="Calibri" panose="020F0502020204030204" pitchFamily="34" charset="0"/>
                <a:ea typeface="Calibri" panose="020F0502020204030204" pitchFamily="34" charset="0"/>
                <a:cs typeface="Calibri" panose="020F0502020204030204" pitchFamily="34" charset="0"/>
              </a:rPr>
              <a:t> Latte 16.47</a:t>
            </a:r>
          </a:p>
          <a:p>
            <a:pPr marL="342900" indent="-342900">
              <a:spcAft>
                <a:spcPts val="600"/>
              </a:spcAft>
              <a:buClr>
                <a:srgbClr val="00808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2 The Hunger Games 21.98</a:t>
            </a:r>
          </a:p>
          <a:p>
            <a:pPr marL="342900" indent="-342900">
              <a:spcAft>
                <a:spcPts val="600"/>
              </a:spcAft>
              <a:buClr>
                <a:srgbClr val="00808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4 </a:t>
            </a:r>
            <a:r>
              <a:rPr lang="en-US" sz="2800" dirty="0" err="1">
                <a:latin typeface="Calibri" panose="020F0502020204030204" pitchFamily="34" charset="0"/>
                <a:ea typeface="Calibri" panose="020F0502020204030204" pitchFamily="34" charset="0"/>
                <a:cs typeface="Calibri" panose="020F0502020204030204" pitchFamily="34" charset="0"/>
              </a:rPr>
              <a:t>Gigis</a:t>
            </a:r>
            <a:r>
              <a:rPr lang="en-US" sz="2800" dirty="0">
                <a:latin typeface="Calibri" panose="020F0502020204030204" pitchFamily="34" charset="0"/>
                <a:ea typeface="Calibri" panose="020F0502020204030204" pitchFamily="34" charset="0"/>
                <a:cs typeface="Calibri" panose="020F0502020204030204" pitchFamily="34" charset="0"/>
              </a:rPr>
              <a:t> 900.24</a:t>
            </a:r>
          </a:p>
          <a:p>
            <a:pPr marL="342900" indent="-342900">
              <a:spcAft>
                <a:spcPts val="600"/>
              </a:spcAft>
              <a:buClr>
                <a:srgbClr val="00808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2 Grammy Awards 90095</a:t>
            </a:r>
          </a:p>
        </p:txBody>
      </p:sp>
      <p:sp>
        <p:nvSpPr>
          <p:cNvPr id="5" name="TextBox 4">
            <a:extLst>
              <a:ext uri="{FF2B5EF4-FFF2-40B4-BE49-F238E27FC236}">
                <a16:creationId xmlns:a16="http://schemas.microsoft.com/office/drawing/2014/main" id="{476977A9-99DE-B68D-13CD-94E189432ACD}"/>
              </a:ext>
            </a:extLst>
          </p:cNvPr>
          <p:cNvSpPr txBox="1"/>
          <p:nvPr/>
        </p:nvSpPr>
        <p:spPr>
          <a:xfrm>
            <a:off x="363483" y="2638230"/>
            <a:ext cx="7789917" cy="2677656"/>
          </a:xfrm>
          <a:prstGeom prst="rect">
            <a:avLst/>
          </a:prstGeom>
          <a:noFill/>
        </p:spPr>
        <p:txBody>
          <a:bodyPr wrap="square">
            <a:spAutoFit/>
          </a:bodyPr>
          <a:lstStyle/>
          <a:p>
            <a:r>
              <a:rPr lang="en-US" sz="2400" b="0" dirty="0">
                <a:solidFill>
                  <a:srgbClr val="D73A49"/>
                </a:solidFill>
                <a:effectLst/>
                <a:latin typeface="Consolas" panose="020B0609020204030204" pitchFamily="49" charset="0"/>
                <a:cs typeface="Consolas" panose="020B0609020204030204" pitchFamily="49" charset="0"/>
              </a:rPr>
              <a:t>public</a:t>
            </a:r>
            <a:r>
              <a:rPr lang="en-US" sz="2400" b="0" dirty="0">
                <a:solidFill>
                  <a:srgbClr val="24292E"/>
                </a:solidFill>
                <a:effectLst/>
                <a:latin typeface="Consolas" panose="020B0609020204030204" pitchFamily="49" charset="0"/>
                <a:cs typeface="Consolas" panose="020B0609020204030204" pitchFamily="49" charset="0"/>
              </a:rPr>
              <a:t> </a:t>
            </a:r>
            <a:r>
              <a:rPr lang="en-US" sz="2400" b="0" dirty="0">
                <a:solidFill>
                  <a:srgbClr val="D73A49"/>
                </a:solidFill>
                <a:effectLst/>
                <a:latin typeface="Consolas" panose="020B0609020204030204" pitchFamily="49" charset="0"/>
                <a:cs typeface="Consolas" panose="020B0609020204030204" pitchFamily="49" charset="0"/>
              </a:rPr>
              <a:t>static</a:t>
            </a:r>
            <a:r>
              <a:rPr lang="en-US" sz="2400" b="0" dirty="0">
                <a:solidFill>
                  <a:srgbClr val="24292E"/>
                </a:solidFill>
                <a:effectLst/>
                <a:latin typeface="Consolas" panose="020B0609020204030204" pitchFamily="49" charset="0"/>
                <a:cs typeface="Consolas" panose="020B0609020204030204" pitchFamily="49" charset="0"/>
              </a:rPr>
              <a:t> </a:t>
            </a:r>
            <a:r>
              <a:rPr lang="en-US" sz="2400" b="0" dirty="0">
                <a:solidFill>
                  <a:srgbClr val="D73A49"/>
                </a:solidFill>
                <a:effectLst/>
                <a:latin typeface="Consolas" panose="020B0609020204030204" pitchFamily="49" charset="0"/>
                <a:cs typeface="Consolas" panose="020B0609020204030204" pitchFamily="49" charset="0"/>
              </a:rPr>
              <a:t>void</a:t>
            </a:r>
            <a:r>
              <a:rPr lang="en-US" sz="2400" b="0" dirty="0">
                <a:solidFill>
                  <a:srgbClr val="24292E"/>
                </a:solidFill>
                <a:effectLst/>
                <a:latin typeface="Consolas" panose="020B0609020204030204" pitchFamily="49" charset="0"/>
                <a:cs typeface="Consolas" panose="020B0609020204030204" pitchFamily="49" charset="0"/>
              </a:rPr>
              <a:t> </a:t>
            </a:r>
            <a:r>
              <a:rPr lang="en-US" sz="2400" b="0" dirty="0" err="1">
                <a:solidFill>
                  <a:srgbClr val="6F42C1"/>
                </a:solidFill>
                <a:effectLst/>
                <a:latin typeface="Consolas" panose="020B0609020204030204" pitchFamily="49" charset="0"/>
                <a:cs typeface="Consolas" panose="020B0609020204030204" pitchFamily="49" charset="0"/>
              </a:rPr>
              <a:t>cornbear</a:t>
            </a:r>
            <a:r>
              <a:rPr lang="en-US" sz="2400" b="0" dirty="0">
                <a:solidFill>
                  <a:srgbClr val="24292E"/>
                </a:solidFill>
                <a:effectLst/>
                <a:latin typeface="Consolas" panose="020B0609020204030204" pitchFamily="49" charset="0"/>
                <a:cs typeface="Consolas" panose="020B0609020204030204" pitchFamily="49" charset="0"/>
              </a:rPr>
              <a:t>() {</a:t>
            </a:r>
          </a:p>
          <a:p>
            <a:r>
              <a:rPr lang="en-US" sz="2400" b="0" dirty="0">
                <a:solidFill>
                  <a:srgbClr val="24292E"/>
                </a:solidFill>
                <a:effectLst/>
                <a:latin typeface="Consolas" panose="020B0609020204030204" pitchFamily="49" charset="0"/>
                <a:cs typeface="Consolas" panose="020B0609020204030204" pitchFamily="49" charset="0"/>
              </a:rPr>
              <a:t>  Scanner console </a:t>
            </a:r>
            <a:r>
              <a:rPr lang="en-US" sz="2400" b="0" dirty="0">
                <a:solidFill>
                  <a:srgbClr val="D73A49"/>
                </a:solidFill>
                <a:effectLst/>
                <a:latin typeface="Consolas" panose="020B0609020204030204" pitchFamily="49" charset="0"/>
                <a:cs typeface="Consolas" panose="020B0609020204030204" pitchFamily="49" charset="0"/>
              </a:rPr>
              <a:t>=</a:t>
            </a:r>
            <a:r>
              <a:rPr lang="en-US" sz="2400" b="0" dirty="0">
                <a:solidFill>
                  <a:srgbClr val="24292E"/>
                </a:solidFill>
                <a:effectLst/>
                <a:latin typeface="Consolas" panose="020B0609020204030204" pitchFamily="49" charset="0"/>
                <a:cs typeface="Consolas" panose="020B0609020204030204" pitchFamily="49" charset="0"/>
              </a:rPr>
              <a:t> </a:t>
            </a:r>
            <a:r>
              <a:rPr lang="en-US" sz="2400" b="0" dirty="0">
                <a:solidFill>
                  <a:srgbClr val="D73A49"/>
                </a:solidFill>
                <a:effectLst/>
                <a:latin typeface="Consolas" panose="020B0609020204030204" pitchFamily="49" charset="0"/>
                <a:cs typeface="Consolas" panose="020B0609020204030204" pitchFamily="49" charset="0"/>
              </a:rPr>
              <a:t>new</a:t>
            </a:r>
            <a:r>
              <a:rPr lang="en-US" sz="2400" dirty="0">
                <a:solidFill>
                  <a:srgbClr val="24292E"/>
                </a:solidFill>
                <a:latin typeface="Consolas" panose="020B0609020204030204" pitchFamily="49" charset="0"/>
                <a:cs typeface="Consolas" panose="020B0609020204030204" pitchFamily="49" charset="0"/>
              </a:rPr>
              <a:t> </a:t>
            </a:r>
            <a:r>
              <a:rPr lang="en-US" sz="2400" b="0" dirty="0">
                <a:solidFill>
                  <a:srgbClr val="6F42C1"/>
                </a:solidFill>
                <a:effectLst/>
                <a:latin typeface="Consolas" panose="020B0609020204030204" pitchFamily="49" charset="0"/>
                <a:cs typeface="Consolas" panose="020B0609020204030204" pitchFamily="49" charset="0"/>
              </a:rPr>
              <a:t>Scanner</a:t>
            </a:r>
            <a:r>
              <a:rPr lang="en-US" sz="2400" b="0" dirty="0">
                <a:solidFill>
                  <a:srgbClr val="24292E"/>
                </a:solidFill>
                <a:effectLst/>
                <a:latin typeface="Consolas" panose="020B0609020204030204" pitchFamily="49" charset="0"/>
                <a:cs typeface="Consolas" panose="020B0609020204030204" pitchFamily="49" charset="0"/>
              </a:rPr>
              <a:t>(</a:t>
            </a:r>
            <a:r>
              <a:rPr lang="en-US" sz="2400" b="0" dirty="0" err="1">
                <a:solidFill>
                  <a:srgbClr val="24292E"/>
                </a:solidFill>
                <a:effectLst/>
                <a:latin typeface="Consolas" panose="020B0609020204030204" pitchFamily="49" charset="0"/>
                <a:cs typeface="Consolas" panose="020B0609020204030204" pitchFamily="49" charset="0"/>
              </a:rPr>
              <a:t>System.in</a:t>
            </a:r>
            <a:r>
              <a:rPr lang="en-US" sz="2400" b="0" dirty="0">
                <a:solidFill>
                  <a:srgbClr val="24292E"/>
                </a:solidFill>
                <a:effectLst/>
                <a:latin typeface="Consolas" panose="020B0609020204030204" pitchFamily="49" charset="0"/>
                <a:cs typeface="Consolas" panose="020B0609020204030204" pitchFamily="49" charset="0"/>
              </a:rPr>
              <a:t>);</a:t>
            </a:r>
          </a:p>
          <a:p>
            <a:r>
              <a:rPr lang="en-US" sz="2400" b="0" dirty="0">
                <a:solidFill>
                  <a:srgbClr val="D73A49"/>
                </a:solidFill>
                <a:effectLst/>
                <a:latin typeface="Consolas" panose="020B0609020204030204" pitchFamily="49" charset="0"/>
                <a:cs typeface="Consolas" panose="020B0609020204030204" pitchFamily="49" charset="0"/>
              </a:rPr>
              <a:t>  int</a:t>
            </a:r>
            <a:r>
              <a:rPr lang="en-US" sz="2400" b="0" dirty="0">
                <a:solidFill>
                  <a:srgbClr val="24292E"/>
                </a:solidFill>
                <a:effectLst/>
                <a:latin typeface="Consolas" panose="020B0609020204030204" pitchFamily="49" charset="0"/>
                <a:cs typeface="Consolas" panose="020B0609020204030204" pitchFamily="49" charset="0"/>
              </a:rPr>
              <a:t> amt </a:t>
            </a:r>
            <a:r>
              <a:rPr lang="en-US" sz="2400" b="0" dirty="0">
                <a:solidFill>
                  <a:srgbClr val="D73A49"/>
                </a:solidFill>
                <a:effectLst/>
                <a:latin typeface="Consolas" panose="020B0609020204030204" pitchFamily="49" charset="0"/>
                <a:cs typeface="Consolas" panose="020B0609020204030204" pitchFamily="49" charset="0"/>
              </a:rPr>
              <a:t>=</a:t>
            </a:r>
            <a:r>
              <a:rPr lang="en-US" sz="2400" b="0" dirty="0">
                <a:solidFill>
                  <a:srgbClr val="24292E"/>
                </a:solidFill>
                <a:effectLst/>
                <a:latin typeface="Consolas" panose="020B0609020204030204" pitchFamily="49" charset="0"/>
                <a:cs typeface="Consolas" panose="020B0609020204030204" pitchFamily="49" charset="0"/>
              </a:rPr>
              <a:t> </a:t>
            </a:r>
            <a:r>
              <a:rPr lang="en-US" sz="2400" b="0" dirty="0" err="1">
                <a:solidFill>
                  <a:srgbClr val="24292E"/>
                </a:solidFill>
                <a:effectLst/>
                <a:latin typeface="Consolas" panose="020B0609020204030204" pitchFamily="49" charset="0"/>
                <a:cs typeface="Consolas" panose="020B0609020204030204" pitchFamily="49" charset="0"/>
              </a:rPr>
              <a:t>console.</a:t>
            </a:r>
            <a:r>
              <a:rPr lang="en-US" sz="2400" b="0" dirty="0" err="1">
                <a:solidFill>
                  <a:srgbClr val="6F42C1"/>
                </a:solidFill>
                <a:effectLst/>
                <a:latin typeface="Consolas" panose="020B0609020204030204" pitchFamily="49" charset="0"/>
                <a:cs typeface="Consolas" panose="020B0609020204030204" pitchFamily="49" charset="0"/>
              </a:rPr>
              <a:t>nextInt</a:t>
            </a:r>
            <a:r>
              <a:rPr lang="en-US" sz="2400" b="0" dirty="0">
                <a:solidFill>
                  <a:srgbClr val="24292E"/>
                </a:solidFill>
                <a:effectLst/>
                <a:latin typeface="Consolas" panose="020B0609020204030204" pitchFamily="49" charset="0"/>
                <a:cs typeface="Consolas" panose="020B0609020204030204" pitchFamily="49" charset="0"/>
              </a:rPr>
              <a:t>();</a:t>
            </a:r>
          </a:p>
          <a:p>
            <a:r>
              <a:rPr lang="en-US" sz="2400" b="0" dirty="0">
                <a:solidFill>
                  <a:srgbClr val="24292E"/>
                </a:solidFill>
                <a:effectLst/>
                <a:latin typeface="Consolas" panose="020B0609020204030204" pitchFamily="49" charset="0"/>
                <a:cs typeface="Consolas" panose="020B0609020204030204" pitchFamily="49" charset="0"/>
              </a:rPr>
              <a:t>  String </a:t>
            </a:r>
            <a:r>
              <a:rPr lang="en-US" sz="2400" b="0" dirty="0" err="1">
                <a:solidFill>
                  <a:srgbClr val="24292E"/>
                </a:solidFill>
                <a:effectLst/>
                <a:latin typeface="Consolas" panose="020B0609020204030204" pitchFamily="49" charset="0"/>
                <a:cs typeface="Consolas" panose="020B0609020204030204" pitchFamily="49" charset="0"/>
              </a:rPr>
              <a:t>firstName</a:t>
            </a:r>
            <a:r>
              <a:rPr lang="en-US" sz="2400" b="0" dirty="0">
                <a:solidFill>
                  <a:srgbClr val="24292E"/>
                </a:solidFill>
                <a:effectLst/>
                <a:latin typeface="Consolas" panose="020B0609020204030204" pitchFamily="49" charset="0"/>
                <a:cs typeface="Consolas" panose="020B0609020204030204" pitchFamily="49" charset="0"/>
              </a:rPr>
              <a:t> </a:t>
            </a:r>
            <a:r>
              <a:rPr lang="en-US" sz="2400" b="0" dirty="0">
                <a:solidFill>
                  <a:srgbClr val="D73A49"/>
                </a:solidFill>
                <a:effectLst/>
                <a:latin typeface="Consolas" panose="020B0609020204030204" pitchFamily="49" charset="0"/>
                <a:cs typeface="Consolas" panose="020B0609020204030204" pitchFamily="49" charset="0"/>
              </a:rPr>
              <a:t>=</a:t>
            </a:r>
            <a:r>
              <a:rPr lang="en-US" sz="2400" b="0" dirty="0">
                <a:solidFill>
                  <a:srgbClr val="24292E"/>
                </a:solidFill>
                <a:effectLst/>
                <a:latin typeface="Consolas" panose="020B0609020204030204" pitchFamily="49" charset="0"/>
                <a:cs typeface="Consolas" panose="020B0609020204030204" pitchFamily="49" charset="0"/>
              </a:rPr>
              <a:t> </a:t>
            </a:r>
            <a:r>
              <a:rPr lang="en-US" sz="2400" b="0" dirty="0" err="1">
                <a:solidFill>
                  <a:srgbClr val="24292E"/>
                </a:solidFill>
                <a:effectLst/>
                <a:latin typeface="Consolas" panose="020B0609020204030204" pitchFamily="49" charset="0"/>
                <a:cs typeface="Consolas" panose="020B0609020204030204" pitchFamily="49" charset="0"/>
              </a:rPr>
              <a:t>console.</a:t>
            </a:r>
            <a:r>
              <a:rPr lang="en-US" sz="2400" b="0" dirty="0" err="1">
                <a:solidFill>
                  <a:srgbClr val="6F42C1"/>
                </a:solidFill>
                <a:effectLst/>
                <a:latin typeface="Consolas" panose="020B0609020204030204" pitchFamily="49" charset="0"/>
                <a:cs typeface="Consolas" panose="020B0609020204030204" pitchFamily="49" charset="0"/>
              </a:rPr>
              <a:t>next</a:t>
            </a:r>
            <a:r>
              <a:rPr lang="en-US" sz="2400" b="0" dirty="0">
                <a:solidFill>
                  <a:srgbClr val="24292E"/>
                </a:solidFill>
                <a:effectLst/>
                <a:latin typeface="Consolas" panose="020B0609020204030204" pitchFamily="49" charset="0"/>
                <a:cs typeface="Consolas" panose="020B0609020204030204" pitchFamily="49" charset="0"/>
              </a:rPr>
              <a:t>();</a:t>
            </a:r>
          </a:p>
          <a:p>
            <a:r>
              <a:rPr lang="en-US" sz="2400" b="0" dirty="0">
                <a:solidFill>
                  <a:srgbClr val="24292E"/>
                </a:solidFill>
                <a:effectLst/>
                <a:latin typeface="Consolas" panose="020B0609020204030204" pitchFamily="49" charset="0"/>
                <a:cs typeface="Consolas" panose="020B0609020204030204" pitchFamily="49" charset="0"/>
              </a:rPr>
              <a:t>  String </a:t>
            </a:r>
            <a:r>
              <a:rPr lang="en-US" sz="2400" b="0" dirty="0" err="1">
                <a:solidFill>
                  <a:srgbClr val="24292E"/>
                </a:solidFill>
                <a:effectLst/>
                <a:latin typeface="Consolas" panose="020B0609020204030204" pitchFamily="49" charset="0"/>
                <a:cs typeface="Consolas" panose="020B0609020204030204" pitchFamily="49" charset="0"/>
              </a:rPr>
              <a:t>secondName</a:t>
            </a:r>
            <a:r>
              <a:rPr lang="en-US" sz="2400" b="0" dirty="0">
                <a:solidFill>
                  <a:srgbClr val="24292E"/>
                </a:solidFill>
                <a:effectLst/>
                <a:latin typeface="Consolas" panose="020B0609020204030204" pitchFamily="49" charset="0"/>
                <a:cs typeface="Consolas" panose="020B0609020204030204" pitchFamily="49" charset="0"/>
              </a:rPr>
              <a:t> </a:t>
            </a:r>
            <a:r>
              <a:rPr lang="en-US" sz="2400" b="0" dirty="0">
                <a:solidFill>
                  <a:srgbClr val="D73A49"/>
                </a:solidFill>
                <a:effectLst/>
                <a:latin typeface="Consolas" panose="020B0609020204030204" pitchFamily="49" charset="0"/>
                <a:cs typeface="Consolas" panose="020B0609020204030204" pitchFamily="49" charset="0"/>
              </a:rPr>
              <a:t>=</a:t>
            </a:r>
            <a:r>
              <a:rPr lang="en-US" sz="2400" b="0" dirty="0">
                <a:solidFill>
                  <a:srgbClr val="24292E"/>
                </a:solidFill>
                <a:effectLst/>
                <a:latin typeface="Consolas" panose="020B0609020204030204" pitchFamily="49" charset="0"/>
                <a:cs typeface="Consolas" panose="020B0609020204030204" pitchFamily="49" charset="0"/>
              </a:rPr>
              <a:t> </a:t>
            </a:r>
            <a:r>
              <a:rPr lang="en-US" sz="2400" b="0" dirty="0" err="1">
                <a:solidFill>
                  <a:srgbClr val="24292E"/>
                </a:solidFill>
                <a:effectLst/>
                <a:latin typeface="Consolas" panose="020B0609020204030204" pitchFamily="49" charset="0"/>
                <a:cs typeface="Consolas" panose="020B0609020204030204" pitchFamily="49" charset="0"/>
              </a:rPr>
              <a:t>console.</a:t>
            </a:r>
            <a:r>
              <a:rPr lang="en-US" sz="2400" b="0" dirty="0" err="1">
                <a:solidFill>
                  <a:srgbClr val="6F42C1"/>
                </a:solidFill>
                <a:effectLst/>
                <a:latin typeface="Consolas" panose="020B0609020204030204" pitchFamily="49" charset="0"/>
                <a:cs typeface="Consolas" panose="020B0609020204030204" pitchFamily="49" charset="0"/>
              </a:rPr>
              <a:t>next</a:t>
            </a:r>
            <a:r>
              <a:rPr lang="en-US" sz="2400" b="0" dirty="0">
                <a:solidFill>
                  <a:srgbClr val="24292E"/>
                </a:solidFill>
                <a:effectLst/>
                <a:latin typeface="Consolas" panose="020B0609020204030204" pitchFamily="49" charset="0"/>
                <a:cs typeface="Consolas" panose="020B0609020204030204" pitchFamily="49" charset="0"/>
              </a:rPr>
              <a:t>();</a:t>
            </a:r>
          </a:p>
          <a:p>
            <a:r>
              <a:rPr lang="en-US" sz="2400" dirty="0">
                <a:solidFill>
                  <a:srgbClr val="24292E"/>
                </a:solidFill>
                <a:latin typeface="Consolas" panose="020B0609020204030204" pitchFamily="49" charset="0"/>
                <a:cs typeface="Consolas" panose="020B0609020204030204" pitchFamily="49" charset="0"/>
              </a:rPr>
              <a:t>  </a:t>
            </a:r>
            <a:r>
              <a:rPr lang="en-US" sz="2400" b="0" dirty="0">
                <a:solidFill>
                  <a:srgbClr val="D73A49"/>
                </a:solidFill>
                <a:effectLst/>
                <a:latin typeface="Consolas" panose="020B0609020204030204" pitchFamily="49" charset="0"/>
                <a:cs typeface="Consolas" panose="020B0609020204030204" pitchFamily="49" charset="0"/>
              </a:rPr>
              <a:t>double</a:t>
            </a:r>
            <a:r>
              <a:rPr lang="en-US" sz="2400" b="0" dirty="0">
                <a:solidFill>
                  <a:srgbClr val="24292E"/>
                </a:solidFill>
                <a:effectLst/>
                <a:latin typeface="Consolas" panose="020B0609020204030204" pitchFamily="49" charset="0"/>
                <a:cs typeface="Consolas" panose="020B0609020204030204" pitchFamily="49" charset="0"/>
              </a:rPr>
              <a:t> price </a:t>
            </a:r>
            <a:r>
              <a:rPr lang="en-US" sz="2400" b="0" dirty="0">
                <a:solidFill>
                  <a:srgbClr val="D73A49"/>
                </a:solidFill>
                <a:effectLst/>
                <a:latin typeface="Consolas" panose="020B0609020204030204" pitchFamily="49" charset="0"/>
                <a:cs typeface="Consolas" panose="020B0609020204030204" pitchFamily="49" charset="0"/>
              </a:rPr>
              <a:t>=</a:t>
            </a:r>
            <a:r>
              <a:rPr lang="en-US" sz="2400" b="0" dirty="0">
                <a:solidFill>
                  <a:srgbClr val="24292E"/>
                </a:solidFill>
                <a:effectLst/>
                <a:latin typeface="Consolas" panose="020B0609020204030204" pitchFamily="49" charset="0"/>
                <a:cs typeface="Consolas" panose="020B0609020204030204" pitchFamily="49" charset="0"/>
              </a:rPr>
              <a:t> </a:t>
            </a:r>
            <a:r>
              <a:rPr lang="en-US" sz="2400" b="0" dirty="0" err="1">
                <a:solidFill>
                  <a:srgbClr val="24292E"/>
                </a:solidFill>
                <a:effectLst/>
                <a:latin typeface="Consolas" panose="020B0609020204030204" pitchFamily="49" charset="0"/>
                <a:cs typeface="Consolas" panose="020B0609020204030204" pitchFamily="49" charset="0"/>
              </a:rPr>
              <a:t>console.</a:t>
            </a:r>
            <a:r>
              <a:rPr lang="en-US" sz="2400" b="0" dirty="0" err="1">
                <a:solidFill>
                  <a:srgbClr val="6F42C1"/>
                </a:solidFill>
                <a:effectLst/>
                <a:latin typeface="Consolas" panose="020B0609020204030204" pitchFamily="49" charset="0"/>
                <a:cs typeface="Consolas" panose="020B0609020204030204" pitchFamily="49" charset="0"/>
              </a:rPr>
              <a:t>nextDouble</a:t>
            </a:r>
            <a:r>
              <a:rPr lang="en-US" sz="2400" b="0" dirty="0">
                <a:solidFill>
                  <a:srgbClr val="24292E"/>
                </a:solidFill>
                <a:effectLst/>
                <a:latin typeface="Consolas" panose="020B0609020204030204" pitchFamily="49" charset="0"/>
                <a:cs typeface="Consolas" panose="020B0609020204030204" pitchFamily="49" charset="0"/>
              </a:rPr>
              <a:t>();</a:t>
            </a:r>
          </a:p>
          <a:p>
            <a:r>
              <a:rPr lang="en-US" sz="2400" b="0" dirty="0">
                <a:solidFill>
                  <a:srgbClr val="24292E"/>
                </a:solidFill>
                <a:effectLst/>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549503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r>
              <a:rPr lang="en-US" b="1" dirty="0">
                <a:solidFill>
                  <a:schemeClr val="tx1"/>
                </a:solidFill>
              </a:rPr>
              <a:t>Fencepost Pattern</a:t>
            </a:r>
            <a:endParaRPr dirty="0"/>
          </a:p>
        </p:txBody>
      </p:sp>
      <p:sp>
        <p:nvSpPr>
          <p:cNvPr id="69" name="Google Shape;6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400"/>
              <a:buFont typeface="Arial"/>
              <a:buNone/>
            </a:pPr>
            <a:r>
              <a:rPr lang="en-US"/>
              <a:t>Lesson 11 - Spring 2024</a:t>
            </a:r>
            <a:endParaRPr/>
          </a:p>
        </p:txBody>
      </p:sp>
      <p:sp>
        <p:nvSpPr>
          <p:cNvPr id="70" name="Google Shape;7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
        <p:nvSpPr>
          <p:cNvPr id="2" name="TextBox 1">
            <a:extLst>
              <a:ext uri="{FF2B5EF4-FFF2-40B4-BE49-F238E27FC236}">
                <a16:creationId xmlns:a16="http://schemas.microsoft.com/office/drawing/2014/main" id="{1CEAC389-11E6-4C20-A798-7F9FD3292D79}"/>
              </a:ext>
            </a:extLst>
          </p:cNvPr>
          <p:cNvSpPr txBox="1"/>
          <p:nvPr/>
        </p:nvSpPr>
        <p:spPr>
          <a:xfrm>
            <a:off x="2627810" y="3515687"/>
            <a:ext cx="6936377" cy="1015663"/>
          </a:xfrm>
          <a:prstGeom prst="rect">
            <a:avLst/>
          </a:prstGeom>
          <a:noFill/>
        </p:spPr>
        <p:txBody>
          <a:bodyPr wrap="square" rtlCol="0">
            <a:spAutoFit/>
          </a:bodyPr>
          <a:lstStyle/>
          <a:p>
            <a:pPr algn="ctr"/>
            <a:r>
              <a:rPr lang="en-US" sz="6000" b="1" dirty="0">
                <a:solidFill>
                  <a:srgbClr val="990033"/>
                </a:solidFill>
                <a:latin typeface="Consolas" panose="020B0609020204030204" pitchFamily="49" charset="0"/>
              </a:rPr>
              <a:t>L</a:t>
            </a:r>
            <a:r>
              <a:rPr lang="en-US" sz="6000" b="1" dirty="0">
                <a:solidFill>
                  <a:srgbClr val="0066FF"/>
                </a:solidFill>
                <a:latin typeface="Consolas" panose="020B0609020204030204" pitchFamily="49" charset="0"/>
              </a:rPr>
              <a:t>-</a:t>
            </a:r>
            <a:r>
              <a:rPr lang="en-US" sz="6000" b="1" dirty="0">
                <a:solidFill>
                  <a:srgbClr val="990033"/>
                </a:solidFill>
                <a:latin typeface="Consolas" panose="020B0609020204030204" pitchFamily="49" charset="0"/>
              </a:rPr>
              <a:t>a</a:t>
            </a:r>
            <a:r>
              <a:rPr lang="en-US" sz="6000" b="1" dirty="0">
                <a:solidFill>
                  <a:srgbClr val="0066FF"/>
                </a:solidFill>
                <a:latin typeface="Consolas" panose="020B0609020204030204" pitchFamily="49" charset="0"/>
              </a:rPr>
              <a:t>-</a:t>
            </a:r>
            <a:r>
              <a:rPr lang="en-US" sz="6000" b="1" dirty="0">
                <a:solidFill>
                  <a:srgbClr val="990033"/>
                </a:solidFill>
                <a:latin typeface="Consolas" panose="020B0609020204030204" pitchFamily="49" charset="0"/>
              </a:rPr>
              <a:t>u</a:t>
            </a:r>
            <a:r>
              <a:rPr lang="en-US" sz="6000" b="1" dirty="0">
                <a:solidFill>
                  <a:srgbClr val="0066FF"/>
                </a:solidFill>
                <a:latin typeface="Consolas" panose="020B0609020204030204" pitchFamily="49" charset="0"/>
              </a:rPr>
              <a:t>-</a:t>
            </a:r>
            <a:r>
              <a:rPr lang="en-US" sz="6000" b="1" dirty="0">
                <a:solidFill>
                  <a:srgbClr val="990033"/>
                </a:solidFill>
                <a:latin typeface="Consolas" panose="020B0609020204030204" pitchFamily="49" charset="0"/>
              </a:rPr>
              <a:t>f</a:t>
            </a:r>
            <a:r>
              <a:rPr lang="en-US" sz="6000" b="1" dirty="0">
                <a:solidFill>
                  <a:srgbClr val="0066FF"/>
                </a:solidFill>
                <a:latin typeface="Consolas" panose="020B0609020204030204" pitchFamily="49" charset="0"/>
              </a:rPr>
              <a:t>-</a:t>
            </a:r>
            <a:r>
              <a:rPr lang="en-US" sz="6000" b="1" dirty="0">
                <a:solidFill>
                  <a:srgbClr val="990033"/>
                </a:solidFill>
                <a:latin typeface="Consolas" panose="020B0609020204030204" pitchFamily="49" charset="0"/>
              </a:rPr>
              <a:t>e</a:t>
            </a:r>
            <a:r>
              <a:rPr lang="en-US" sz="6000" b="1" dirty="0">
                <a:solidFill>
                  <a:srgbClr val="0066FF"/>
                </a:solidFill>
                <a:latin typeface="Consolas" panose="020B0609020204030204" pitchFamily="49" charset="0"/>
              </a:rPr>
              <a:t>-</a:t>
            </a:r>
            <a:r>
              <a:rPr lang="en-US" sz="6000" b="1" dirty="0">
                <a:solidFill>
                  <a:srgbClr val="990033"/>
                </a:solidFill>
                <a:latin typeface="Consolas" panose="020B0609020204030204" pitchFamily="49" charset="0"/>
              </a:rPr>
              <a:t>y</a:t>
            </a:r>
            <a:r>
              <a:rPr lang="en-US" sz="6000" b="1" dirty="0">
                <a:solidFill>
                  <a:srgbClr val="0066FF"/>
                </a:solidFill>
                <a:latin typeface="Consolas" panose="020B0609020204030204" pitchFamily="49" charset="0"/>
              </a:rPr>
              <a:t>-</a:t>
            </a:r>
            <a:r>
              <a:rPr lang="en-US" sz="6000" b="1" dirty="0">
                <a:solidFill>
                  <a:srgbClr val="990033"/>
                </a:solidFill>
                <a:latin typeface="Consolas" panose="020B0609020204030204" pitchFamily="49" charset="0"/>
              </a:rPr>
              <a:t>!</a:t>
            </a:r>
          </a:p>
        </p:txBody>
      </p:sp>
      <p:sp>
        <p:nvSpPr>
          <p:cNvPr id="5" name="Equals 4">
            <a:extLst>
              <a:ext uri="{FF2B5EF4-FFF2-40B4-BE49-F238E27FC236}">
                <a16:creationId xmlns:a16="http://schemas.microsoft.com/office/drawing/2014/main" id="{201E4DE2-F9D6-4B4B-BF0B-E559D8E6EB03}"/>
              </a:ext>
            </a:extLst>
          </p:cNvPr>
          <p:cNvSpPr/>
          <p:nvPr/>
        </p:nvSpPr>
        <p:spPr>
          <a:xfrm>
            <a:off x="4479473" y="4972060"/>
            <a:ext cx="764177" cy="542105"/>
          </a:xfrm>
          <a:prstGeom prst="mathEqual">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Equals 14">
            <a:extLst>
              <a:ext uri="{FF2B5EF4-FFF2-40B4-BE49-F238E27FC236}">
                <a16:creationId xmlns:a16="http://schemas.microsoft.com/office/drawing/2014/main" id="{D3F94C89-5509-46CD-B629-8775C9E987FF}"/>
              </a:ext>
            </a:extLst>
          </p:cNvPr>
          <p:cNvSpPr/>
          <p:nvPr/>
        </p:nvSpPr>
        <p:spPr>
          <a:xfrm>
            <a:off x="3630387" y="4972059"/>
            <a:ext cx="764177" cy="542105"/>
          </a:xfrm>
          <a:prstGeom prst="mathEqual">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Equals 15">
            <a:extLst>
              <a:ext uri="{FF2B5EF4-FFF2-40B4-BE49-F238E27FC236}">
                <a16:creationId xmlns:a16="http://schemas.microsoft.com/office/drawing/2014/main" id="{FE1C3757-EACE-443D-A262-7C12285192B0}"/>
              </a:ext>
            </a:extLst>
          </p:cNvPr>
          <p:cNvSpPr/>
          <p:nvPr/>
        </p:nvSpPr>
        <p:spPr>
          <a:xfrm>
            <a:off x="5286649" y="4972059"/>
            <a:ext cx="764177" cy="542105"/>
          </a:xfrm>
          <a:prstGeom prst="mathEqual">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Equals 16">
            <a:extLst>
              <a:ext uri="{FF2B5EF4-FFF2-40B4-BE49-F238E27FC236}">
                <a16:creationId xmlns:a16="http://schemas.microsoft.com/office/drawing/2014/main" id="{62965907-BCFA-4F86-82ED-64E71BA2304F}"/>
              </a:ext>
            </a:extLst>
          </p:cNvPr>
          <p:cNvSpPr/>
          <p:nvPr/>
        </p:nvSpPr>
        <p:spPr>
          <a:xfrm>
            <a:off x="6118319" y="4972059"/>
            <a:ext cx="764177" cy="542105"/>
          </a:xfrm>
          <a:prstGeom prst="mathEqual">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Equals 17">
            <a:extLst>
              <a:ext uri="{FF2B5EF4-FFF2-40B4-BE49-F238E27FC236}">
                <a16:creationId xmlns:a16="http://schemas.microsoft.com/office/drawing/2014/main" id="{798B57DB-4449-486A-8AFE-D40D291229C7}"/>
              </a:ext>
            </a:extLst>
          </p:cNvPr>
          <p:cNvSpPr/>
          <p:nvPr/>
        </p:nvSpPr>
        <p:spPr>
          <a:xfrm>
            <a:off x="6979922" y="4972059"/>
            <a:ext cx="764177" cy="542105"/>
          </a:xfrm>
          <a:prstGeom prst="mathEqual">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Equals 18">
            <a:extLst>
              <a:ext uri="{FF2B5EF4-FFF2-40B4-BE49-F238E27FC236}">
                <a16:creationId xmlns:a16="http://schemas.microsoft.com/office/drawing/2014/main" id="{C3C3CBC5-4957-4B13-B2CA-D137071FD85B}"/>
              </a:ext>
            </a:extLst>
          </p:cNvPr>
          <p:cNvSpPr/>
          <p:nvPr/>
        </p:nvSpPr>
        <p:spPr>
          <a:xfrm>
            <a:off x="7854591" y="4972059"/>
            <a:ext cx="764177" cy="542105"/>
          </a:xfrm>
          <a:prstGeom prst="mathEqual">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 Placeholder 2">
            <a:extLst>
              <a:ext uri="{FF2B5EF4-FFF2-40B4-BE49-F238E27FC236}">
                <a16:creationId xmlns:a16="http://schemas.microsoft.com/office/drawing/2014/main" id="{C30A9034-45E0-444A-988D-FD9E4234942A}"/>
              </a:ext>
            </a:extLst>
          </p:cNvPr>
          <p:cNvSpPr txBox="1">
            <a:spLocks noChangeArrowheads="1"/>
          </p:cNvSpPr>
          <p:nvPr/>
        </p:nvSpPr>
        <p:spPr bwMode="auto">
          <a:xfrm>
            <a:off x="838200" y="1772044"/>
            <a:ext cx="10515599" cy="1171603"/>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40" tIns="0" rIns="91440" bIns="45720" numCol="1" anchor="ctr" anchorCtr="0" compatLnSpc="1">
            <a:prstTxWarp prst="textNoShape">
              <a:avLst/>
            </a:prstTxWarp>
            <a:sp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ctr">
              <a:buFont typeface="Arial"/>
              <a:buNone/>
            </a:pPr>
            <a:r>
              <a:rPr lang="en-US" sz="3600">
                <a:solidFill>
                  <a:schemeClr val="tx1"/>
                </a:solidFill>
                <a:latin typeface="Calibri" panose="020F0502020204030204" pitchFamily="34" charset="0"/>
                <a:cs typeface="Calibri" panose="020F0502020204030204" pitchFamily="34" charset="0"/>
              </a:rPr>
              <a:t>Some task where one piece is repeated </a:t>
            </a:r>
            <a:r>
              <a:rPr lang="en-US" sz="3600" i="1">
                <a:solidFill>
                  <a:schemeClr val="tx1"/>
                </a:solidFill>
                <a:latin typeface="Calibri" panose="020F0502020204030204" pitchFamily="34" charset="0"/>
                <a:cs typeface="Calibri" panose="020F0502020204030204" pitchFamily="34" charset="0"/>
              </a:rPr>
              <a:t>n</a:t>
            </a:r>
            <a:r>
              <a:rPr lang="en-US" sz="3600">
                <a:solidFill>
                  <a:schemeClr val="tx1"/>
                </a:solidFill>
                <a:latin typeface="Calibri" panose="020F0502020204030204" pitchFamily="34" charset="0"/>
                <a:cs typeface="Calibri" panose="020F0502020204030204" pitchFamily="34" charset="0"/>
              </a:rPr>
              <a:t> times, and another piece is repeated </a:t>
            </a:r>
            <a:r>
              <a:rPr lang="en-US" sz="3600" i="1">
                <a:solidFill>
                  <a:schemeClr val="tx1"/>
                </a:solidFill>
                <a:latin typeface="Calibri" panose="020F0502020204030204" pitchFamily="34" charset="0"/>
                <a:cs typeface="Calibri" panose="020F0502020204030204" pitchFamily="34" charset="0"/>
              </a:rPr>
              <a:t>n-1 </a:t>
            </a:r>
            <a:r>
              <a:rPr lang="en-US" sz="3600">
                <a:solidFill>
                  <a:schemeClr val="tx1"/>
                </a:solidFill>
                <a:latin typeface="Calibri" panose="020F0502020204030204" pitchFamily="34" charset="0"/>
                <a:cs typeface="Calibri" panose="020F0502020204030204" pitchFamily="34" charset="0"/>
              </a:rPr>
              <a:t>times and they alternate</a:t>
            </a:r>
            <a:endParaRPr lang="en-US" sz="3600" dirty="0">
              <a:solidFill>
                <a:schemeClr val="tx1"/>
              </a:solidFill>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F195856C-260E-4610-A417-90CFB75D7809}"/>
              </a:ext>
            </a:extLst>
          </p:cNvPr>
          <p:cNvSpPr/>
          <p:nvPr/>
        </p:nvSpPr>
        <p:spPr>
          <a:xfrm>
            <a:off x="3442063" y="4735286"/>
            <a:ext cx="346166" cy="1015663"/>
          </a:xfrm>
          <a:prstGeom prst="round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2009AD19-667D-4D2A-8EA0-DD4848CBBA81}"/>
              </a:ext>
            </a:extLst>
          </p:cNvPr>
          <p:cNvSpPr/>
          <p:nvPr/>
        </p:nvSpPr>
        <p:spPr>
          <a:xfrm>
            <a:off x="4254137" y="4735285"/>
            <a:ext cx="346166" cy="1015663"/>
          </a:xfrm>
          <a:prstGeom prst="round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AAE5B78-2ABD-416C-BD88-CBD3FC8A4A9B}"/>
              </a:ext>
            </a:extLst>
          </p:cNvPr>
          <p:cNvSpPr/>
          <p:nvPr/>
        </p:nvSpPr>
        <p:spPr>
          <a:xfrm>
            <a:off x="5079274" y="4735285"/>
            <a:ext cx="346166" cy="1015663"/>
          </a:xfrm>
          <a:prstGeom prst="round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98AB6F5-DA16-489D-9AC2-EF51585E167B}"/>
              </a:ext>
            </a:extLst>
          </p:cNvPr>
          <p:cNvSpPr/>
          <p:nvPr/>
        </p:nvSpPr>
        <p:spPr>
          <a:xfrm>
            <a:off x="5891349" y="4735285"/>
            <a:ext cx="346166" cy="1015663"/>
          </a:xfrm>
          <a:prstGeom prst="round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F9FCB7AC-937C-4EDC-BEBF-C61A2A2958DF}"/>
              </a:ext>
            </a:extLst>
          </p:cNvPr>
          <p:cNvSpPr/>
          <p:nvPr/>
        </p:nvSpPr>
        <p:spPr>
          <a:xfrm>
            <a:off x="6773094" y="4735284"/>
            <a:ext cx="346166" cy="1015663"/>
          </a:xfrm>
          <a:prstGeom prst="round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D19D4DC-782F-4512-AC82-748C250AD261}"/>
              </a:ext>
            </a:extLst>
          </p:cNvPr>
          <p:cNvSpPr/>
          <p:nvPr/>
        </p:nvSpPr>
        <p:spPr>
          <a:xfrm>
            <a:off x="7617825" y="4735283"/>
            <a:ext cx="346166" cy="1015663"/>
          </a:xfrm>
          <a:prstGeom prst="round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F2036A96-D479-49AD-9AD0-B1C0ECA896D8}"/>
              </a:ext>
            </a:extLst>
          </p:cNvPr>
          <p:cNvSpPr/>
          <p:nvPr/>
        </p:nvSpPr>
        <p:spPr>
          <a:xfrm>
            <a:off x="8479976" y="4735282"/>
            <a:ext cx="346166" cy="1015663"/>
          </a:xfrm>
          <a:prstGeom prst="round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6602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a:extLst>
            <a:ext uri="{FF2B5EF4-FFF2-40B4-BE49-F238E27FC236}">
              <a16:creationId xmlns:a16="http://schemas.microsoft.com/office/drawing/2014/main" id="{A0B39FD9-47C8-20C4-85A7-C7D0E2CCE60C}"/>
            </a:ext>
          </a:extLst>
        </p:cNvPr>
        <p:cNvGrpSpPr/>
        <p:nvPr/>
      </p:nvGrpSpPr>
      <p:grpSpPr>
        <a:xfrm>
          <a:off x="0" y="0"/>
          <a:ext cx="0" cy="0"/>
          <a:chOff x="0" y="0"/>
          <a:chExt cx="0" cy="0"/>
        </a:xfrm>
      </p:grpSpPr>
      <p:sp>
        <p:nvSpPr>
          <p:cNvPr id="67" name="Google Shape;67;p19">
            <a:extLst>
              <a:ext uri="{FF2B5EF4-FFF2-40B4-BE49-F238E27FC236}">
                <a16:creationId xmlns:a16="http://schemas.microsoft.com/office/drawing/2014/main" id="{FE7D3155-5BA5-16A5-B7ED-793A413C46CA}"/>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r>
              <a:rPr lang="en-US" b="1" dirty="0">
                <a:solidFill>
                  <a:schemeClr val="tx1"/>
                </a:solidFill>
              </a:rPr>
              <a:t>Quick Meals for Thought (Names)</a:t>
            </a:r>
            <a:endParaRPr dirty="0"/>
          </a:p>
        </p:txBody>
      </p:sp>
      <p:sp>
        <p:nvSpPr>
          <p:cNvPr id="69" name="Google Shape;69;p19">
            <a:extLst>
              <a:ext uri="{FF2B5EF4-FFF2-40B4-BE49-F238E27FC236}">
                <a16:creationId xmlns:a16="http://schemas.microsoft.com/office/drawing/2014/main" id="{D53A0A76-5415-AAAC-5C3B-C7895CDC3CB0}"/>
              </a:ext>
            </a:extLst>
          </p:cNvPr>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400"/>
              <a:buFont typeface="Arial"/>
              <a:buNone/>
            </a:pPr>
            <a:r>
              <a:rPr lang="en-US"/>
              <a:t>Lesson 11 - Spring 2024</a:t>
            </a:r>
            <a:endParaRPr/>
          </a:p>
        </p:txBody>
      </p:sp>
      <p:sp>
        <p:nvSpPr>
          <p:cNvPr id="70" name="Google Shape;70;p19">
            <a:extLst>
              <a:ext uri="{FF2B5EF4-FFF2-40B4-BE49-F238E27FC236}">
                <a16:creationId xmlns:a16="http://schemas.microsoft.com/office/drawing/2014/main" id="{97EA4FBD-16B6-4E3B-BA34-56E2C4CABD4F}"/>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sp>
        <p:nvSpPr>
          <p:cNvPr id="23" name="Text Placeholder 2">
            <a:extLst>
              <a:ext uri="{FF2B5EF4-FFF2-40B4-BE49-F238E27FC236}">
                <a16:creationId xmlns:a16="http://schemas.microsoft.com/office/drawing/2014/main" id="{A609F59C-EF73-B220-795F-922E50D28AF2}"/>
              </a:ext>
            </a:extLst>
          </p:cNvPr>
          <p:cNvSpPr txBox="1">
            <a:spLocks noChangeArrowheads="1"/>
          </p:cNvSpPr>
          <p:nvPr/>
        </p:nvSpPr>
        <p:spPr bwMode="auto">
          <a:xfrm>
            <a:off x="838200" y="1398450"/>
            <a:ext cx="10697307" cy="673005"/>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40" tIns="0" rIns="91440" bIns="45720" numCol="1" anchor="ctr" anchorCtr="0" compatLnSpc="1">
            <a:prstTxWarp prst="textNoShape">
              <a:avLst/>
            </a:prstTxWarp>
            <a:sp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Font typeface="Arial"/>
              <a:buNone/>
            </a:pPr>
            <a:r>
              <a:rPr lang="en-US" sz="3600" dirty="0">
                <a:solidFill>
                  <a:schemeClr val="tx1"/>
                </a:solidFill>
                <a:latin typeface="Calibri" panose="020F0502020204030204" pitchFamily="34" charset="0"/>
                <a:cs typeface="Calibri" panose="020F0502020204030204" pitchFamily="34" charset="0"/>
              </a:rPr>
              <a:t>What assumptions are we making here?</a:t>
            </a:r>
          </a:p>
        </p:txBody>
      </p:sp>
      <p:sp>
        <p:nvSpPr>
          <p:cNvPr id="6" name="TextBox 5">
            <a:extLst>
              <a:ext uri="{FF2B5EF4-FFF2-40B4-BE49-F238E27FC236}">
                <a16:creationId xmlns:a16="http://schemas.microsoft.com/office/drawing/2014/main" id="{DBDC09B2-96CF-F059-6774-79CC1771C4C9}"/>
              </a:ext>
            </a:extLst>
          </p:cNvPr>
          <p:cNvSpPr txBox="1"/>
          <p:nvPr/>
        </p:nvSpPr>
        <p:spPr>
          <a:xfrm>
            <a:off x="973015" y="2126878"/>
            <a:ext cx="7637585" cy="954107"/>
          </a:xfrm>
          <a:prstGeom prst="rect">
            <a:avLst/>
          </a:prstGeom>
          <a:noFill/>
        </p:spPr>
        <p:txBody>
          <a:bodyPr wrap="square">
            <a:spAutoFit/>
          </a:bodyPr>
          <a:lstStyle/>
          <a:p>
            <a:r>
              <a:rPr lang="en-US" sz="2800" b="0" dirty="0">
                <a:solidFill>
                  <a:srgbClr val="24292E"/>
                </a:solidFill>
                <a:effectLst/>
                <a:latin typeface="Consolas" panose="020B0609020204030204" pitchFamily="49" charset="0"/>
                <a:cs typeface="Consolas" panose="020B0609020204030204" pitchFamily="49" charset="0"/>
              </a:rPr>
              <a:t>String </a:t>
            </a:r>
            <a:r>
              <a:rPr lang="en-US" sz="2800" b="0" dirty="0" err="1">
                <a:solidFill>
                  <a:srgbClr val="24292E"/>
                </a:solidFill>
                <a:effectLst/>
                <a:latin typeface="Consolas" panose="020B0609020204030204" pitchFamily="49" charset="0"/>
                <a:cs typeface="Consolas" panose="020B0609020204030204" pitchFamily="49" charset="0"/>
              </a:rPr>
              <a:t>firstName</a:t>
            </a:r>
            <a:r>
              <a:rPr lang="en-US" sz="2800" b="0" dirty="0">
                <a:solidFill>
                  <a:srgbClr val="24292E"/>
                </a:solidFill>
                <a:effectLst/>
                <a:latin typeface="Consolas" panose="020B0609020204030204" pitchFamily="49" charset="0"/>
                <a:cs typeface="Consolas" panose="020B0609020204030204" pitchFamily="49" charset="0"/>
              </a:rPr>
              <a:t> </a:t>
            </a:r>
            <a:r>
              <a:rPr lang="en-US" sz="2800" b="0" dirty="0">
                <a:solidFill>
                  <a:srgbClr val="D73A49"/>
                </a:solidFill>
                <a:effectLst/>
                <a:latin typeface="Consolas" panose="020B0609020204030204" pitchFamily="49" charset="0"/>
                <a:cs typeface="Consolas" panose="020B0609020204030204" pitchFamily="49" charset="0"/>
              </a:rPr>
              <a:t>=</a:t>
            </a:r>
            <a:r>
              <a:rPr lang="en-US" sz="2800" b="0" dirty="0">
                <a:solidFill>
                  <a:srgbClr val="24292E"/>
                </a:solidFill>
                <a:effectLst/>
                <a:latin typeface="Consolas" panose="020B0609020204030204" pitchFamily="49" charset="0"/>
                <a:cs typeface="Consolas" panose="020B0609020204030204" pitchFamily="49" charset="0"/>
              </a:rPr>
              <a:t> </a:t>
            </a:r>
            <a:r>
              <a:rPr lang="en-US" sz="2800" b="0" dirty="0" err="1">
                <a:solidFill>
                  <a:srgbClr val="24292E"/>
                </a:solidFill>
                <a:effectLst/>
                <a:latin typeface="Consolas" panose="020B0609020204030204" pitchFamily="49" charset="0"/>
                <a:cs typeface="Consolas" panose="020B0609020204030204" pitchFamily="49" charset="0"/>
              </a:rPr>
              <a:t>console.</a:t>
            </a:r>
            <a:r>
              <a:rPr lang="en-US" sz="2800" b="0" dirty="0" err="1">
                <a:solidFill>
                  <a:srgbClr val="6F42C1"/>
                </a:solidFill>
                <a:effectLst/>
                <a:latin typeface="Consolas" panose="020B0609020204030204" pitchFamily="49" charset="0"/>
                <a:cs typeface="Consolas" panose="020B0609020204030204" pitchFamily="49" charset="0"/>
              </a:rPr>
              <a:t>next</a:t>
            </a:r>
            <a:r>
              <a:rPr lang="en-US" sz="2800" b="0" dirty="0">
                <a:solidFill>
                  <a:srgbClr val="24292E"/>
                </a:solidFill>
                <a:effectLst/>
                <a:latin typeface="Consolas" panose="020B0609020204030204" pitchFamily="49" charset="0"/>
                <a:cs typeface="Consolas" panose="020B0609020204030204" pitchFamily="49" charset="0"/>
              </a:rPr>
              <a:t>();</a:t>
            </a:r>
          </a:p>
          <a:p>
            <a:r>
              <a:rPr lang="en-US" sz="2800" b="0" dirty="0">
                <a:solidFill>
                  <a:srgbClr val="24292E"/>
                </a:solidFill>
                <a:effectLst/>
                <a:latin typeface="Consolas" panose="020B0609020204030204" pitchFamily="49" charset="0"/>
                <a:cs typeface="Consolas" panose="020B0609020204030204" pitchFamily="49" charset="0"/>
              </a:rPr>
              <a:t>String </a:t>
            </a:r>
            <a:r>
              <a:rPr lang="en-US" sz="2800" b="0" dirty="0" err="1">
                <a:solidFill>
                  <a:srgbClr val="24292E"/>
                </a:solidFill>
                <a:effectLst/>
                <a:latin typeface="Consolas" panose="020B0609020204030204" pitchFamily="49" charset="0"/>
                <a:cs typeface="Consolas" panose="020B0609020204030204" pitchFamily="49" charset="0"/>
              </a:rPr>
              <a:t>lastName</a:t>
            </a:r>
            <a:r>
              <a:rPr lang="en-US" sz="2800" b="0" dirty="0">
                <a:solidFill>
                  <a:srgbClr val="24292E"/>
                </a:solidFill>
                <a:effectLst/>
                <a:latin typeface="Consolas" panose="020B0609020204030204" pitchFamily="49" charset="0"/>
                <a:cs typeface="Consolas" panose="020B0609020204030204" pitchFamily="49" charset="0"/>
              </a:rPr>
              <a:t> </a:t>
            </a:r>
            <a:r>
              <a:rPr lang="en-US" sz="2800" b="0" dirty="0">
                <a:solidFill>
                  <a:srgbClr val="D73A49"/>
                </a:solidFill>
                <a:effectLst/>
                <a:latin typeface="Consolas" panose="020B0609020204030204" pitchFamily="49" charset="0"/>
                <a:cs typeface="Consolas" panose="020B0609020204030204" pitchFamily="49" charset="0"/>
              </a:rPr>
              <a:t>=</a:t>
            </a:r>
            <a:r>
              <a:rPr lang="en-US" sz="2800" b="0" dirty="0">
                <a:solidFill>
                  <a:srgbClr val="24292E"/>
                </a:solidFill>
                <a:effectLst/>
                <a:latin typeface="Consolas" panose="020B0609020204030204" pitchFamily="49" charset="0"/>
                <a:cs typeface="Consolas" panose="020B0609020204030204" pitchFamily="49" charset="0"/>
              </a:rPr>
              <a:t> </a:t>
            </a:r>
            <a:r>
              <a:rPr lang="en-US" sz="2800" b="0" dirty="0" err="1">
                <a:solidFill>
                  <a:srgbClr val="24292E"/>
                </a:solidFill>
                <a:effectLst/>
                <a:latin typeface="Consolas" panose="020B0609020204030204" pitchFamily="49" charset="0"/>
                <a:cs typeface="Consolas" panose="020B0609020204030204" pitchFamily="49" charset="0"/>
              </a:rPr>
              <a:t>console.</a:t>
            </a:r>
            <a:r>
              <a:rPr lang="en-US" sz="2800" b="0" dirty="0" err="1">
                <a:solidFill>
                  <a:srgbClr val="6F42C1"/>
                </a:solidFill>
                <a:effectLst/>
                <a:latin typeface="Consolas" panose="020B0609020204030204" pitchFamily="49" charset="0"/>
                <a:cs typeface="Consolas" panose="020B0609020204030204" pitchFamily="49" charset="0"/>
              </a:rPr>
              <a:t>next</a:t>
            </a:r>
            <a:r>
              <a:rPr lang="en-US" sz="2800" b="0" dirty="0">
                <a:solidFill>
                  <a:srgbClr val="24292E"/>
                </a:solidFill>
                <a:effectLst/>
                <a:latin typeface="Consolas" panose="020B0609020204030204" pitchFamily="49" charset="0"/>
                <a:cs typeface="Consolas" panose="020B0609020204030204" pitchFamily="49" charset="0"/>
              </a:rPr>
              <a:t>();</a:t>
            </a:r>
          </a:p>
        </p:txBody>
      </p:sp>
      <p:sp>
        <p:nvSpPr>
          <p:cNvPr id="7" name="TextBox 6">
            <a:extLst>
              <a:ext uri="{FF2B5EF4-FFF2-40B4-BE49-F238E27FC236}">
                <a16:creationId xmlns:a16="http://schemas.microsoft.com/office/drawing/2014/main" id="{CBCEA592-91BD-B4FF-58D8-478C75F57564}"/>
              </a:ext>
            </a:extLst>
          </p:cNvPr>
          <p:cNvSpPr txBox="1"/>
          <p:nvPr/>
        </p:nvSpPr>
        <p:spPr>
          <a:xfrm>
            <a:off x="973015" y="3429000"/>
            <a:ext cx="10175631" cy="2492990"/>
          </a:xfrm>
          <a:prstGeom prst="rect">
            <a:avLst/>
          </a:prstGeom>
          <a:noFill/>
        </p:spPr>
        <p:txBody>
          <a:bodyPr wrap="square" rtlCol="0">
            <a:spAutoFit/>
          </a:bodyPr>
          <a:lstStyle/>
          <a:p>
            <a:pPr marL="342900" indent="-342900">
              <a:buFont typeface="+mj-lt"/>
              <a:buAutoNum type="arabicPeriod"/>
            </a:pPr>
            <a:r>
              <a:rPr lang="en-US" sz="2800" dirty="0">
                <a:latin typeface="Calibri" panose="020F0502020204030204" pitchFamily="34" charset="0"/>
                <a:cs typeface="Calibri" panose="020F0502020204030204" pitchFamily="34" charset="0"/>
              </a:rPr>
              <a:t>All first and last names have no spaces</a:t>
            </a:r>
          </a:p>
          <a:p>
            <a:pPr marL="342900" indent="-342900">
              <a:buFont typeface="+mj-lt"/>
              <a:buAutoNum type="arabicPeriod"/>
            </a:pPr>
            <a:r>
              <a:rPr lang="en-US" sz="2800" dirty="0">
                <a:latin typeface="Calibri" panose="020F0502020204030204" pitchFamily="34" charset="0"/>
                <a:cs typeface="Calibri" panose="020F0502020204030204" pitchFamily="34" charset="0"/>
              </a:rPr>
              <a:t>All people only have one first or last name</a:t>
            </a:r>
          </a:p>
          <a:p>
            <a:pPr marL="342900" indent="-342900">
              <a:buFont typeface="+mj-lt"/>
              <a:buAutoNum type="arabicPeriod"/>
            </a:pPr>
            <a:r>
              <a:rPr lang="en-US" sz="2800" dirty="0">
                <a:latin typeface="Calibri" panose="020F0502020204030204" pitchFamily="34" charset="0"/>
                <a:cs typeface="Calibri" panose="020F0502020204030204" pitchFamily="34" charset="0"/>
              </a:rPr>
              <a:t>All people have at least one first or last name</a:t>
            </a:r>
          </a:p>
          <a:p>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Interesting readings: </a:t>
            </a:r>
            <a:r>
              <a:rPr lang="en-US" sz="2400" dirty="0">
                <a:latin typeface="Calibri" panose="020F0502020204030204" pitchFamily="34" charset="0"/>
                <a:cs typeface="Calibri" panose="020F0502020204030204" pitchFamily="34" charset="0"/>
                <a:hlinkClick r:id="rId3"/>
              </a:rPr>
              <a:t>Falsehoods Programmers Believe About Names</a:t>
            </a:r>
            <a:r>
              <a:rPr lang="en-US" sz="2400" dirty="0">
                <a:latin typeface="Calibri" panose="020F0502020204030204" pitchFamily="34" charset="0"/>
                <a:cs typeface="Calibri" panose="020F0502020204030204" pitchFamily="34" charset="0"/>
              </a:rPr>
              <a:t>,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hlinkClick r:id="rId4"/>
              </a:rPr>
              <a:t>For Afghans, Name and Birthdate Census Questions Are Not So Simple</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172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Allen School">
      <a:dk1>
        <a:srgbClr val="000000"/>
      </a:dk1>
      <a:lt1>
        <a:srgbClr val="FFFFFF"/>
      </a:lt1>
      <a:dk2>
        <a:srgbClr val="373545"/>
      </a:dk2>
      <a:lt2>
        <a:srgbClr val="DCD8DC"/>
      </a:lt2>
      <a:accent1>
        <a:srgbClr val="330065"/>
      </a:accent1>
      <a:accent2>
        <a:srgbClr val="917B4C"/>
      </a:accent2>
      <a:accent3>
        <a:srgbClr val="E8D3A2"/>
      </a:accent3>
      <a:accent4>
        <a:srgbClr val="330065"/>
      </a:accent4>
      <a:accent5>
        <a:srgbClr val="917B4C"/>
      </a:accent5>
      <a:accent6>
        <a:srgbClr val="E8D3A2"/>
      </a:accent6>
      <a:hlink>
        <a:srgbClr val="33006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33731</TotalTime>
  <Words>730</Words>
  <Application>Microsoft Macintosh PowerPoint</Application>
  <PresentationFormat>Widescreen</PresentationFormat>
  <Paragraphs>120</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Consolas</vt:lpstr>
      <vt:lpstr>Arial</vt:lpstr>
      <vt:lpstr>Quattrocento Sans</vt:lpstr>
      <vt:lpstr>Calibri</vt:lpstr>
      <vt:lpstr>Office Theme</vt:lpstr>
      <vt:lpstr>PowerPoint Presentation</vt:lpstr>
      <vt:lpstr>Announcements &amp; Reminders</vt:lpstr>
      <vt:lpstr>Last time: While Loops</vt:lpstr>
      <vt:lpstr>Last time: for loops vs. while loops ⚔️ </vt:lpstr>
      <vt:lpstr>(PCM) Scanner</vt:lpstr>
      <vt:lpstr>(PCM) Tokens</vt:lpstr>
      <vt:lpstr>PowerPoint Presentation</vt:lpstr>
      <vt:lpstr>Fencepost Pattern</vt:lpstr>
      <vt:lpstr>Quick Meals for Thought (Names)</vt:lpstr>
      <vt:lpstr>Quick Meals for Thought (Inputs)</vt:lpstr>
      <vt:lpstr>Recent Development: Accessible Controllers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121</dc:title>
  <dc:creator>Brett Wortzman</dc:creator>
  <cp:lastModifiedBy>Matthew Wang</cp:lastModifiedBy>
  <cp:revision>147</cp:revision>
  <dcterms:created xsi:type="dcterms:W3CDTF">2020-09-29T18:40:50Z</dcterms:created>
  <dcterms:modified xsi:type="dcterms:W3CDTF">2024-05-03T10:15:23Z</dcterms:modified>
</cp:coreProperties>
</file>