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2"/>
  </p:notesMasterIdLst>
  <p:handoutMasterIdLst>
    <p:handoutMasterId r:id="rId13"/>
  </p:handoutMasterIdLst>
  <p:sldIdLst>
    <p:sldId id="259" r:id="rId2"/>
    <p:sldId id="292" r:id="rId3"/>
    <p:sldId id="291" r:id="rId4"/>
    <p:sldId id="293" r:id="rId5"/>
    <p:sldId id="294" r:id="rId6"/>
    <p:sldId id="286" r:id="rId7"/>
    <p:sldId id="288" r:id="rId8"/>
    <p:sldId id="289" r:id="rId9"/>
    <p:sldId id="290" r:id="rId10"/>
    <p:sldId id="287" r:id="rId11"/>
  </p:sldIdLst>
  <p:sldSz cx="12192000" cy="6858000"/>
  <p:notesSz cx="6858000" cy="9144000"/>
  <p:embeddedFontLst>
    <p:embeddedFont>
      <p:font typeface="Consolas" panose="020B0609020204030204" pitchFamily="49" charset="0"/>
      <p:regular r:id="rId14"/>
      <p:bold r:id="rId15"/>
      <p:italic r:id="rId16"/>
      <p:boldItalic r:id="rId17"/>
    </p:embeddedFont>
    <p:embeddedFont>
      <p:font typeface="Quattrocento Sans" panose="020B0502050000020003"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ioJJQ/Bx54phgIwE+RMXi9NrKuY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CCECFF"/>
    <a:srgbClr val="FFFFCC"/>
    <a:srgbClr val="FF9BDE"/>
    <a:srgbClr val="990033"/>
    <a:srgbClr val="D883FF"/>
    <a:srgbClr val="008080"/>
    <a:srgbClr val="993366"/>
    <a:srgbClr val="33996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44" autoAdjust="0"/>
    <p:restoredTop sz="90045" autoAdjust="0"/>
  </p:normalViewPr>
  <p:slideViewPr>
    <p:cSldViewPr snapToGrid="0">
      <p:cViewPr varScale="1">
        <p:scale>
          <a:sx n="120" d="100"/>
          <a:sy n="120" d="100"/>
        </p:scale>
        <p:origin x="752"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2568"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font" Target="fonts/font2.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233D88-8018-4E9F-AB4A-98A7BBAF25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47834B6-5C07-4317-936A-D39B3D436FA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5DF552-0698-4B73-9CF8-11036753CEB6}" type="datetimeFigureOut">
              <a:rPr lang="en-US" smtClean="0"/>
              <a:t>5/1/24</a:t>
            </a:fld>
            <a:endParaRPr lang="en-US"/>
          </a:p>
        </p:txBody>
      </p:sp>
      <p:sp>
        <p:nvSpPr>
          <p:cNvPr id="4" name="Footer Placeholder 3">
            <a:extLst>
              <a:ext uri="{FF2B5EF4-FFF2-40B4-BE49-F238E27FC236}">
                <a16:creationId xmlns:a16="http://schemas.microsoft.com/office/drawing/2014/main" id="{E0D1CA0C-7DF0-4795-8351-9A39722C22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3B18879-4BC0-4CD3-9BD4-EA40A1FBCF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184190-D873-4EA6-8530-DA7A931EF15D}" type="slidenum">
              <a:rPr lang="en-US" smtClean="0"/>
              <a:t>‹#›</a:t>
            </a:fld>
            <a:endParaRPr lang="en-US"/>
          </a:p>
        </p:txBody>
      </p:sp>
    </p:spTree>
    <p:extLst>
      <p:ext uri="{BB962C8B-B14F-4D97-AF65-F5344CB8AC3E}">
        <p14:creationId xmlns:p14="http://schemas.microsoft.com/office/powerpoint/2010/main" val="2424131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32724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3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10 - Spring 2024</a:t>
            </a:r>
            <a:endParaRPr lang="en-US" dirty="0"/>
          </a:p>
        </p:txBody>
      </p:sp>
      <p:sp>
        <p:nvSpPr>
          <p:cNvPr id="21" name="Google Shape;21;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4"/>
          <p:cNvSpPr txBox="1">
            <a:spLocks noGrp="1"/>
          </p:cNvSpPr>
          <p:nvPr>
            <p:ph type="body" idx="1"/>
          </p:nvPr>
        </p:nvSpPr>
        <p:spPr>
          <a:xfrm>
            <a:off x="838200" y="1825625"/>
            <a:ext cx="5181600" cy="4285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4"/>
          <p:cNvSpPr txBox="1">
            <a:spLocks noGrp="1"/>
          </p:cNvSpPr>
          <p:nvPr>
            <p:ph type="body" idx="2"/>
          </p:nvPr>
        </p:nvSpPr>
        <p:spPr>
          <a:xfrm>
            <a:off x="6172200" y="1825625"/>
            <a:ext cx="5181600" cy="4285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10 - Spring 2024</a:t>
            </a:r>
            <a:endParaRPr dirty="0"/>
          </a:p>
        </p:txBody>
      </p:sp>
      <p:sp>
        <p:nvSpPr>
          <p:cNvPr id="28" name="Google Shape;28;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9"/>
        <p:cNvGrpSpPr/>
        <p:nvPr/>
      </p:nvGrpSpPr>
      <p:grpSpPr>
        <a:xfrm>
          <a:off x="0" y="0"/>
          <a:ext cx="0" cy="0"/>
          <a:chOff x="0" y="0"/>
          <a:chExt cx="0" cy="0"/>
        </a:xfrm>
      </p:grpSpPr>
      <p:sp>
        <p:nvSpPr>
          <p:cNvPr id="30" name="Google Shape;30;p4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2" name="Google Shape;32;p4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3" name="Google Shape;33;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10 - Spring 2024</a:t>
            </a:r>
            <a:endParaRPr/>
          </a:p>
        </p:txBody>
      </p:sp>
      <p:sp>
        <p:nvSpPr>
          <p:cNvPr id="35" name="Google Shape;35;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Content">
    <p:spTree>
      <p:nvGrpSpPr>
        <p:cNvPr id="1" name="Shape 43"/>
        <p:cNvGrpSpPr/>
        <p:nvPr/>
      </p:nvGrpSpPr>
      <p:grpSpPr>
        <a:xfrm>
          <a:off x="0" y="0"/>
          <a:ext cx="0" cy="0"/>
          <a:chOff x="0" y="0"/>
          <a:chExt cx="0" cy="0"/>
        </a:xfrm>
      </p:grpSpPr>
      <p:sp>
        <p:nvSpPr>
          <p:cNvPr id="44" name="Google Shape;44;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43"/>
          <p:cNvSpPr txBox="1">
            <a:spLocks noGrp="1"/>
          </p:cNvSpPr>
          <p:nvPr>
            <p:ph type="body" idx="1"/>
          </p:nvPr>
        </p:nvSpPr>
        <p:spPr>
          <a:xfrm>
            <a:off x="838201" y="1889032"/>
            <a:ext cx="10515600" cy="395327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6" name="Google Shape;46;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10 - Spring 2024</a:t>
            </a:r>
            <a:endParaRPr/>
          </a:p>
        </p:txBody>
      </p:sp>
      <p:sp>
        <p:nvSpPr>
          <p:cNvPr id="48" name="Google Shape;48;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9"/>
        <p:cNvGrpSpPr/>
        <p:nvPr/>
      </p:nvGrpSpPr>
      <p:grpSpPr>
        <a:xfrm>
          <a:off x="0" y="0"/>
          <a:ext cx="0" cy="0"/>
          <a:chOff x="0" y="0"/>
          <a:chExt cx="0" cy="0"/>
        </a:xfrm>
      </p:grpSpPr>
      <p:sp>
        <p:nvSpPr>
          <p:cNvPr id="50" name="Google Shape;50;p4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10 - Spring 2024</a:t>
            </a:r>
            <a:endParaRPr/>
          </a:p>
        </p:txBody>
      </p:sp>
      <p:sp>
        <p:nvSpPr>
          <p:cNvPr id="54" name="Google Shape;5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preserve="1" userDrawn="1">
  <p:cSld name="Activity">
    <p:spTree>
      <p:nvGrpSpPr>
        <p:cNvPr id="1" name="Shape 49"/>
        <p:cNvGrpSpPr/>
        <p:nvPr/>
      </p:nvGrpSpPr>
      <p:grpSpPr>
        <a:xfrm>
          <a:off x="0" y="0"/>
          <a:ext cx="0" cy="0"/>
          <a:chOff x="0" y="0"/>
          <a:chExt cx="0" cy="0"/>
        </a:xfrm>
      </p:grpSpPr>
      <p:sp>
        <p:nvSpPr>
          <p:cNvPr id="52" name="Google Shape;5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bg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10 - Spring 2024</a:t>
            </a:r>
          </a:p>
        </p:txBody>
      </p:sp>
      <p:sp>
        <p:nvSpPr>
          <p:cNvPr id="54" name="Google Shape;5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bg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
        <p:nvSpPr>
          <p:cNvPr id="2" name="Rectangle: Rounded Corners 1">
            <a:extLst>
              <a:ext uri="{FF2B5EF4-FFF2-40B4-BE49-F238E27FC236}">
                <a16:creationId xmlns:a16="http://schemas.microsoft.com/office/drawing/2014/main" id="{2CD06408-CBE8-49C8-BF99-8A874C03FAC6}"/>
              </a:ext>
            </a:extLst>
          </p:cNvPr>
          <p:cNvSpPr/>
          <p:nvPr userDrawn="1"/>
        </p:nvSpPr>
        <p:spPr>
          <a:xfrm>
            <a:off x="10132840" y="136525"/>
            <a:ext cx="1828800" cy="1828800"/>
          </a:xfrm>
          <a:prstGeom prst="roundRect">
            <a:avLst>
              <a:gd name="adj" fmla="val 4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413942D-824F-4D58-BD74-D47D2D03BFE9}"/>
              </a:ext>
            </a:extLst>
          </p:cNvPr>
          <p:cNvSpPr/>
          <p:nvPr userDrawn="1"/>
        </p:nvSpPr>
        <p:spPr>
          <a:xfrm>
            <a:off x="1456148" y="300788"/>
            <a:ext cx="8340746"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Poll in with your answer!</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4" name="Google Shape;50;p1">
            <a:extLst>
              <a:ext uri="{FF2B5EF4-FFF2-40B4-BE49-F238E27FC236}">
                <a16:creationId xmlns:a16="http://schemas.microsoft.com/office/drawing/2014/main" id="{77F2E205-1A82-6C38-3CE4-6C8CECBED4EC}"/>
              </a:ext>
            </a:extLst>
          </p:cNvPr>
          <p:cNvSpPr txBox="1"/>
          <p:nvPr userDrawn="1"/>
        </p:nvSpPr>
        <p:spPr>
          <a:xfrm>
            <a:off x="9923871" y="1965325"/>
            <a:ext cx="2246738" cy="319944"/>
          </a:xfrm>
          <a:prstGeom prst="rect">
            <a:avLst/>
          </a:prstGeom>
          <a:noFill/>
          <a:ln>
            <a:noFill/>
          </a:ln>
        </p:spPr>
        <p:txBody>
          <a:bodyPr spcFirstLastPara="1" wrap="square" lIns="0" tIns="12050" rIns="0" bIns="0" anchor="t" anchorCtr="0">
            <a:spAutoFit/>
          </a:bodyPr>
          <a:lstStyle/>
          <a:p>
            <a:pPr marL="12700" marR="0" lvl="0" indent="0" algn="ctr" rtl="0">
              <a:lnSpc>
                <a:spcPct val="100000"/>
              </a:lnSpc>
              <a:spcBef>
                <a:spcPts val="0"/>
              </a:spcBef>
              <a:spcAft>
                <a:spcPts val="0"/>
              </a:spcAft>
              <a:buClr>
                <a:srgbClr val="000000"/>
              </a:buClr>
              <a:buSzPts val="2800"/>
              <a:buFont typeface="Arial"/>
              <a:buNone/>
            </a:pPr>
            <a:r>
              <a:rPr lang="en-US" sz="2000" b="1" i="0" u="none" strike="noStrike" cap="none" dirty="0" err="1">
                <a:solidFill>
                  <a:srgbClr val="9900CC"/>
                </a:solidFill>
                <a:latin typeface="Calibri"/>
                <a:ea typeface="Calibri"/>
                <a:cs typeface="Calibri"/>
                <a:sym typeface="Calibri"/>
              </a:rPr>
              <a:t>sli.do</a:t>
            </a:r>
            <a:r>
              <a:rPr lang="en-US" sz="2000" b="1" i="0" u="none" strike="noStrike" cap="none" dirty="0">
                <a:solidFill>
                  <a:srgbClr val="9900CC"/>
                </a:solidFill>
                <a:latin typeface="Calibri"/>
                <a:ea typeface="Calibri"/>
                <a:cs typeface="Calibri"/>
                <a:sym typeface="Calibri"/>
              </a:rPr>
              <a:t> #cse121-10</a:t>
            </a:r>
            <a:endParaRPr sz="2000" b="0" i="0" u="none" strike="noStrike" cap="none" dirty="0">
              <a:solidFill>
                <a:srgbClr val="000000"/>
              </a:solidFill>
              <a:latin typeface="Calibri"/>
              <a:ea typeface="Calibri"/>
              <a:cs typeface="Calibri"/>
              <a:sym typeface="Calibri"/>
            </a:endParaRPr>
          </a:p>
        </p:txBody>
      </p:sp>
      <p:pic>
        <p:nvPicPr>
          <p:cNvPr id="5" name="Picture 4" descr="QR code for sli.do with code #cse121-10">
            <a:extLst>
              <a:ext uri="{FF2B5EF4-FFF2-40B4-BE49-F238E27FC236}">
                <a16:creationId xmlns:a16="http://schemas.microsoft.com/office/drawing/2014/main" id="{D6093C64-585D-AAA7-2BB5-8E2D7293D4FD}"/>
              </a:ext>
            </a:extLst>
          </p:cNvPr>
          <p:cNvPicPr>
            <a:picLocks noChangeAspect="1"/>
          </p:cNvPicPr>
          <p:nvPr userDrawn="1"/>
        </p:nvPicPr>
        <p:blipFill>
          <a:blip r:embed="rId2"/>
          <a:stretch>
            <a:fillRect/>
          </a:stretch>
        </p:blipFill>
        <p:spPr>
          <a:xfrm>
            <a:off x="10221362" y="225047"/>
            <a:ext cx="1651756" cy="1651756"/>
          </a:xfrm>
          <a:prstGeom prst="rect">
            <a:avLst/>
          </a:prstGeom>
        </p:spPr>
      </p:pic>
    </p:spTree>
    <p:extLst>
      <p:ext uri="{BB962C8B-B14F-4D97-AF65-F5344CB8AC3E}">
        <p14:creationId xmlns:p14="http://schemas.microsoft.com/office/powerpoint/2010/main" val="341887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US"/>
              <a:t>Lesson 10 - Spring 2024</a:t>
            </a:r>
            <a:endParaRPr/>
          </a:p>
        </p:txBody>
      </p:sp>
      <p:sp>
        <p:nvSpPr>
          <p:cNvPr id="14" name="Google Shape;14;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32"/>
          <p:cNvPicPr preferRelativeResize="0"/>
          <p:nvPr/>
        </p:nvPicPr>
        <p:blipFill rotWithShape="1">
          <a:blip r:embed="rId8">
            <a:alphaModFix/>
          </a:blip>
          <a:srcRect/>
          <a:stretch/>
        </p:blipFill>
        <p:spPr>
          <a:xfrm>
            <a:off x="0" y="6180666"/>
            <a:ext cx="12192000" cy="67733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spotify.com/playlist/7EFPo9xPDcqoyiToIlZj7i?si=601198e2e28e4ff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10" name="object 2">
            <a:extLst>
              <a:ext uri="{FF2B5EF4-FFF2-40B4-BE49-F238E27FC236}">
                <a16:creationId xmlns:a16="http://schemas.microsoft.com/office/drawing/2014/main" id="{27877025-E849-E347-5AB6-44B30EE3BD87}"/>
              </a:ext>
            </a:extLst>
          </p:cNvPr>
          <p:cNvSpPr txBox="1">
            <a:spLocks/>
          </p:cNvSpPr>
          <p:nvPr/>
        </p:nvSpPr>
        <p:spPr>
          <a:xfrm>
            <a:off x="890546" y="420381"/>
            <a:ext cx="10410908" cy="1687641"/>
          </a:xfrm>
          <a:prstGeom prst="rect">
            <a:avLst/>
          </a:prstGeom>
          <a:noFill/>
          <a:ln>
            <a:noFill/>
          </a:ln>
        </p:spPr>
        <p:txBody>
          <a:bodyPr spcFirstLastPara="1" vert="horz" wrap="square" lIns="0" tIns="12700" rIns="0" bIns="0" rtlCol="0" anchor="b" anchorCtr="0">
            <a:sp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700">
              <a:lnSpc>
                <a:spcPct val="100000"/>
              </a:lnSpc>
              <a:spcBef>
                <a:spcPts val="100"/>
              </a:spcBef>
            </a:pPr>
            <a:r>
              <a:rPr lang="en-US" dirty="0"/>
              <a:t>CSE 121 Lesson 10: </a:t>
            </a:r>
            <a:br>
              <a:rPr lang="en-US" dirty="0"/>
            </a:br>
            <a:r>
              <a:rPr lang="en-US" sz="4800" dirty="0"/>
              <a:t>While Loops</a:t>
            </a:r>
            <a:endParaRPr lang="en-US" sz="4800" dirty="0">
              <a:latin typeface="Consolas" panose="020B0609020204030204" pitchFamily="49" charset="0"/>
              <a:cs typeface="Consolas" panose="020B0609020204030204" pitchFamily="49" charset="0"/>
            </a:endParaRPr>
          </a:p>
        </p:txBody>
      </p:sp>
      <p:sp>
        <p:nvSpPr>
          <p:cNvPr id="11" name="Google Shape;49;p1">
            <a:extLst>
              <a:ext uri="{FF2B5EF4-FFF2-40B4-BE49-F238E27FC236}">
                <a16:creationId xmlns:a16="http://schemas.microsoft.com/office/drawing/2014/main" id="{64C89FC5-D3D0-CAC9-828E-2B44BF8C9A28}"/>
              </a:ext>
            </a:extLst>
          </p:cNvPr>
          <p:cNvSpPr txBox="1"/>
          <p:nvPr/>
        </p:nvSpPr>
        <p:spPr>
          <a:xfrm>
            <a:off x="3309996" y="2307891"/>
            <a:ext cx="5369815" cy="934230"/>
          </a:xfrm>
          <a:prstGeom prst="rect">
            <a:avLst/>
          </a:prstGeom>
          <a:noFill/>
          <a:ln>
            <a:noFill/>
          </a:ln>
        </p:spPr>
        <p:txBody>
          <a:bodyPr spcFirstLastPara="1" wrap="square" lIns="0" tIns="104775" rIns="0" bIns="0" anchor="t" anchorCtr="0">
            <a:spAutoFit/>
          </a:bodyPr>
          <a:lstStyle/>
          <a:p>
            <a:pPr marL="227329" marR="0" lvl="0" indent="0" algn="ctr" rtl="0">
              <a:lnSpc>
                <a:spcPct val="100000"/>
              </a:lnSpc>
              <a:spcBef>
                <a:spcPts val="0"/>
              </a:spcBef>
              <a:spcAft>
                <a:spcPts val="0"/>
              </a:spcAft>
              <a:buClr>
                <a:srgbClr val="000000"/>
              </a:buClr>
              <a:buSzPts val="2400"/>
              <a:buFont typeface="Arial"/>
              <a:buNone/>
            </a:pPr>
            <a:r>
              <a:rPr lang="en-US" sz="2400" b="0" i="0" u="none" strike="noStrike" cap="none" dirty="0">
                <a:solidFill>
                  <a:srgbClr val="000000"/>
                </a:solidFill>
                <a:latin typeface="Calibri"/>
                <a:ea typeface="Calibri"/>
                <a:cs typeface="Calibri"/>
                <a:sym typeface="Calibri"/>
              </a:rPr>
              <a:t>Matt Wang</a:t>
            </a:r>
            <a:endParaRPr sz="2400" b="0" i="0" u="none" strike="noStrike" cap="none" dirty="0">
              <a:solidFill>
                <a:srgbClr val="000000"/>
              </a:solidFill>
              <a:latin typeface="Calibri"/>
              <a:ea typeface="Calibri"/>
              <a:cs typeface="Calibri"/>
              <a:sym typeface="Calibri"/>
            </a:endParaRPr>
          </a:p>
          <a:p>
            <a:pPr marL="229870" marR="0" lvl="0" indent="0" algn="ctr" rtl="0">
              <a:lnSpc>
                <a:spcPct val="100000"/>
              </a:lnSpc>
              <a:spcBef>
                <a:spcPts val="720"/>
              </a:spcBef>
              <a:spcAft>
                <a:spcPts val="0"/>
              </a:spcAft>
              <a:buClr>
                <a:srgbClr val="000000"/>
              </a:buClr>
              <a:buSzPts val="2400"/>
              <a:buFont typeface="Arial"/>
              <a:buNone/>
            </a:pPr>
            <a:r>
              <a:rPr lang="en-US" sz="2400" b="0" i="0" u="none" strike="noStrike" cap="none" dirty="0">
                <a:solidFill>
                  <a:srgbClr val="000000"/>
                </a:solidFill>
                <a:latin typeface="Calibri"/>
                <a:ea typeface="Calibri"/>
                <a:cs typeface="Calibri"/>
                <a:sym typeface="Calibri"/>
              </a:rPr>
              <a:t>Spring 2024</a:t>
            </a:r>
            <a:endParaRPr sz="2800" b="0" i="0" u="none" strike="noStrike" cap="none" dirty="0">
              <a:solidFill>
                <a:srgbClr val="000000"/>
              </a:solidFill>
              <a:latin typeface="Quattrocento Sans"/>
              <a:ea typeface="Quattrocento Sans"/>
              <a:cs typeface="Quattrocento Sans"/>
              <a:sym typeface="Quattrocento Sans"/>
            </a:endParaRPr>
          </a:p>
        </p:txBody>
      </p:sp>
      <p:sp>
        <p:nvSpPr>
          <p:cNvPr id="12" name="Google Shape;50;p1">
            <a:extLst>
              <a:ext uri="{FF2B5EF4-FFF2-40B4-BE49-F238E27FC236}">
                <a16:creationId xmlns:a16="http://schemas.microsoft.com/office/drawing/2014/main" id="{A9DF10CC-F1EB-46E2-5751-F58C654D14B1}"/>
              </a:ext>
            </a:extLst>
          </p:cNvPr>
          <p:cNvSpPr txBox="1"/>
          <p:nvPr/>
        </p:nvSpPr>
        <p:spPr>
          <a:xfrm>
            <a:off x="272161" y="5535201"/>
            <a:ext cx="2664676" cy="443055"/>
          </a:xfrm>
          <a:prstGeom prst="rect">
            <a:avLst/>
          </a:prstGeom>
          <a:noFill/>
          <a:ln>
            <a:noFill/>
          </a:ln>
        </p:spPr>
        <p:txBody>
          <a:bodyPr spcFirstLastPara="1" wrap="square" lIns="0" tIns="12050" rIns="0" bIns="0" anchor="t" anchorCtr="0">
            <a:spAutoFit/>
          </a:bodyPr>
          <a:lstStyle/>
          <a:p>
            <a:pPr marL="12700" marR="0" lvl="0" indent="0" algn="ctr" rtl="0">
              <a:lnSpc>
                <a:spcPct val="100000"/>
              </a:lnSpc>
              <a:spcBef>
                <a:spcPts val="0"/>
              </a:spcBef>
              <a:spcAft>
                <a:spcPts val="0"/>
              </a:spcAft>
              <a:buClr>
                <a:srgbClr val="000000"/>
              </a:buClr>
              <a:buSzPts val="2800"/>
              <a:buFont typeface="Arial"/>
              <a:buNone/>
            </a:pPr>
            <a:r>
              <a:rPr lang="en-US" sz="2800" b="1" i="0" u="none" strike="noStrike" cap="none" dirty="0" err="1">
                <a:solidFill>
                  <a:srgbClr val="9900CC"/>
                </a:solidFill>
                <a:latin typeface="Calibri"/>
                <a:ea typeface="Calibri"/>
                <a:cs typeface="Calibri"/>
                <a:sym typeface="Calibri"/>
              </a:rPr>
              <a:t>sli.do</a:t>
            </a:r>
            <a:r>
              <a:rPr lang="en-US" sz="2800" b="1" i="0" u="none" strike="noStrike" cap="none" dirty="0">
                <a:solidFill>
                  <a:srgbClr val="9900CC"/>
                </a:solidFill>
                <a:latin typeface="Calibri"/>
                <a:ea typeface="Calibri"/>
                <a:cs typeface="Calibri"/>
                <a:sym typeface="Calibri"/>
              </a:rPr>
              <a:t> #cse121-10</a:t>
            </a:r>
            <a:endParaRPr sz="2800" b="0" i="0" u="none" strike="noStrike" cap="none" dirty="0">
              <a:solidFill>
                <a:srgbClr val="000000"/>
              </a:solidFill>
              <a:latin typeface="Calibri"/>
              <a:ea typeface="Calibri"/>
              <a:cs typeface="Calibri"/>
              <a:sym typeface="Calibri"/>
            </a:endParaRPr>
          </a:p>
        </p:txBody>
      </p:sp>
      <p:sp>
        <p:nvSpPr>
          <p:cNvPr id="13" name="Google Shape;51;p1">
            <a:extLst>
              <a:ext uri="{FF2B5EF4-FFF2-40B4-BE49-F238E27FC236}">
                <a16:creationId xmlns:a16="http://schemas.microsoft.com/office/drawing/2014/main" id="{E77A39F2-0257-2DDD-3ED3-750B7A6EB3C3}"/>
              </a:ext>
            </a:extLst>
          </p:cNvPr>
          <p:cNvSpPr txBox="1"/>
          <p:nvPr/>
        </p:nvSpPr>
        <p:spPr>
          <a:xfrm>
            <a:off x="3245686" y="4038193"/>
            <a:ext cx="551997"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alibri"/>
                <a:ea typeface="Calibri"/>
                <a:cs typeface="Calibri"/>
                <a:sym typeface="Calibri"/>
              </a:rPr>
              <a:t>TAs: </a:t>
            </a:r>
            <a:endParaRPr sz="1400" b="0" i="0" u="none" strike="noStrike" cap="none" dirty="0">
              <a:solidFill>
                <a:srgbClr val="000000"/>
              </a:solidFill>
              <a:latin typeface="Arial"/>
              <a:ea typeface="Arial"/>
              <a:cs typeface="Arial"/>
              <a:sym typeface="Arial"/>
            </a:endParaRPr>
          </a:p>
        </p:txBody>
      </p:sp>
      <p:graphicFrame>
        <p:nvGraphicFramePr>
          <p:cNvPr id="14" name="Google Shape;54;p1">
            <a:extLst>
              <a:ext uri="{FF2B5EF4-FFF2-40B4-BE49-F238E27FC236}">
                <a16:creationId xmlns:a16="http://schemas.microsoft.com/office/drawing/2014/main" id="{C45A3EB6-A26E-5F7E-40AE-CFCB8E869AE1}"/>
              </a:ext>
            </a:extLst>
          </p:cNvPr>
          <p:cNvGraphicFramePr/>
          <p:nvPr>
            <p:extLst>
              <p:ext uri="{D42A27DB-BD31-4B8C-83A1-F6EECF244321}">
                <p14:modId xmlns:p14="http://schemas.microsoft.com/office/powerpoint/2010/main" val="2139743078"/>
              </p:ext>
            </p:extLst>
          </p:nvPr>
        </p:nvGraphicFramePr>
        <p:xfrm>
          <a:off x="3797682" y="4038193"/>
          <a:ext cx="6396642" cy="1483400"/>
        </p:xfrm>
        <a:graphic>
          <a:graphicData uri="http://schemas.openxmlformats.org/drawingml/2006/table">
            <a:tbl>
              <a:tblPr firstRow="1" bandRow="1">
                <a:noFill/>
              </a:tblPr>
              <a:tblGrid>
                <a:gridCol w="1066107">
                  <a:extLst>
                    <a:ext uri="{9D8B030D-6E8A-4147-A177-3AD203B41FA5}">
                      <a16:colId xmlns:a16="http://schemas.microsoft.com/office/drawing/2014/main" val="20000"/>
                    </a:ext>
                  </a:extLst>
                </a:gridCol>
                <a:gridCol w="1066107">
                  <a:extLst>
                    <a:ext uri="{9D8B030D-6E8A-4147-A177-3AD203B41FA5}">
                      <a16:colId xmlns:a16="http://schemas.microsoft.com/office/drawing/2014/main" val="20001"/>
                    </a:ext>
                  </a:extLst>
                </a:gridCol>
                <a:gridCol w="1066107">
                  <a:extLst>
                    <a:ext uri="{9D8B030D-6E8A-4147-A177-3AD203B41FA5}">
                      <a16:colId xmlns:a16="http://schemas.microsoft.com/office/drawing/2014/main" val="20002"/>
                    </a:ext>
                  </a:extLst>
                </a:gridCol>
                <a:gridCol w="1066107">
                  <a:extLst>
                    <a:ext uri="{9D8B030D-6E8A-4147-A177-3AD203B41FA5}">
                      <a16:colId xmlns:a16="http://schemas.microsoft.com/office/drawing/2014/main" val="20003"/>
                    </a:ext>
                  </a:extLst>
                </a:gridCol>
                <a:gridCol w="1066107">
                  <a:extLst>
                    <a:ext uri="{9D8B030D-6E8A-4147-A177-3AD203B41FA5}">
                      <a16:colId xmlns:a16="http://schemas.microsoft.com/office/drawing/2014/main" val="20004"/>
                    </a:ext>
                  </a:extLst>
                </a:gridCol>
                <a:gridCol w="1066107">
                  <a:extLst>
                    <a:ext uri="{9D8B030D-6E8A-4147-A177-3AD203B41FA5}">
                      <a16:colId xmlns:a16="http://schemas.microsoft.com/office/drawing/2014/main" val="20005"/>
                    </a:ext>
                  </a:extLst>
                </a:gridCol>
              </a:tblGrid>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Andy</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Anju</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Archit</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Arkita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Autumn</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Christian</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Hannah H</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Hannah S</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Heather</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Hibbah</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Janvi</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Jessie</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Jonus</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Julia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Luke</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Maria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Mia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Ritesh</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Shayna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Simon</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Trey</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Vidhi</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Vivian</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Gumball?</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15" name="TextBox 14">
            <a:extLst>
              <a:ext uri="{FF2B5EF4-FFF2-40B4-BE49-F238E27FC236}">
                <a16:creationId xmlns:a16="http://schemas.microsoft.com/office/drawing/2014/main" id="{11B9AA8A-6900-B0FF-9696-2EE0670973D3}"/>
              </a:ext>
            </a:extLst>
          </p:cNvPr>
          <p:cNvSpPr txBox="1"/>
          <p:nvPr/>
        </p:nvSpPr>
        <p:spPr>
          <a:xfrm>
            <a:off x="9828890" y="5589931"/>
            <a:ext cx="2149948" cy="523220"/>
          </a:xfrm>
          <a:prstGeom prst="rect">
            <a:avLst/>
          </a:prstGeom>
          <a:noFill/>
        </p:spPr>
        <p:txBody>
          <a:bodyPr wrap="none" rtlCol="0">
            <a:spAutoFit/>
          </a:bodyPr>
          <a:lstStyle/>
          <a:p>
            <a:pPr algn="r"/>
            <a:r>
              <a:rPr lang="en-US" dirty="0">
                <a:latin typeface="Calibri" panose="020F0502020204030204" pitchFamily="34" charset="0"/>
                <a:cs typeface="Calibri" panose="020F0502020204030204" pitchFamily="34" charset="0"/>
              </a:rPr>
              <a:t>Today’s playlist:</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hlinkClick r:id="rId3"/>
              </a:rPr>
              <a:t>CSE 121 lecture beats 24sp</a:t>
            </a:r>
            <a:endParaRPr lang="en-US" dirty="0">
              <a:latin typeface="Calibri" panose="020F0502020204030204" pitchFamily="34" charset="0"/>
              <a:cs typeface="Calibri" panose="020F0502020204030204" pitchFamily="34" charset="0"/>
            </a:endParaRPr>
          </a:p>
        </p:txBody>
      </p:sp>
      <p:pic>
        <p:nvPicPr>
          <p:cNvPr id="18" name="Picture 17" descr="QR code for sli.do with code #cse121-10">
            <a:extLst>
              <a:ext uri="{FF2B5EF4-FFF2-40B4-BE49-F238E27FC236}">
                <a16:creationId xmlns:a16="http://schemas.microsoft.com/office/drawing/2014/main" id="{F711574D-0204-C99C-68B1-8030F4F18C44}"/>
              </a:ext>
            </a:extLst>
          </p:cNvPr>
          <p:cNvPicPr>
            <a:picLocks noChangeAspect="1"/>
          </p:cNvPicPr>
          <p:nvPr/>
        </p:nvPicPr>
        <p:blipFill>
          <a:blip r:embed="rId4"/>
          <a:stretch>
            <a:fillRect/>
          </a:stretch>
        </p:blipFill>
        <p:spPr>
          <a:xfrm>
            <a:off x="488271" y="3289138"/>
            <a:ext cx="2232455" cy="22324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331F482-D31B-4252-BB77-0DBEB59484ED}"/>
              </a:ext>
            </a:extLst>
          </p:cNvPr>
          <p:cNvSpPr>
            <a:spLocks noGrp="1"/>
          </p:cNvSpPr>
          <p:nvPr>
            <p:ph type="ftr" idx="11"/>
          </p:nvPr>
        </p:nvSpPr>
        <p:spPr/>
        <p:txBody>
          <a:bodyPr/>
          <a:lstStyle/>
          <a:p>
            <a:r>
              <a:rPr lang="en-US"/>
              <a:t>Lesson 10 - Spring 2024</a:t>
            </a:r>
          </a:p>
        </p:txBody>
      </p:sp>
      <p:sp>
        <p:nvSpPr>
          <p:cNvPr id="3" name="Slide Number Placeholder 2">
            <a:extLst>
              <a:ext uri="{FF2B5EF4-FFF2-40B4-BE49-F238E27FC236}">
                <a16:creationId xmlns:a16="http://schemas.microsoft.com/office/drawing/2014/main" id="{1088FEA1-6E87-46C8-B0F4-A3639D10F19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solidFill>
                  <a:schemeClr val="bg1"/>
                </a:solidFill>
              </a:rPr>
              <a:t>10</a:t>
            </a:fld>
            <a:endParaRPr lang="en-US" dirty="0">
              <a:solidFill>
                <a:schemeClr val="bg1"/>
              </a:solidFill>
            </a:endParaRPr>
          </a:p>
        </p:txBody>
      </p:sp>
      <p:sp>
        <p:nvSpPr>
          <p:cNvPr id="6" name="TextBox 5">
            <a:extLst>
              <a:ext uri="{FF2B5EF4-FFF2-40B4-BE49-F238E27FC236}">
                <a16:creationId xmlns:a16="http://schemas.microsoft.com/office/drawing/2014/main" id="{21EB6C64-B220-4A1F-ADBF-29ACD7C578EC}"/>
              </a:ext>
            </a:extLst>
          </p:cNvPr>
          <p:cNvSpPr txBox="1"/>
          <p:nvPr/>
        </p:nvSpPr>
        <p:spPr>
          <a:xfrm>
            <a:off x="282972" y="1639632"/>
            <a:ext cx="8428617" cy="523220"/>
          </a:xfrm>
          <a:prstGeom prst="rect">
            <a:avLst/>
          </a:prstGeom>
          <a:noFill/>
        </p:spPr>
        <p:txBody>
          <a:bodyPr wrap="square" rtlCol="0">
            <a:sp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How would you describe what the variable </a:t>
            </a:r>
            <a:r>
              <a:rPr lang="en-US" sz="2800" dirty="0">
                <a:latin typeface="Consolas" panose="020B0609020204030204" pitchFamily="49" charset="0"/>
                <a:ea typeface="Calibri" panose="020F0502020204030204" pitchFamily="34" charset="0"/>
                <a:cs typeface="Consolas" panose="020B0609020204030204" pitchFamily="49" charset="0"/>
              </a:rPr>
              <a:t>x</a:t>
            </a:r>
            <a:r>
              <a:rPr lang="en-US" sz="2800" dirty="0">
                <a:latin typeface="Calibri" panose="020F0502020204030204" pitchFamily="34" charset="0"/>
                <a:ea typeface="Calibri" panose="020F0502020204030204" pitchFamily="34" charset="0"/>
                <a:cs typeface="Calibri" panose="020F0502020204030204" pitchFamily="34" charset="0"/>
              </a:rPr>
              <a:t> calculates?</a:t>
            </a:r>
          </a:p>
        </p:txBody>
      </p:sp>
      <p:sp>
        <p:nvSpPr>
          <p:cNvPr id="7" name="TextBox 6">
            <a:extLst>
              <a:ext uri="{FF2B5EF4-FFF2-40B4-BE49-F238E27FC236}">
                <a16:creationId xmlns:a16="http://schemas.microsoft.com/office/drawing/2014/main" id="{4F230673-B35E-4D2C-AA55-ED64851BD8A7}"/>
              </a:ext>
            </a:extLst>
          </p:cNvPr>
          <p:cNvSpPr txBox="1"/>
          <p:nvPr/>
        </p:nvSpPr>
        <p:spPr>
          <a:xfrm>
            <a:off x="7990795" y="2320608"/>
            <a:ext cx="4201205" cy="3354765"/>
          </a:xfrm>
          <a:prstGeom prst="rect">
            <a:avLst/>
          </a:prstGeom>
          <a:noFill/>
        </p:spPr>
        <p:txBody>
          <a:bodyPr wrap="square" rtlCol="0">
            <a:spAutoFit/>
          </a:bodyPr>
          <a:lstStyle/>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The largest value rolled</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The smallest value rolled</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The last value rolled</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The first value rolled</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The sum of all values rolled</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Error</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-1</a:t>
            </a:r>
          </a:p>
        </p:txBody>
      </p:sp>
      <p:pic>
        <p:nvPicPr>
          <p:cNvPr id="4" name="Picture 3">
            <a:extLst>
              <a:ext uri="{FF2B5EF4-FFF2-40B4-BE49-F238E27FC236}">
                <a16:creationId xmlns:a16="http://schemas.microsoft.com/office/drawing/2014/main" id="{D3817B75-6BF1-D16F-BDBC-8D6DCC6F0473}"/>
              </a:ext>
            </a:extLst>
          </p:cNvPr>
          <p:cNvPicPr>
            <a:picLocks noChangeAspect="1"/>
          </p:cNvPicPr>
          <p:nvPr/>
        </p:nvPicPr>
        <p:blipFill>
          <a:blip r:embed="rId2"/>
          <a:stretch>
            <a:fillRect/>
          </a:stretch>
        </p:blipFill>
        <p:spPr>
          <a:xfrm>
            <a:off x="10202238" y="212083"/>
            <a:ext cx="1697089" cy="1689159"/>
          </a:xfrm>
          <a:prstGeom prst="rect">
            <a:avLst/>
          </a:prstGeom>
        </p:spPr>
      </p:pic>
      <p:sp>
        <p:nvSpPr>
          <p:cNvPr id="9" name="TextBox 8">
            <a:extLst>
              <a:ext uri="{FF2B5EF4-FFF2-40B4-BE49-F238E27FC236}">
                <a16:creationId xmlns:a16="http://schemas.microsoft.com/office/drawing/2014/main" id="{CEE3A8BD-34E7-02FC-F44E-4613F40CB541}"/>
              </a:ext>
            </a:extLst>
          </p:cNvPr>
          <p:cNvSpPr txBox="1"/>
          <p:nvPr/>
        </p:nvSpPr>
        <p:spPr>
          <a:xfrm>
            <a:off x="282972" y="2566829"/>
            <a:ext cx="7224733" cy="2862322"/>
          </a:xfrm>
          <a:prstGeom prst="rect">
            <a:avLst/>
          </a:prstGeom>
          <a:noFill/>
        </p:spPr>
        <p:txBody>
          <a:bodyPr wrap="square">
            <a:spAutoFit/>
          </a:bodyPr>
          <a:lstStyle/>
          <a:p>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int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roll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005CC5"/>
                </a:solidFill>
                <a:effectLst/>
                <a:highlight>
                  <a:srgbClr val="FFFFFF"/>
                </a:highlight>
                <a:latin typeface="Consolas" panose="020B0609020204030204" pitchFamily="49" charset="0"/>
                <a:cs typeface="Consolas" panose="020B0609020204030204" pitchFamily="49" charset="0"/>
              </a:rPr>
              <a:t>1</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a:solidFill>
                  <a:srgbClr val="6A737D"/>
                </a:solidFill>
                <a:effectLst/>
                <a:highlight>
                  <a:srgbClr val="FFFFFF"/>
                </a:highlight>
                <a:latin typeface="Consolas" panose="020B0609020204030204" pitchFamily="49" charset="0"/>
                <a:cs typeface="Consolas" panose="020B0609020204030204" pitchFamily="49" charset="0"/>
              </a:rPr>
              <a:t>// "priming" the loop</a:t>
            </a:r>
            <a:endParaRPr lang="en-US" sz="2000" b="0" dirty="0">
              <a:solidFill>
                <a:srgbClr val="24292E"/>
              </a:solidFill>
              <a:effectLst/>
              <a:highlight>
                <a:srgbClr val="FFFFFF"/>
              </a:highlight>
              <a:latin typeface="Consolas" panose="020B0609020204030204" pitchFamily="49" charset="0"/>
              <a:cs typeface="Consolas" panose="020B0609020204030204" pitchFamily="49" charset="0"/>
            </a:endParaRPr>
          </a:p>
          <a:p>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int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x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005CC5"/>
                </a:solidFill>
                <a:effectLst/>
                <a:highlight>
                  <a:srgbClr val="FFFFFF"/>
                </a:highlight>
                <a:latin typeface="Consolas" panose="020B0609020204030204" pitchFamily="49" charset="0"/>
                <a:cs typeface="Consolas" panose="020B0609020204030204" pitchFamily="49" charset="0"/>
              </a:rPr>
              <a:t>1</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a:t>
            </a:r>
          </a:p>
          <a:p>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while</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(roll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lucky) {</a:t>
            </a:r>
          </a:p>
          <a:p>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roll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err="1">
                <a:solidFill>
                  <a:srgbClr val="24292E"/>
                </a:solidFill>
                <a:effectLst/>
                <a:highlight>
                  <a:srgbClr val="FFFFFF"/>
                </a:highlight>
                <a:latin typeface="Consolas" panose="020B0609020204030204" pitchFamily="49" charset="0"/>
                <a:cs typeface="Consolas" panose="020B0609020204030204" pitchFamily="49" charset="0"/>
              </a:rPr>
              <a:t>randy.</a:t>
            </a:r>
            <a:r>
              <a:rPr lang="en-US" sz="2000" b="0" dirty="0" err="1">
                <a:solidFill>
                  <a:srgbClr val="6F42C1"/>
                </a:solidFill>
                <a:effectLst/>
                <a:highlight>
                  <a:srgbClr val="FFFFFF"/>
                </a:highlight>
                <a:latin typeface="Consolas" panose="020B0609020204030204" pitchFamily="49" charset="0"/>
                <a:cs typeface="Consolas" panose="020B0609020204030204" pitchFamily="49" charset="0"/>
              </a:rPr>
              <a:t>nextInt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(sides)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a:solidFill>
                  <a:srgbClr val="005CC5"/>
                </a:solidFill>
                <a:effectLst/>
                <a:highlight>
                  <a:srgbClr val="FFFFFF"/>
                </a:highlight>
                <a:latin typeface="Consolas" panose="020B0609020204030204" pitchFamily="49" charset="0"/>
                <a:cs typeface="Consolas" panose="020B0609020204030204" pitchFamily="49" charset="0"/>
              </a:rPr>
              <a:t>1</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a:t>
            </a:r>
          </a:p>
          <a:p>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  if</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(x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&lt;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roll) {</a:t>
            </a:r>
          </a:p>
          <a:p>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x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roll;</a:t>
            </a:r>
          </a:p>
          <a:p>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p>
          <a:p>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a:t>
            </a:r>
          </a:p>
          <a:p>
            <a:r>
              <a:rPr lang="en-US" sz="2000" b="0" dirty="0" err="1">
                <a:solidFill>
                  <a:srgbClr val="24292E"/>
                </a:solidFill>
                <a:effectLst/>
                <a:highlight>
                  <a:srgbClr val="FFFFFF"/>
                </a:highlight>
                <a:latin typeface="Consolas" panose="020B0609020204030204" pitchFamily="49" charset="0"/>
                <a:cs typeface="Consolas" panose="020B0609020204030204" pitchFamily="49" charset="0"/>
              </a:rPr>
              <a:t>System.out.</a:t>
            </a:r>
            <a:r>
              <a:rPr lang="en-US" sz="2000" b="0" dirty="0" err="1">
                <a:solidFill>
                  <a:srgbClr val="6F42C1"/>
                </a:solidFill>
                <a:effectLst/>
                <a:highlight>
                  <a:srgbClr val="FFFFFF"/>
                </a:highlight>
                <a:latin typeface="Consolas" panose="020B0609020204030204" pitchFamily="49" charset="0"/>
                <a:cs typeface="Consolas" panose="020B0609020204030204" pitchFamily="49" charset="0"/>
              </a:rPr>
              <a:t>println</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(roll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a:solidFill>
                  <a:srgbClr val="032F62"/>
                </a:solidFill>
                <a:effectLst/>
                <a:highlight>
                  <a:srgbClr val="FFFFFF"/>
                </a:highlight>
                <a:latin typeface="Consolas" panose="020B0609020204030204" pitchFamily="49" charset="0"/>
                <a:cs typeface="Consolas" panose="020B0609020204030204" pitchFamily="49" charset="0"/>
              </a:rPr>
              <a:t>": my lucky number!"</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661050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B733-93F1-0DDD-F2D0-5956862AA06C}"/>
              </a:ext>
            </a:extLst>
          </p:cNvPr>
          <p:cNvSpPr>
            <a:spLocks noGrp="1"/>
          </p:cNvSpPr>
          <p:nvPr>
            <p:ph type="title"/>
          </p:nvPr>
        </p:nvSpPr>
        <p:spPr/>
        <p:txBody>
          <a:bodyPr/>
          <a:lstStyle/>
          <a:p>
            <a:r>
              <a:rPr lang="en-US" dirty="0"/>
              <a:t>The typical announcements &amp; reminders</a:t>
            </a:r>
          </a:p>
        </p:txBody>
      </p:sp>
      <p:sp>
        <p:nvSpPr>
          <p:cNvPr id="3" name="Text Placeholder 2">
            <a:extLst>
              <a:ext uri="{FF2B5EF4-FFF2-40B4-BE49-F238E27FC236}">
                <a16:creationId xmlns:a16="http://schemas.microsoft.com/office/drawing/2014/main" id="{46BE013D-75ED-0A0C-4D07-70070A9058FD}"/>
              </a:ext>
            </a:extLst>
          </p:cNvPr>
          <p:cNvSpPr>
            <a:spLocks noGrp="1"/>
          </p:cNvSpPr>
          <p:nvPr>
            <p:ph type="body" idx="1"/>
          </p:nvPr>
        </p:nvSpPr>
        <p:spPr>
          <a:xfrm>
            <a:off x="838200" y="1825625"/>
            <a:ext cx="10877550" cy="4285089"/>
          </a:xfrm>
        </p:spPr>
        <p:txBody>
          <a:bodyPr/>
          <a:lstStyle/>
          <a:p>
            <a:r>
              <a:rPr lang="en-US" dirty="0"/>
              <a:t>Creative Project 2 (C2) due tomorrow (May 2</a:t>
            </a:r>
            <a:r>
              <a:rPr lang="en-US" baseline="30000" dirty="0"/>
              <a:t>nd</a:t>
            </a:r>
            <a:r>
              <a:rPr lang="en-US" dirty="0"/>
              <a:t>)</a:t>
            </a:r>
          </a:p>
          <a:p>
            <a:r>
              <a:rPr lang="en-US" dirty="0"/>
              <a:t>Resubmission Cycle 2 (R2) due tomorrow (May 2</a:t>
            </a:r>
            <a:r>
              <a:rPr lang="en-US" baseline="30000" dirty="0"/>
              <a:t>nd</a:t>
            </a:r>
            <a:r>
              <a:rPr lang="en-US" dirty="0"/>
              <a:t>)</a:t>
            </a:r>
          </a:p>
          <a:p>
            <a:pPr lvl="1"/>
            <a:r>
              <a:rPr lang="en-US" dirty="0"/>
              <a:t>Eligible: </a:t>
            </a:r>
            <a:r>
              <a:rPr lang="en-US" b="1" dirty="0"/>
              <a:t>C0</a:t>
            </a:r>
            <a:r>
              <a:rPr lang="en-US" dirty="0"/>
              <a:t>, P0, C1, P1</a:t>
            </a:r>
          </a:p>
          <a:p>
            <a:pPr lvl="1"/>
            <a:r>
              <a:rPr lang="en-US" dirty="0"/>
              <a:t>R3 opens tomorrow, due May 9</a:t>
            </a:r>
            <a:r>
              <a:rPr lang="en-US" baseline="30000" dirty="0"/>
              <a:t>th</a:t>
            </a:r>
            <a:r>
              <a:rPr lang="en-US" dirty="0"/>
              <a:t>; eligible: </a:t>
            </a:r>
            <a:r>
              <a:rPr lang="en-US" b="1" dirty="0"/>
              <a:t>P0</a:t>
            </a:r>
            <a:r>
              <a:rPr lang="en-US" dirty="0"/>
              <a:t>, C1, P1, C2 </a:t>
            </a:r>
          </a:p>
          <a:p>
            <a:r>
              <a:rPr lang="en-US" dirty="0"/>
              <a:t>Programming Assignment 2 (P2) open Friday (May 3</a:t>
            </a:r>
            <a:r>
              <a:rPr lang="en-US" baseline="30000" dirty="0"/>
              <a:t>rd</a:t>
            </a:r>
            <a:r>
              <a:rPr lang="en-US" dirty="0"/>
              <a:t>), due May 14</a:t>
            </a:r>
            <a:r>
              <a:rPr lang="en-US" baseline="30000" dirty="0"/>
              <a:t>th</a:t>
            </a:r>
            <a:r>
              <a:rPr lang="en-US" dirty="0"/>
              <a:t> </a:t>
            </a:r>
          </a:p>
          <a:p>
            <a:r>
              <a:rPr lang="en-US" dirty="0"/>
              <a:t>Quiz 1 next week (May 9</a:t>
            </a:r>
            <a:r>
              <a:rPr lang="en-US" baseline="30000" dirty="0"/>
              <a:t>th</a:t>
            </a:r>
            <a:r>
              <a:rPr lang="en-US" dirty="0"/>
              <a:t>); topics include up to while loops</a:t>
            </a:r>
          </a:p>
          <a:p>
            <a:pPr lvl="1"/>
            <a:r>
              <a:rPr lang="en-US" dirty="0"/>
              <a:t>more practice materials &amp; resources coming soon!</a:t>
            </a:r>
          </a:p>
        </p:txBody>
      </p:sp>
      <p:sp>
        <p:nvSpPr>
          <p:cNvPr id="5" name="Footer Placeholder 4">
            <a:extLst>
              <a:ext uri="{FF2B5EF4-FFF2-40B4-BE49-F238E27FC236}">
                <a16:creationId xmlns:a16="http://schemas.microsoft.com/office/drawing/2014/main" id="{5765A1D1-BC2D-716E-97E3-763617A385DD}"/>
              </a:ext>
            </a:extLst>
          </p:cNvPr>
          <p:cNvSpPr>
            <a:spLocks noGrp="1"/>
          </p:cNvSpPr>
          <p:nvPr>
            <p:ph type="ftr" idx="11"/>
          </p:nvPr>
        </p:nvSpPr>
        <p:spPr/>
        <p:txBody>
          <a:bodyPr/>
          <a:lstStyle/>
          <a:p>
            <a:r>
              <a:rPr lang="en-US"/>
              <a:t>Lesson 10 - Spring 2024</a:t>
            </a:r>
            <a:endParaRPr lang="en-US" dirty="0"/>
          </a:p>
        </p:txBody>
      </p:sp>
      <p:sp>
        <p:nvSpPr>
          <p:cNvPr id="6" name="Slide Number Placeholder 5">
            <a:extLst>
              <a:ext uri="{FF2B5EF4-FFF2-40B4-BE49-F238E27FC236}">
                <a16:creationId xmlns:a16="http://schemas.microsoft.com/office/drawing/2014/main" id="{E8C38FCF-98E8-9E96-2423-B7ACAF0CC2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377639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B733-93F1-0DDD-F2D0-5956862AA06C}"/>
              </a:ext>
            </a:extLst>
          </p:cNvPr>
          <p:cNvSpPr>
            <a:spLocks noGrp="1"/>
          </p:cNvSpPr>
          <p:nvPr>
            <p:ph type="title"/>
          </p:nvPr>
        </p:nvSpPr>
        <p:spPr/>
        <p:txBody>
          <a:bodyPr/>
          <a:lstStyle/>
          <a:p>
            <a:r>
              <a:rPr lang="en-US" dirty="0"/>
              <a:t>Academic student employee strike (1/3)</a:t>
            </a:r>
          </a:p>
        </p:txBody>
      </p:sp>
      <p:sp>
        <p:nvSpPr>
          <p:cNvPr id="3" name="Text Placeholder 2">
            <a:extLst>
              <a:ext uri="{FF2B5EF4-FFF2-40B4-BE49-F238E27FC236}">
                <a16:creationId xmlns:a16="http://schemas.microsoft.com/office/drawing/2014/main" id="{46BE013D-75ED-0A0C-4D07-70070A9058FD}"/>
              </a:ext>
            </a:extLst>
          </p:cNvPr>
          <p:cNvSpPr>
            <a:spLocks noGrp="1"/>
          </p:cNvSpPr>
          <p:nvPr>
            <p:ph type="body" idx="1"/>
          </p:nvPr>
        </p:nvSpPr>
        <p:spPr>
          <a:xfrm>
            <a:off x="838200" y="1417321"/>
            <a:ext cx="10515600" cy="4693394"/>
          </a:xfrm>
        </p:spPr>
        <p:txBody>
          <a:bodyPr/>
          <a:lstStyle/>
          <a:p>
            <a:pPr marL="114300" indent="0">
              <a:buNone/>
            </a:pPr>
            <a:r>
              <a:rPr lang="en-US" dirty="0"/>
              <a:t>There is an open question about how a potential university-wide academic student employee strike – which includes TAs – will affect the course, </a:t>
            </a:r>
            <a:r>
              <a:rPr lang="en-US" u="sng" dirty="0"/>
              <a:t>but it almost certainly will.</a:t>
            </a:r>
            <a:endParaRPr lang="en-US" dirty="0"/>
          </a:p>
          <a:p>
            <a:pPr marL="114300" indent="0">
              <a:buNone/>
            </a:pPr>
            <a:endParaRPr lang="en-US" dirty="0"/>
          </a:p>
          <a:p>
            <a:pPr marL="114300" indent="0">
              <a:buNone/>
            </a:pPr>
            <a:r>
              <a:rPr lang="en-US" dirty="0"/>
              <a:t>A reduction in the size of our operating course staff may impact:</a:t>
            </a:r>
          </a:p>
          <a:p>
            <a:r>
              <a:rPr lang="en-US" dirty="0"/>
              <a:t>TA office hour availability (IPL)</a:t>
            </a:r>
          </a:p>
          <a:p>
            <a:r>
              <a:rPr lang="en-US" dirty="0"/>
              <a:t>Grading timelines &amp; quantity, quality of feedback</a:t>
            </a:r>
          </a:p>
          <a:p>
            <a:r>
              <a:rPr lang="en-US" dirty="0"/>
              <a:t>Quiz section administration</a:t>
            </a:r>
          </a:p>
          <a:p>
            <a:r>
              <a:rPr lang="en-US" dirty="0"/>
              <a:t>Ed discussion board answers</a:t>
            </a:r>
          </a:p>
        </p:txBody>
      </p:sp>
      <p:sp>
        <p:nvSpPr>
          <p:cNvPr id="5" name="Footer Placeholder 4">
            <a:extLst>
              <a:ext uri="{FF2B5EF4-FFF2-40B4-BE49-F238E27FC236}">
                <a16:creationId xmlns:a16="http://schemas.microsoft.com/office/drawing/2014/main" id="{5765A1D1-BC2D-716E-97E3-763617A385DD}"/>
              </a:ext>
            </a:extLst>
          </p:cNvPr>
          <p:cNvSpPr>
            <a:spLocks noGrp="1"/>
          </p:cNvSpPr>
          <p:nvPr>
            <p:ph type="ftr" idx="11"/>
          </p:nvPr>
        </p:nvSpPr>
        <p:spPr/>
        <p:txBody>
          <a:bodyPr/>
          <a:lstStyle/>
          <a:p>
            <a:r>
              <a:rPr lang="en-US"/>
              <a:t>Lesson 10 - Spring 2024</a:t>
            </a:r>
            <a:endParaRPr lang="en-US" dirty="0"/>
          </a:p>
        </p:txBody>
      </p:sp>
      <p:sp>
        <p:nvSpPr>
          <p:cNvPr id="6" name="Slide Number Placeholder 5">
            <a:extLst>
              <a:ext uri="{FF2B5EF4-FFF2-40B4-BE49-F238E27FC236}">
                <a16:creationId xmlns:a16="http://schemas.microsoft.com/office/drawing/2014/main" id="{E8C38FCF-98E8-9E96-2423-B7ACAF0CC2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392181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B733-93F1-0DDD-F2D0-5956862AA06C}"/>
              </a:ext>
            </a:extLst>
          </p:cNvPr>
          <p:cNvSpPr>
            <a:spLocks noGrp="1"/>
          </p:cNvSpPr>
          <p:nvPr>
            <p:ph type="title"/>
          </p:nvPr>
        </p:nvSpPr>
        <p:spPr/>
        <p:txBody>
          <a:bodyPr/>
          <a:lstStyle/>
          <a:p>
            <a:r>
              <a:rPr lang="en-US" dirty="0"/>
              <a:t>Academic student employee strike (2/3)</a:t>
            </a:r>
          </a:p>
        </p:txBody>
      </p:sp>
      <p:sp>
        <p:nvSpPr>
          <p:cNvPr id="3" name="Text Placeholder 2">
            <a:extLst>
              <a:ext uri="{FF2B5EF4-FFF2-40B4-BE49-F238E27FC236}">
                <a16:creationId xmlns:a16="http://schemas.microsoft.com/office/drawing/2014/main" id="{46BE013D-75ED-0A0C-4D07-70070A9058FD}"/>
              </a:ext>
            </a:extLst>
          </p:cNvPr>
          <p:cNvSpPr>
            <a:spLocks noGrp="1"/>
          </p:cNvSpPr>
          <p:nvPr>
            <p:ph type="body" idx="1"/>
          </p:nvPr>
        </p:nvSpPr>
        <p:spPr>
          <a:xfrm>
            <a:off x="838200" y="1417321"/>
            <a:ext cx="10515600" cy="4693394"/>
          </a:xfrm>
        </p:spPr>
        <p:txBody>
          <a:bodyPr/>
          <a:lstStyle/>
          <a:p>
            <a:pPr marL="114300" indent="0">
              <a:buNone/>
            </a:pPr>
            <a:r>
              <a:rPr lang="en-US" dirty="0"/>
              <a:t>The situation is developing and the duration of a strike is unknown.</a:t>
            </a:r>
          </a:p>
          <a:p>
            <a:pPr marL="114300" indent="0">
              <a:buNone/>
            </a:pPr>
            <a:endParaRPr lang="en-US" dirty="0"/>
          </a:p>
          <a:p>
            <a:pPr marL="114300" indent="0">
              <a:buNone/>
            </a:pPr>
            <a:r>
              <a:rPr lang="en-US" dirty="0"/>
              <a:t>Please stay in communication with the course staff via the Ed message board (or, for private matters, email) if you encounter unexpected circumstances during this time. We (at minimum, Matt) will respond and do our best to work with and support you.</a:t>
            </a:r>
          </a:p>
          <a:p>
            <a:pPr marL="114300" indent="0">
              <a:buNone/>
            </a:pPr>
            <a:endParaRPr lang="en-US" dirty="0"/>
          </a:p>
          <a:p>
            <a:pPr marL="114300" indent="0">
              <a:buNone/>
            </a:pPr>
            <a:r>
              <a:rPr lang="en-US" dirty="0"/>
              <a:t>On my end, I will do my best to communicate changes in course logistics with you. Please actively check your email and the Ed board.</a:t>
            </a:r>
          </a:p>
        </p:txBody>
      </p:sp>
      <p:sp>
        <p:nvSpPr>
          <p:cNvPr id="5" name="Footer Placeholder 4">
            <a:extLst>
              <a:ext uri="{FF2B5EF4-FFF2-40B4-BE49-F238E27FC236}">
                <a16:creationId xmlns:a16="http://schemas.microsoft.com/office/drawing/2014/main" id="{5765A1D1-BC2D-716E-97E3-763617A385DD}"/>
              </a:ext>
            </a:extLst>
          </p:cNvPr>
          <p:cNvSpPr>
            <a:spLocks noGrp="1"/>
          </p:cNvSpPr>
          <p:nvPr>
            <p:ph type="ftr" idx="11"/>
          </p:nvPr>
        </p:nvSpPr>
        <p:spPr/>
        <p:txBody>
          <a:bodyPr/>
          <a:lstStyle/>
          <a:p>
            <a:r>
              <a:rPr lang="en-US"/>
              <a:t>Lesson 10 - Spring 2024</a:t>
            </a:r>
            <a:endParaRPr lang="en-US" dirty="0"/>
          </a:p>
        </p:txBody>
      </p:sp>
      <p:sp>
        <p:nvSpPr>
          <p:cNvPr id="6" name="Slide Number Placeholder 5">
            <a:extLst>
              <a:ext uri="{FF2B5EF4-FFF2-40B4-BE49-F238E27FC236}">
                <a16:creationId xmlns:a16="http://schemas.microsoft.com/office/drawing/2014/main" id="{E8C38FCF-98E8-9E96-2423-B7ACAF0CC2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17929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B733-93F1-0DDD-F2D0-5956862AA06C}"/>
              </a:ext>
            </a:extLst>
          </p:cNvPr>
          <p:cNvSpPr>
            <a:spLocks noGrp="1"/>
          </p:cNvSpPr>
          <p:nvPr>
            <p:ph type="title"/>
          </p:nvPr>
        </p:nvSpPr>
        <p:spPr/>
        <p:txBody>
          <a:bodyPr/>
          <a:lstStyle/>
          <a:p>
            <a:r>
              <a:rPr lang="en-US" dirty="0"/>
              <a:t>Academic student employee strike (3/3)</a:t>
            </a:r>
          </a:p>
        </p:txBody>
      </p:sp>
      <p:sp>
        <p:nvSpPr>
          <p:cNvPr id="3" name="Text Placeholder 2">
            <a:extLst>
              <a:ext uri="{FF2B5EF4-FFF2-40B4-BE49-F238E27FC236}">
                <a16:creationId xmlns:a16="http://schemas.microsoft.com/office/drawing/2014/main" id="{46BE013D-75ED-0A0C-4D07-70070A9058FD}"/>
              </a:ext>
            </a:extLst>
          </p:cNvPr>
          <p:cNvSpPr>
            <a:spLocks noGrp="1"/>
          </p:cNvSpPr>
          <p:nvPr>
            <p:ph type="body" idx="1"/>
          </p:nvPr>
        </p:nvSpPr>
        <p:spPr>
          <a:xfrm>
            <a:off x="838200" y="1920240"/>
            <a:ext cx="10515600" cy="2030204"/>
          </a:xfrm>
        </p:spPr>
        <p:txBody>
          <a:bodyPr/>
          <a:lstStyle/>
          <a:p>
            <a:pPr marL="114300" indent="0" algn="ctr">
              <a:buNone/>
            </a:pPr>
            <a:r>
              <a:rPr lang="en-US" dirty="0"/>
              <a:t>above all,</a:t>
            </a:r>
          </a:p>
          <a:p>
            <a:pPr marL="114300" indent="0" algn="ctr">
              <a:buNone/>
            </a:pPr>
            <a:r>
              <a:rPr lang="en-US" sz="7200" b="1" dirty="0"/>
              <a:t>Please be kind.</a:t>
            </a:r>
          </a:p>
        </p:txBody>
      </p:sp>
      <p:sp>
        <p:nvSpPr>
          <p:cNvPr id="5" name="Footer Placeholder 4">
            <a:extLst>
              <a:ext uri="{FF2B5EF4-FFF2-40B4-BE49-F238E27FC236}">
                <a16:creationId xmlns:a16="http://schemas.microsoft.com/office/drawing/2014/main" id="{5765A1D1-BC2D-716E-97E3-763617A385DD}"/>
              </a:ext>
            </a:extLst>
          </p:cNvPr>
          <p:cNvSpPr>
            <a:spLocks noGrp="1"/>
          </p:cNvSpPr>
          <p:nvPr>
            <p:ph type="ftr" idx="11"/>
          </p:nvPr>
        </p:nvSpPr>
        <p:spPr/>
        <p:txBody>
          <a:bodyPr/>
          <a:lstStyle/>
          <a:p>
            <a:r>
              <a:rPr lang="en-US"/>
              <a:t>Lesson 10 - Spring 2024</a:t>
            </a:r>
            <a:endParaRPr lang="en-US" dirty="0"/>
          </a:p>
        </p:txBody>
      </p:sp>
      <p:sp>
        <p:nvSpPr>
          <p:cNvPr id="6" name="Slide Number Placeholder 5">
            <a:extLst>
              <a:ext uri="{FF2B5EF4-FFF2-40B4-BE49-F238E27FC236}">
                <a16:creationId xmlns:a16="http://schemas.microsoft.com/office/drawing/2014/main" id="{E8C38FCF-98E8-9E96-2423-B7ACAF0CC2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4" name="Text Placeholder 2">
            <a:extLst>
              <a:ext uri="{FF2B5EF4-FFF2-40B4-BE49-F238E27FC236}">
                <a16:creationId xmlns:a16="http://schemas.microsoft.com/office/drawing/2014/main" id="{9A884D58-B343-2924-2528-3189227957B3}"/>
              </a:ext>
            </a:extLst>
          </p:cNvPr>
          <p:cNvSpPr txBox="1">
            <a:spLocks/>
          </p:cNvSpPr>
          <p:nvPr/>
        </p:nvSpPr>
        <p:spPr>
          <a:xfrm>
            <a:off x="838200" y="4491990"/>
            <a:ext cx="10515600" cy="1289422"/>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Font typeface="Arial"/>
              <a:buNone/>
            </a:pPr>
            <a:r>
              <a:rPr lang="en-US" dirty="0"/>
              <a:t>We’re all doing our best to provide a good learning environment for students and to provide for ourselves.</a:t>
            </a:r>
          </a:p>
        </p:txBody>
      </p:sp>
    </p:spTree>
    <p:extLst>
      <p:ext uri="{BB962C8B-B14F-4D97-AF65-F5344CB8AC3E}">
        <p14:creationId xmlns:p14="http://schemas.microsoft.com/office/powerpoint/2010/main" val="308057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1028" name="Picture 4" descr="Flow chart of while loop control flow: we will first perform the initialization once at the beginning. If the test is true, then we execute the statements inside the while loop body and perform the update before checking if the test is true again. However, if the test is false, we exit the while loop and execute the statements that are immediately after the while loop body.">
            <a:extLst>
              <a:ext uri="{FF2B5EF4-FFF2-40B4-BE49-F238E27FC236}">
                <a16:creationId xmlns:a16="http://schemas.microsoft.com/office/drawing/2014/main" id="{488A2252-0BE3-4E00-9530-FE742A339D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3972" y="572975"/>
            <a:ext cx="7258028" cy="5603053"/>
          </a:xfrm>
          <a:prstGeom prst="rect">
            <a:avLst/>
          </a:prstGeom>
          <a:noFill/>
          <a:extLst>
            <a:ext uri="{909E8E84-426E-40DD-AFC4-6F175D3DCCD1}">
              <a14:hiddenFill xmlns:a14="http://schemas.microsoft.com/office/drawing/2010/main">
                <a:solidFill>
                  <a:srgbClr val="FFFFFF"/>
                </a:solidFill>
              </a14:hiddenFill>
            </a:ext>
          </a:extLst>
        </p:spPr>
      </p:pic>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r>
              <a:rPr lang="en-US" b="1" dirty="0">
                <a:solidFill>
                  <a:srgbClr val="008080"/>
                </a:solidFill>
              </a:rPr>
              <a:t>(PCM) </a:t>
            </a:r>
            <a:r>
              <a:rPr lang="en-US" b="1" dirty="0">
                <a:solidFill>
                  <a:schemeClr val="tx1"/>
                </a:solidFill>
              </a:rPr>
              <a:t>While Loops</a:t>
            </a:r>
            <a:endParaRPr dirty="0"/>
          </a:p>
        </p:txBody>
      </p:sp>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Lesson 10 - Spring 2024</a:t>
            </a:r>
            <a:endParaRP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6</a:t>
            </a:fld>
            <a:endParaRPr/>
          </a:p>
        </p:txBody>
      </p:sp>
      <p:sp>
        <p:nvSpPr>
          <p:cNvPr id="5" name="Text Placeholder 4">
            <a:extLst>
              <a:ext uri="{FF2B5EF4-FFF2-40B4-BE49-F238E27FC236}">
                <a16:creationId xmlns:a16="http://schemas.microsoft.com/office/drawing/2014/main" id="{9CFEA84A-BB60-4B1B-A40D-378BD71826B7}"/>
              </a:ext>
            </a:extLst>
          </p:cNvPr>
          <p:cNvSpPr>
            <a:spLocks noGrp="1"/>
          </p:cNvSpPr>
          <p:nvPr>
            <p:ph type="body" idx="1"/>
          </p:nvPr>
        </p:nvSpPr>
        <p:spPr>
          <a:xfrm>
            <a:off x="590511" y="3834372"/>
            <a:ext cx="4591151" cy="1795463"/>
          </a:xfrm>
        </p:spPr>
        <p:txBody>
          <a:bodyPr/>
          <a:lstStyle/>
          <a:p>
            <a:pPr marL="114300" indent="0">
              <a:buNone/>
            </a:pPr>
            <a:r>
              <a:rPr lang="en-US" dirty="0"/>
              <a:t>Repeatedly executes its body </a:t>
            </a:r>
            <a:r>
              <a:rPr lang="en-US" b="1" dirty="0"/>
              <a:t>as long as </a:t>
            </a:r>
            <a:r>
              <a:rPr lang="en-US" dirty="0"/>
              <a:t>the logical test is true.</a:t>
            </a:r>
          </a:p>
        </p:txBody>
      </p:sp>
      <p:pic>
        <p:nvPicPr>
          <p:cNvPr id="1026" name="Picture 2" descr="diagram depicting the structure and syntax of a while loop">
            <a:extLst>
              <a:ext uri="{FF2B5EF4-FFF2-40B4-BE49-F238E27FC236}">
                <a16:creationId xmlns:a16="http://schemas.microsoft.com/office/drawing/2014/main" id="{39D6AF21-7051-410B-9ED6-6520F750D2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139" y="2417202"/>
            <a:ext cx="4735285" cy="123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02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96BE-698A-D341-EE6F-8B5889CA92E4}"/>
              </a:ext>
            </a:extLst>
          </p:cNvPr>
          <p:cNvSpPr>
            <a:spLocks noGrp="1"/>
          </p:cNvSpPr>
          <p:nvPr>
            <p:ph type="title"/>
          </p:nvPr>
        </p:nvSpPr>
        <p:spPr/>
        <p:txBody>
          <a:bodyPr/>
          <a:lstStyle/>
          <a:p>
            <a:r>
              <a:rPr lang="en-US" dirty="0">
                <a:latin typeface="Consolas" panose="020B0609020204030204" pitchFamily="49" charset="0"/>
                <a:cs typeface="Consolas" panose="020B0609020204030204" pitchFamily="49" charset="0"/>
              </a:rPr>
              <a:t>for</a:t>
            </a:r>
            <a:r>
              <a:rPr lang="en-US" dirty="0"/>
              <a:t> loops vs. </a:t>
            </a:r>
            <a:r>
              <a:rPr lang="en-US" dirty="0">
                <a:latin typeface="Consolas" panose="020B0609020204030204" pitchFamily="49" charset="0"/>
                <a:cs typeface="Consolas" panose="020B0609020204030204" pitchFamily="49" charset="0"/>
              </a:rPr>
              <a:t>while</a:t>
            </a:r>
            <a:r>
              <a:rPr lang="en-US" dirty="0"/>
              <a:t> loops ⚔️ </a:t>
            </a:r>
          </a:p>
        </p:txBody>
      </p:sp>
      <p:sp>
        <p:nvSpPr>
          <p:cNvPr id="3" name="Text Placeholder 2">
            <a:extLst>
              <a:ext uri="{FF2B5EF4-FFF2-40B4-BE49-F238E27FC236}">
                <a16:creationId xmlns:a16="http://schemas.microsoft.com/office/drawing/2014/main" id="{3566B75C-767A-1D90-62FA-94EA13A22A89}"/>
              </a:ext>
            </a:extLst>
          </p:cNvPr>
          <p:cNvSpPr>
            <a:spLocks noGrp="1"/>
          </p:cNvSpPr>
          <p:nvPr>
            <p:ph type="body" idx="1"/>
          </p:nvPr>
        </p:nvSpPr>
        <p:spPr>
          <a:xfrm>
            <a:off x="838200" y="1825625"/>
            <a:ext cx="10515600" cy="4285089"/>
          </a:xfrm>
        </p:spPr>
        <p:txBody>
          <a:bodyPr/>
          <a:lstStyle/>
          <a:p>
            <a:pPr marL="114300" indent="0">
              <a:buNone/>
            </a:pPr>
            <a:r>
              <a:rPr lang="en-US" dirty="0"/>
              <a:t>For loops and while loops are quite similar! This is the first (but certainly not the last) time where </a:t>
            </a:r>
            <a:r>
              <a:rPr lang="en-US" u="sng" dirty="0"/>
              <a:t>you</a:t>
            </a:r>
            <a:r>
              <a:rPr lang="en-US" dirty="0"/>
              <a:t> need to decide which to use!</a:t>
            </a:r>
          </a:p>
          <a:p>
            <a:pPr marL="114300" indent="0">
              <a:buNone/>
            </a:pPr>
            <a:endParaRPr lang="en-US" dirty="0"/>
          </a:p>
          <a:p>
            <a:pPr marL="114300" indent="0">
              <a:buNone/>
            </a:pPr>
            <a:r>
              <a:rPr lang="en-US" dirty="0"/>
              <a:t> There’s not always a “correct” answer, but some advice:</a:t>
            </a:r>
          </a:p>
          <a:p>
            <a:r>
              <a:rPr lang="en-US" dirty="0"/>
              <a:t>thinking of definite versus indefinite conditions</a:t>
            </a:r>
          </a:p>
          <a:p>
            <a:r>
              <a:rPr lang="en-US" dirty="0"/>
              <a:t>phrasing the problem out loud!</a:t>
            </a:r>
          </a:p>
          <a:p>
            <a:pPr lvl="1"/>
            <a:r>
              <a:rPr lang="en-US" dirty="0"/>
              <a:t>“I will do __ X times” or “for each __ I will __” : sounds like a for!</a:t>
            </a:r>
          </a:p>
          <a:p>
            <a:pPr lvl="1"/>
            <a:r>
              <a:rPr lang="en-US" dirty="0"/>
              <a:t>“I will do __ until __” or “while __ is true, do” : sounds like a while!</a:t>
            </a:r>
          </a:p>
        </p:txBody>
      </p:sp>
      <p:sp>
        <p:nvSpPr>
          <p:cNvPr id="5" name="Footer Placeholder 4">
            <a:extLst>
              <a:ext uri="{FF2B5EF4-FFF2-40B4-BE49-F238E27FC236}">
                <a16:creationId xmlns:a16="http://schemas.microsoft.com/office/drawing/2014/main" id="{F492FD67-9130-E04F-3F57-F3552ADD04E4}"/>
              </a:ext>
            </a:extLst>
          </p:cNvPr>
          <p:cNvSpPr>
            <a:spLocks noGrp="1"/>
          </p:cNvSpPr>
          <p:nvPr>
            <p:ph type="ftr" idx="11"/>
          </p:nvPr>
        </p:nvSpPr>
        <p:spPr/>
        <p:txBody>
          <a:bodyPr/>
          <a:lstStyle/>
          <a:p>
            <a:r>
              <a:rPr lang="en-US"/>
              <a:t>Lesson 10 - Spring 2024</a:t>
            </a:r>
            <a:endParaRPr lang="en-US" dirty="0"/>
          </a:p>
        </p:txBody>
      </p:sp>
      <p:sp>
        <p:nvSpPr>
          <p:cNvPr id="6" name="Slide Number Placeholder 5">
            <a:extLst>
              <a:ext uri="{FF2B5EF4-FFF2-40B4-BE49-F238E27FC236}">
                <a16:creationId xmlns:a16="http://schemas.microsoft.com/office/drawing/2014/main" id="{7F5B5264-A376-EBEA-DA26-317EAB86D7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3729575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96BE-698A-D341-EE6F-8B5889CA92E4}"/>
              </a:ext>
            </a:extLst>
          </p:cNvPr>
          <p:cNvSpPr>
            <a:spLocks noGrp="1"/>
          </p:cNvSpPr>
          <p:nvPr>
            <p:ph type="title"/>
          </p:nvPr>
        </p:nvSpPr>
        <p:spPr/>
        <p:txBody>
          <a:bodyPr/>
          <a:lstStyle/>
          <a:p>
            <a:r>
              <a:rPr lang="en-US" dirty="0">
                <a:latin typeface="Consolas" panose="020B0609020204030204" pitchFamily="49" charset="0"/>
                <a:cs typeface="Consolas" panose="020B0609020204030204" pitchFamily="49" charset="0"/>
              </a:rPr>
              <a:t>for</a:t>
            </a:r>
            <a:r>
              <a:rPr lang="en-US" dirty="0"/>
              <a:t> loops are </a:t>
            </a:r>
            <a:r>
              <a:rPr lang="en-US" dirty="0">
                <a:latin typeface="Consolas" panose="020B0609020204030204" pitchFamily="49" charset="0"/>
                <a:cs typeface="Consolas" panose="020B0609020204030204" pitchFamily="49" charset="0"/>
              </a:rPr>
              <a:t>while</a:t>
            </a:r>
            <a:r>
              <a:rPr lang="en-US" dirty="0"/>
              <a:t> loops!!! (1/2)</a:t>
            </a:r>
          </a:p>
        </p:txBody>
      </p:sp>
      <p:sp>
        <p:nvSpPr>
          <p:cNvPr id="5" name="Footer Placeholder 4">
            <a:extLst>
              <a:ext uri="{FF2B5EF4-FFF2-40B4-BE49-F238E27FC236}">
                <a16:creationId xmlns:a16="http://schemas.microsoft.com/office/drawing/2014/main" id="{F492FD67-9130-E04F-3F57-F3552ADD04E4}"/>
              </a:ext>
            </a:extLst>
          </p:cNvPr>
          <p:cNvSpPr>
            <a:spLocks noGrp="1"/>
          </p:cNvSpPr>
          <p:nvPr>
            <p:ph type="ftr" idx="11"/>
          </p:nvPr>
        </p:nvSpPr>
        <p:spPr/>
        <p:txBody>
          <a:bodyPr/>
          <a:lstStyle/>
          <a:p>
            <a:r>
              <a:rPr lang="en-US"/>
              <a:t>Lesson 10 - Spring 2024</a:t>
            </a:r>
            <a:endParaRPr lang="en-US" dirty="0"/>
          </a:p>
        </p:txBody>
      </p:sp>
      <p:sp>
        <p:nvSpPr>
          <p:cNvPr id="6" name="Slide Number Placeholder 5">
            <a:extLst>
              <a:ext uri="{FF2B5EF4-FFF2-40B4-BE49-F238E27FC236}">
                <a16:creationId xmlns:a16="http://schemas.microsoft.com/office/drawing/2014/main" id="{7F5B5264-A376-EBEA-DA26-317EAB86D7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7" name="TextBox 6">
            <a:extLst>
              <a:ext uri="{FF2B5EF4-FFF2-40B4-BE49-F238E27FC236}">
                <a16:creationId xmlns:a16="http://schemas.microsoft.com/office/drawing/2014/main" id="{C5AAB079-230E-876D-DF2B-43100E736BF3}"/>
              </a:ext>
            </a:extLst>
          </p:cNvPr>
          <p:cNvSpPr txBox="1"/>
          <p:nvPr/>
        </p:nvSpPr>
        <p:spPr>
          <a:xfrm>
            <a:off x="838200" y="1690688"/>
            <a:ext cx="6328410" cy="1200329"/>
          </a:xfrm>
          <a:prstGeom prst="rect">
            <a:avLst/>
          </a:prstGeom>
          <a:noFill/>
        </p:spPr>
        <p:txBody>
          <a:bodyPr wrap="square">
            <a:spAutoFit/>
          </a:bodyPr>
          <a:lstStyle/>
          <a:p>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for</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int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005CC5"/>
                </a:solidFill>
                <a:effectLst/>
                <a:highlight>
                  <a:srgbClr val="FFFFFF"/>
                </a:highlight>
                <a:latin typeface="Consolas" panose="020B0609020204030204" pitchFamily="49" charset="0"/>
                <a:cs typeface="Consolas" panose="020B0609020204030204" pitchFamily="49" charset="0"/>
              </a:rPr>
              <a:t>0</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&lt;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bigYikes</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p>
          <a:p>
            <a:r>
              <a:rPr lang="en-US" sz="2400" b="0" dirty="0">
                <a:solidFill>
                  <a:srgbClr val="6A737D"/>
                </a:solidFill>
                <a:effectLst/>
                <a:highlight>
                  <a:srgbClr val="FFFFFF"/>
                </a:highlight>
                <a:latin typeface="Consolas" panose="020B0609020204030204" pitchFamily="49" charset="0"/>
                <a:cs typeface="Consolas" panose="020B0609020204030204" pitchFamily="49" charset="0"/>
              </a:rPr>
              <a:t>  // ...</a:t>
            </a:r>
            <a:endParaRPr lang="en-US" sz="2400" b="0" dirty="0">
              <a:solidFill>
                <a:srgbClr val="24292E"/>
              </a:solidFill>
              <a:effectLst/>
              <a:highlight>
                <a:srgbClr val="FFFFFF"/>
              </a:highlight>
              <a:latin typeface="Consolas" panose="020B0609020204030204" pitchFamily="49" charset="0"/>
              <a:cs typeface="Consolas" panose="020B0609020204030204" pitchFamily="49" charset="0"/>
            </a:endParaRP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p:txBody>
      </p:sp>
      <p:sp>
        <p:nvSpPr>
          <p:cNvPr id="9" name="TextBox 8">
            <a:extLst>
              <a:ext uri="{FF2B5EF4-FFF2-40B4-BE49-F238E27FC236}">
                <a16:creationId xmlns:a16="http://schemas.microsoft.com/office/drawing/2014/main" id="{DFE4C0A1-A299-5A1E-6D29-9E80D48309D6}"/>
              </a:ext>
            </a:extLst>
          </p:cNvPr>
          <p:cNvSpPr txBox="1"/>
          <p:nvPr/>
        </p:nvSpPr>
        <p:spPr>
          <a:xfrm>
            <a:off x="5650230" y="3654187"/>
            <a:ext cx="5595937" cy="2308324"/>
          </a:xfrm>
          <a:prstGeom prst="rect">
            <a:avLst/>
          </a:prstGeom>
          <a:noFill/>
        </p:spPr>
        <p:txBody>
          <a:bodyPr wrap="square">
            <a:spAutoFit/>
          </a:bodyPr>
          <a:lstStyle/>
          <a:p>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int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005CC5"/>
                </a:solidFill>
                <a:effectLst/>
                <a:highlight>
                  <a:srgbClr val="FFFFFF"/>
                </a:highlight>
                <a:latin typeface="Consolas" panose="020B0609020204030204" pitchFamily="49" charset="0"/>
                <a:cs typeface="Consolas" panose="020B0609020204030204" pitchFamily="49" charset="0"/>
              </a:rPr>
              <a:t>0</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a:p>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while</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&lt;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bigYikes</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p>
          <a:p>
            <a:r>
              <a:rPr lang="en-US" sz="2400" b="0" dirty="0">
                <a:solidFill>
                  <a:srgbClr val="6A737D"/>
                </a:solidFill>
                <a:effectLst/>
                <a:highlight>
                  <a:srgbClr val="FFFFFF"/>
                </a:highlight>
                <a:latin typeface="Consolas" panose="020B0609020204030204" pitchFamily="49" charset="0"/>
                <a:cs typeface="Consolas" panose="020B0609020204030204" pitchFamily="49" charset="0"/>
              </a:rPr>
              <a:t>  // ...</a:t>
            </a:r>
            <a:br>
              <a:rPr lang="en-US" sz="2400" b="0" dirty="0">
                <a:solidFill>
                  <a:srgbClr val="6A737D"/>
                </a:solidFill>
                <a:effectLst/>
                <a:highlight>
                  <a:srgbClr val="FFFFFF"/>
                </a:highlight>
                <a:latin typeface="Consolas" panose="020B0609020204030204" pitchFamily="49" charset="0"/>
                <a:cs typeface="Consolas" panose="020B0609020204030204" pitchFamily="49" charset="0"/>
              </a:rPr>
            </a:br>
            <a:endParaRPr lang="en-US" sz="2400" b="0" dirty="0">
              <a:solidFill>
                <a:srgbClr val="24292E"/>
              </a:solidFill>
              <a:effectLst/>
              <a:highlight>
                <a:srgbClr val="FFFFFF"/>
              </a:highlight>
              <a:latin typeface="Consolas" panose="020B0609020204030204" pitchFamily="49" charset="0"/>
              <a:cs typeface="Consolas" panose="020B0609020204030204" pitchFamily="49" charset="0"/>
            </a:endParaRP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p:txBody>
      </p:sp>
      <p:cxnSp>
        <p:nvCxnSpPr>
          <p:cNvPr id="11" name="Straight Arrow Connector 10">
            <a:extLst>
              <a:ext uri="{FF2B5EF4-FFF2-40B4-BE49-F238E27FC236}">
                <a16:creationId xmlns:a16="http://schemas.microsoft.com/office/drawing/2014/main" id="{2CBB2367-642E-39D3-57A6-95292B3C47DA}"/>
              </a:ext>
            </a:extLst>
          </p:cNvPr>
          <p:cNvCxnSpPr>
            <a:cxnSpLocks/>
          </p:cNvCxnSpPr>
          <p:nvPr/>
        </p:nvCxnSpPr>
        <p:spPr>
          <a:xfrm>
            <a:off x="2788920" y="2694067"/>
            <a:ext cx="2240280" cy="1054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0996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96BE-698A-D341-EE6F-8B5889CA92E4}"/>
              </a:ext>
            </a:extLst>
          </p:cNvPr>
          <p:cNvSpPr>
            <a:spLocks noGrp="1"/>
          </p:cNvSpPr>
          <p:nvPr>
            <p:ph type="title"/>
          </p:nvPr>
        </p:nvSpPr>
        <p:spPr/>
        <p:txBody>
          <a:bodyPr/>
          <a:lstStyle/>
          <a:p>
            <a:r>
              <a:rPr lang="en-US" dirty="0">
                <a:latin typeface="Consolas" panose="020B0609020204030204" pitchFamily="49" charset="0"/>
                <a:cs typeface="Consolas" panose="020B0609020204030204" pitchFamily="49" charset="0"/>
              </a:rPr>
              <a:t>for</a:t>
            </a:r>
            <a:r>
              <a:rPr lang="en-US" dirty="0"/>
              <a:t> loops are </a:t>
            </a:r>
            <a:r>
              <a:rPr lang="en-US" dirty="0">
                <a:latin typeface="Consolas" panose="020B0609020204030204" pitchFamily="49" charset="0"/>
                <a:cs typeface="Consolas" panose="020B0609020204030204" pitchFamily="49" charset="0"/>
              </a:rPr>
              <a:t>while</a:t>
            </a:r>
            <a:r>
              <a:rPr lang="en-US" dirty="0"/>
              <a:t> loops!!! (2/2)</a:t>
            </a:r>
          </a:p>
        </p:txBody>
      </p:sp>
      <p:sp>
        <p:nvSpPr>
          <p:cNvPr id="5" name="Footer Placeholder 4">
            <a:extLst>
              <a:ext uri="{FF2B5EF4-FFF2-40B4-BE49-F238E27FC236}">
                <a16:creationId xmlns:a16="http://schemas.microsoft.com/office/drawing/2014/main" id="{F492FD67-9130-E04F-3F57-F3552ADD04E4}"/>
              </a:ext>
            </a:extLst>
          </p:cNvPr>
          <p:cNvSpPr>
            <a:spLocks noGrp="1"/>
          </p:cNvSpPr>
          <p:nvPr>
            <p:ph type="ftr" idx="11"/>
          </p:nvPr>
        </p:nvSpPr>
        <p:spPr/>
        <p:txBody>
          <a:bodyPr/>
          <a:lstStyle/>
          <a:p>
            <a:r>
              <a:rPr lang="en-US"/>
              <a:t>Lesson 10 - Spring 2024</a:t>
            </a:r>
            <a:endParaRPr lang="en-US" dirty="0"/>
          </a:p>
        </p:txBody>
      </p:sp>
      <p:sp>
        <p:nvSpPr>
          <p:cNvPr id="6" name="Slide Number Placeholder 5">
            <a:extLst>
              <a:ext uri="{FF2B5EF4-FFF2-40B4-BE49-F238E27FC236}">
                <a16:creationId xmlns:a16="http://schemas.microsoft.com/office/drawing/2014/main" id="{7F5B5264-A376-EBEA-DA26-317EAB86D7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7" name="TextBox 6">
            <a:extLst>
              <a:ext uri="{FF2B5EF4-FFF2-40B4-BE49-F238E27FC236}">
                <a16:creationId xmlns:a16="http://schemas.microsoft.com/office/drawing/2014/main" id="{C5AAB079-230E-876D-DF2B-43100E736BF3}"/>
              </a:ext>
            </a:extLst>
          </p:cNvPr>
          <p:cNvSpPr txBox="1"/>
          <p:nvPr/>
        </p:nvSpPr>
        <p:spPr>
          <a:xfrm>
            <a:off x="838200" y="1690688"/>
            <a:ext cx="6328410" cy="1200329"/>
          </a:xfrm>
          <a:prstGeom prst="rect">
            <a:avLst/>
          </a:prstGeom>
          <a:noFill/>
        </p:spPr>
        <p:txBody>
          <a:bodyPr wrap="square">
            <a:spAutoFit/>
          </a:bodyPr>
          <a:lstStyle/>
          <a:p>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for</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00"/>
                </a:highlight>
                <a:latin typeface="Consolas" panose="020B0609020204030204" pitchFamily="49" charset="0"/>
                <a:cs typeface="Consolas" panose="020B0609020204030204" pitchFamily="49" charset="0"/>
              </a:rPr>
              <a:t>int</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00"/>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00"/>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a:solidFill>
                  <a:srgbClr val="005CC5"/>
                </a:solidFill>
                <a:effectLst/>
                <a:highlight>
                  <a:srgbClr val="FFFF00"/>
                </a:highlight>
                <a:latin typeface="Consolas" panose="020B0609020204030204" pitchFamily="49" charset="0"/>
                <a:cs typeface="Consolas" panose="020B0609020204030204" pitchFamily="49" charset="0"/>
              </a:rPr>
              <a:t>0</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CCCC"/>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CCCC"/>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CCCC"/>
                </a:highlight>
                <a:latin typeface="Consolas" panose="020B0609020204030204" pitchFamily="49" charset="0"/>
                <a:cs typeface="Consolas" panose="020B0609020204030204" pitchFamily="49" charset="0"/>
              </a:rPr>
              <a:t>&lt;</a:t>
            </a:r>
            <a:r>
              <a:rPr lang="en-US" sz="2400" b="0" dirty="0">
                <a:solidFill>
                  <a:srgbClr val="24292E"/>
                </a:solidFill>
                <a:effectLst/>
                <a:highlight>
                  <a:srgbClr val="FFCCCC"/>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CCCC"/>
                </a:highlight>
                <a:latin typeface="Consolas" panose="020B0609020204030204" pitchFamily="49" charset="0"/>
                <a:cs typeface="Consolas" panose="020B0609020204030204" pitchFamily="49" charset="0"/>
              </a:rPr>
              <a:t>bigYikes</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CCECFF"/>
                </a:highlight>
                <a:latin typeface="Consolas" panose="020B0609020204030204" pitchFamily="49" charset="0"/>
                <a:cs typeface="Consolas" panose="020B0609020204030204" pitchFamily="49" charset="0"/>
              </a:rPr>
              <a:t>i</a:t>
            </a:r>
            <a:r>
              <a:rPr lang="en-US" sz="2400" b="0" dirty="0">
                <a:solidFill>
                  <a:srgbClr val="D73A49"/>
                </a:solidFill>
                <a:effectLst/>
                <a:highlight>
                  <a:srgbClr val="CCEC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p>
          <a:p>
            <a:r>
              <a:rPr lang="en-US" sz="2400" b="0" dirty="0">
                <a:solidFill>
                  <a:srgbClr val="6A737D"/>
                </a:solidFill>
                <a:effectLst/>
                <a:highlight>
                  <a:srgbClr val="FFFFFF"/>
                </a:highlight>
                <a:latin typeface="Consolas" panose="020B0609020204030204" pitchFamily="49" charset="0"/>
                <a:cs typeface="Consolas" panose="020B0609020204030204" pitchFamily="49" charset="0"/>
              </a:rPr>
              <a:t>  // ...</a:t>
            </a:r>
            <a:endParaRPr lang="en-US" sz="2400" b="0" dirty="0">
              <a:solidFill>
                <a:srgbClr val="24292E"/>
              </a:solidFill>
              <a:effectLst/>
              <a:highlight>
                <a:srgbClr val="FFFFFF"/>
              </a:highlight>
              <a:latin typeface="Consolas" panose="020B0609020204030204" pitchFamily="49" charset="0"/>
              <a:cs typeface="Consolas" panose="020B0609020204030204" pitchFamily="49" charset="0"/>
            </a:endParaRP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p:txBody>
      </p:sp>
      <p:sp>
        <p:nvSpPr>
          <p:cNvPr id="9" name="TextBox 8">
            <a:extLst>
              <a:ext uri="{FF2B5EF4-FFF2-40B4-BE49-F238E27FC236}">
                <a16:creationId xmlns:a16="http://schemas.microsoft.com/office/drawing/2014/main" id="{DFE4C0A1-A299-5A1E-6D29-9E80D48309D6}"/>
              </a:ext>
            </a:extLst>
          </p:cNvPr>
          <p:cNvSpPr txBox="1"/>
          <p:nvPr/>
        </p:nvSpPr>
        <p:spPr>
          <a:xfrm>
            <a:off x="5650230" y="3654187"/>
            <a:ext cx="5595937" cy="2308324"/>
          </a:xfrm>
          <a:prstGeom prst="rect">
            <a:avLst/>
          </a:prstGeom>
          <a:noFill/>
        </p:spPr>
        <p:txBody>
          <a:bodyPr wrap="square">
            <a:spAutoFit/>
          </a:bodyPr>
          <a:lstStyle/>
          <a:p>
            <a:r>
              <a:rPr lang="en-US" sz="2400" b="0" dirty="0">
                <a:solidFill>
                  <a:srgbClr val="D73A49"/>
                </a:solidFill>
                <a:effectLst/>
                <a:highlight>
                  <a:srgbClr val="FFFF00"/>
                </a:highlight>
                <a:latin typeface="Consolas" panose="020B0609020204030204" pitchFamily="49" charset="0"/>
                <a:cs typeface="Consolas" panose="020B0609020204030204" pitchFamily="49" charset="0"/>
              </a:rPr>
              <a:t>int</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00"/>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00"/>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a:solidFill>
                  <a:srgbClr val="005CC5"/>
                </a:solidFill>
                <a:effectLst/>
                <a:highlight>
                  <a:srgbClr val="FFFF00"/>
                </a:highlight>
                <a:latin typeface="Consolas" panose="020B0609020204030204" pitchFamily="49" charset="0"/>
                <a:cs typeface="Consolas" panose="020B0609020204030204" pitchFamily="49" charset="0"/>
              </a:rPr>
              <a:t>0</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a:t>
            </a:r>
          </a:p>
          <a:p>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while</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CCCC"/>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CCCC"/>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CCCC"/>
                </a:highlight>
                <a:latin typeface="Consolas" panose="020B0609020204030204" pitchFamily="49" charset="0"/>
                <a:cs typeface="Consolas" panose="020B0609020204030204" pitchFamily="49" charset="0"/>
              </a:rPr>
              <a:t>&lt;</a:t>
            </a:r>
            <a:r>
              <a:rPr lang="en-US" sz="2400" b="0" dirty="0">
                <a:solidFill>
                  <a:srgbClr val="24292E"/>
                </a:solidFill>
                <a:effectLst/>
                <a:highlight>
                  <a:srgbClr val="FFCCCC"/>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CCCC"/>
                </a:highlight>
                <a:latin typeface="Consolas" panose="020B0609020204030204" pitchFamily="49" charset="0"/>
                <a:cs typeface="Consolas" panose="020B0609020204030204" pitchFamily="49" charset="0"/>
              </a:rPr>
              <a:t>bigYikes</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p>
          <a:p>
            <a:r>
              <a:rPr lang="en-US" sz="2400" b="0" dirty="0">
                <a:solidFill>
                  <a:srgbClr val="6A737D"/>
                </a:solidFill>
                <a:effectLst/>
                <a:highlight>
                  <a:srgbClr val="FFFFFF"/>
                </a:highlight>
                <a:latin typeface="Consolas" panose="020B0609020204030204" pitchFamily="49" charset="0"/>
                <a:cs typeface="Consolas" panose="020B0609020204030204" pitchFamily="49" charset="0"/>
              </a:rPr>
              <a:t>  // ...</a:t>
            </a:r>
            <a:br>
              <a:rPr lang="en-US" sz="2400" b="0" dirty="0">
                <a:solidFill>
                  <a:srgbClr val="6A737D"/>
                </a:solidFill>
                <a:effectLst/>
                <a:highlight>
                  <a:srgbClr val="FFFFFF"/>
                </a:highlight>
                <a:latin typeface="Consolas" panose="020B0609020204030204" pitchFamily="49" charset="0"/>
                <a:cs typeface="Consolas" panose="020B0609020204030204" pitchFamily="49" charset="0"/>
              </a:rPr>
            </a:br>
            <a:endParaRPr lang="en-US" sz="2400" b="0" dirty="0">
              <a:solidFill>
                <a:srgbClr val="24292E"/>
              </a:solidFill>
              <a:effectLst/>
              <a:highlight>
                <a:srgbClr val="FFFFFF"/>
              </a:highlight>
              <a:latin typeface="Consolas" panose="020B0609020204030204" pitchFamily="49" charset="0"/>
              <a:cs typeface="Consolas" panose="020B0609020204030204" pitchFamily="49" charset="0"/>
            </a:endParaRP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CCECFF"/>
                </a:highlight>
                <a:latin typeface="Consolas" panose="020B0609020204030204" pitchFamily="49" charset="0"/>
                <a:cs typeface="Consolas" panose="020B0609020204030204" pitchFamily="49" charset="0"/>
              </a:rPr>
              <a:t>i</a:t>
            </a:r>
            <a:r>
              <a:rPr lang="en-US" sz="2400" b="0" dirty="0">
                <a:solidFill>
                  <a:srgbClr val="D73A49"/>
                </a:solidFill>
                <a:effectLst/>
                <a:highlight>
                  <a:srgbClr val="CCEC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CCECFF"/>
                </a:highlight>
                <a:latin typeface="Consolas" panose="020B0609020204030204" pitchFamily="49" charset="0"/>
                <a:cs typeface="Consolas" panose="020B0609020204030204" pitchFamily="49" charset="0"/>
              </a:rPr>
              <a:t>;</a:t>
            </a: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p:txBody>
      </p:sp>
      <p:cxnSp>
        <p:nvCxnSpPr>
          <p:cNvPr id="4" name="Straight Arrow Connector 3">
            <a:extLst>
              <a:ext uri="{FF2B5EF4-FFF2-40B4-BE49-F238E27FC236}">
                <a16:creationId xmlns:a16="http://schemas.microsoft.com/office/drawing/2014/main" id="{2831C443-749F-DE75-F34A-5317D5813EB1}"/>
              </a:ext>
            </a:extLst>
          </p:cNvPr>
          <p:cNvCxnSpPr>
            <a:cxnSpLocks/>
          </p:cNvCxnSpPr>
          <p:nvPr/>
        </p:nvCxnSpPr>
        <p:spPr>
          <a:xfrm>
            <a:off x="2788920" y="2694067"/>
            <a:ext cx="2240280" cy="1054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BBE935F-A479-B473-23A8-60474FBCBBAC}"/>
              </a:ext>
            </a:extLst>
          </p:cNvPr>
          <p:cNvSpPr txBox="1"/>
          <p:nvPr/>
        </p:nvSpPr>
        <p:spPr>
          <a:xfrm>
            <a:off x="838200" y="4719081"/>
            <a:ext cx="2533600" cy="116955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*as a technical note, these aren’t </a:t>
            </a:r>
            <a:r>
              <a:rPr lang="en-US" u="sng" dirty="0">
                <a:latin typeface="Calibri" panose="020F0502020204030204" pitchFamily="34" charset="0"/>
                <a:cs typeface="Calibri" panose="020F0502020204030204" pitchFamily="34" charset="0"/>
              </a:rPr>
              <a:t>exactly</a:t>
            </a:r>
            <a:r>
              <a:rPr lang="en-US" dirty="0">
                <a:latin typeface="Calibri" panose="020F0502020204030204" pitchFamily="34" charset="0"/>
                <a:cs typeface="Calibri" panose="020F0502020204030204" pitchFamily="34" charset="0"/>
              </a:rPr>
              <a:t> the same – there are some minor technical details that are different, most notably the scope of </a:t>
            </a:r>
            <a:r>
              <a:rPr lang="en-US" dirty="0" err="1">
                <a:latin typeface="Consolas" panose="020B0609020204030204" pitchFamily="49" charset="0"/>
                <a:cs typeface="Consolas" panose="020B0609020204030204" pitchFamily="49" charset="0"/>
              </a:rPr>
              <a:t>i</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548906645"/>
      </p:ext>
    </p:extLst>
  </p:cSld>
  <p:clrMapOvr>
    <a:masterClrMapping/>
  </p:clrMapOvr>
</p:sld>
</file>

<file path=ppt/theme/theme1.xml><?xml version="1.0" encoding="utf-8"?>
<a:theme xmlns:a="http://schemas.openxmlformats.org/drawingml/2006/main" name="Office Theme">
  <a:themeElements>
    <a:clrScheme name="Allen School">
      <a:dk1>
        <a:srgbClr val="000000"/>
      </a:dk1>
      <a:lt1>
        <a:srgbClr val="FFFFFF"/>
      </a:lt1>
      <a:dk2>
        <a:srgbClr val="373545"/>
      </a:dk2>
      <a:lt2>
        <a:srgbClr val="DCD8DC"/>
      </a:lt2>
      <a:accent1>
        <a:srgbClr val="330065"/>
      </a:accent1>
      <a:accent2>
        <a:srgbClr val="917B4C"/>
      </a:accent2>
      <a:accent3>
        <a:srgbClr val="E8D3A2"/>
      </a:accent3>
      <a:accent4>
        <a:srgbClr val="330065"/>
      </a:accent4>
      <a:accent5>
        <a:srgbClr val="917B4C"/>
      </a:accent5>
      <a:accent6>
        <a:srgbClr val="E8D3A2"/>
      </a:accent6>
      <a:hlink>
        <a:srgbClr val="330065"/>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33671</TotalTime>
  <Words>753</Words>
  <Application>Microsoft Macintosh PowerPoint</Application>
  <PresentationFormat>Widescreen</PresentationFormat>
  <Paragraphs>120</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Consolas</vt:lpstr>
      <vt:lpstr>Arial</vt:lpstr>
      <vt:lpstr>Quattrocento Sans</vt:lpstr>
      <vt:lpstr>Calibri</vt:lpstr>
      <vt:lpstr>Office Theme</vt:lpstr>
      <vt:lpstr>PowerPoint Presentation</vt:lpstr>
      <vt:lpstr>The typical announcements &amp; reminders</vt:lpstr>
      <vt:lpstr>Academic student employee strike (1/3)</vt:lpstr>
      <vt:lpstr>Academic student employee strike (2/3)</vt:lpstr>
      <vt:lpstr>Academic student employee strike (3/3)</vt:lpstr>
      <vt:lpstr>(PCM) While Loops</vt:lpstr>
      <vt:lpstr>for loops vs. while loops ⚔️ </vt:lpstr>
      <vt:lpstr>for loops are while loops!!! (1/2)</vt:lpstr>
      <vt:lpstr>for loops are while loops!!! (2/2)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121</dc:title>
  <dc:creator>Brett Wortzman</dc:creator>
  <cp:lastModifiedBy>Matthew Wang</cp:lastModifiedBy>
  <cp:revision>130</cp:revision>
  <dcterms:created xsi:type="dcterms:W3CDTF">2020-09-29T18:40:50Z</dcterms:created>
  <dcterms:modified xsi:type="dcterms:W3CDTF">2024-05-01T17:18:34Z</dcterms:modified>
</cp:coreProperties>
</file>