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71" r:id="rId9"/>
    <p:sldId id="280" r:id="rId10"/>
    <p:sldId id="263" r:id="rId11"/>
    <p:sldId id="266" r:id="rId12"/>
    <p:sldId id="267" r:id="rId13"/>
    <p:sldId id="264" r:id="rId14"/>
    <p:sldId id="260" r:id="rId15"/>
    <p:sldId id="262" r:id="rId16"/>
    <p:sldId id="272" r:id="rId17"/>
    <p:sldId id="279" r:id="rId18"/>
    <p:sldId id="273" r:id="rId19"/>
    <p:sldId id="278" r:id="rId20"/>
    <p:sldId id="276" r:id="rId21"/>
    <p:sldId id="275" r:id="rId22"/>
    <p:sldId id="274" r:id="rId23"/>
    <p:sldId id="287" r:id="rId24"/>
  </p:sldIdLst>
  <p:sldSz cx="12192000" cy="6858000"/>
  <p:notesSz cx="6858000" cy="9144000"/>
  <p:embeddedFontLst>
    <p:embeddedFont>
      <p:font typeface="Consolas" panose="020B0609020204030204" pitchFamily="49" charset="0"/>
      <p:regular r:id="rId26"/>
      <p:bold r:id="rId27"/>
      <p:italic r:id="rId28"/>
      <p:boldItalic r:id="rId29"/>
    </p:embeddedFont>
    <p:embeddedFont>
      <p:font typeface="Quattrocento Sans" panose="020B05020500000200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94" autoAdjust="0"/>
    <p:restoredTop sz="96327"/>
  </p:normalViewPr>
  <p:slideViewPr>
    <p:cSldViewPr snapToGrid="0">
      <p:cViewPr varScale="1">
        <p:scale>
          <a:sx n="103" d="100"/>
          <a:sy n="103" d="100"/>
        </p:scale>
        <p:origin x="200" y="720"/>
      </p:cViewPr>
      <p:guideLst/>
    </p:cSldViewPr>
  </p:slideViewPr>
  <p:outlineViewPr>
    <p:cViewPr>
      <p:scale>
        <a:sx n="33" d="100"/>
        <a:sy n="33" d="100"/>
      </p:scale>
      <p:origin x="0" y="-109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5599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6201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4807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70264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5772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5703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0628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612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42882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81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85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4619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889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73FB10E-F3DF-5F42-8BE8-1EE80B1BF43A}" type="datetime1">
              <a:rPr lang="en-US" smtClean="0"/>
              <a:t>3/28/24</a:t>
            </a:fld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Spring 2024</a:t>
            </a:r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F51AB87-728C-B541-9157-26F9298AE681}" type="datetime1">
              <a:rPr lang="en-US" smtClean="0"/>
              <a:t>3/28/24</a:t>
            </a:fld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Spring 2024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CF2DD33-A9A5-2B45-B0DE-AB1749D9BFB2}" type="datetime1">
              <a:rPr lang="en-US" smtClean="0"/>
              <a:t>3/28/24</a:t>
            </a:fld>
            <a:endParaRPr/>
          </a:p>
        </p:txBody>
      </p:sp>
      <p:sp>
        <p:nvSpPr>
          <p:cNvPr id="41" name="Google Shape;4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Spring 2024</a:t>
            </a:r>
            <a:endParaRPr/>
          </a:p>
        </p:txBody>
      </p:sp>
      <p:sp>
        <p:nvSpPr>
          <p:cNvPr id="42" name="Google Shape;4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5232CAD-EF4A-174B-A53D-688DA931CB4D}" type="datetime1">
              <a:rPr lang="en-US" smtClean="0"/>
              <a:t>3/28/24</a:t>
            </a:fld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Spring 2024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E9BF359-ACBC-F04A-B110-B554D3AFADFE}" type="datetime1">
              <a:rPr lang="en-US" smtClean="0"/>
              <a:t>3/28/24</a:t>
            </a:fld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Spring 2024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Thi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FC52546-C5EF-934D-8B46-ADD38EFBC100}" type="datetime1">
              <a:rPr lang="en-US" smtClean="0"/>
              <a:t>3/28/24</a:t>
            </a:fld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1 - Spring 2024</a:t>
            </a:r>
            <a:endParaRPr lang="en-US" dirty="0"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Google Shape;50;p1">
            <a:extLst>
              <a:ext uri="{FF2B5EF4-FFF2-40B4-BE49-F238E27FC236}">
                <a16:creationId xmlns:a16="http://schemas.microsoft.com/office/drawing/2014/main" id="{A2801874-B74F-5182-296B-743C52EA7E99}"/>
              </a:ext>
            </a:extLst>
          </p:cNvPr>
          <p:cNvSpPr txBox="1"/>
          <p:nvPr userDrawn="1"/>
        </p:nvSpPr>
        <p:spPr>
          <a:xfrm>
            <a:off x="9714901" y="2047456"/>
            <a:ext cx="2664676" cy="31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0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#cse121-1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QR code for sli.do with code #cse121-1">
            <a:extLst>
              <a:ext uri="{FF2B5EF4-FFF2-40B4-BE49-F238E27FC236}">
                <a16:creationId xmlns:a16="http://schemas.microsoft.com/office/drawing/2014/main" id="{E7FBA797-3976-DD36-FE69-FB4DE9474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4971" y="218656"/>
            <a:ext cx="1664537" cy="166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1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92928" y="6464985"/>
            <a:ext cx="1617472" cy="178434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/>
              <a:t>Lesson 1 - Spring 2024</a:t>
            </a:r>
            <a:endParaRPr spc="-20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F31F3-DC11-6544-B9A8-19F862C0C482}" type="datetime1">
              <a:rPr lang="en-US" smtClean="0"/>
              <a:t>3/28/24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4985"/>
            <a:ext cx="589789" cy="178434"/>
          </a:xfr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557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2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8A8837A-C3EB-0242-96E7-FB01259EABC7}" type="datetime1">
              <a:rPr lang="en-US" smtClean="0"/>
              <a:t>3/28/24</a:t>
            </a:fld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1 - Spring 2024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pen.spotify.com/playlist/7EFPo9xPDcqoyiToIlZj7i?si=601198e2e28e4ff7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Florida_Box_Turtle_Digon3a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4s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urses.cs.washington.edu/courses/cse121/24sp/staff/#instructors" TargetMode="External"/><Relationship Id="rId5" Type="http://schemas.openxmlformats.org/officeDocument/2006/relationships/hyperlink" Target="https://edstem.org/us/courses/56774/lessons/98605" TargetMode="External"/><Relationship Id="rId4" Type="http://schemas.openxmlformats.org/officeDocument/2006/relationships/hyperlink" Target="https://edstem.org/us/courses/56774/lessons/10024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bddd/disabilityandhealth/infographic-disability-impacts-all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ensus.gov/newsroom/facts-for-features/2021/disabilities-act.html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linguistics.washington.edu/minor-american-sign-language" TargetMode="External"/><Relationship Id="rId3" Type="http://schemas.openxmlformats.org/officeDocument/2006/relationships/hyperlink" Target="https://courses.cs.washington.edu/courses/cse493e/23au/" TargetMode="External"/><Relationship Id="rId7" Type="http://schemas.openxmlformats.org/officeDocument/2006/relationships/hyperlink" Target="https://disabilitystudies.washington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washington.edu/accesscomputing/" TargetMode="External"/><Relationship Id="rId5" Type="http://schemas.openxmlformats.org/officeDocument/2006/relationships/hyperlink" Target="https://create.uw.edu/" TargetMode="External"/><Relationship Id="rId4" Type="http://schemas.openxmlformats.org/officeDocument/2006/relationships/hyperlink" Target="https://quorumlanguage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4s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urses.cs.washington.edu/courses/cse121/24sp/staff/#instructors" TargetMode="External"/><Relationship Id="rId5" Type="http://schemas.openxmlformats.org/officeDocument/2006/relationships/hyperlink" Target="https://edstem.org/us/courses/56774/lessons/98605" TargetMode="External"/><Relationship Id="rId4" Type="http://schemas.openxmlformats.org/officeDocument/2006/relationships/hyperlink" Target="https://edstem.org/us/courses/56774/lessons/10024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1/24sp/office_hours/#what-to-ask-at-the-i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75F51F2-FB12-4803-8A05-2E7F9EA2C6C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Lesson 1 - Spring 2024</a:t>
            </a:r>
            <a:endParaRPr lang="en-US" spc="-2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4F74CD3-72A3-49FB-93EF-3934E588045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  <p:sp>
        <p:nvSpPr>
          <p:cNvPr id="10" name="Google Shape;48;p1">
            <a:extLst>
              <a:ext uri="{FF2B5EF4-FFF2-40B4-BE49-F238E27FC236}">
                <a16:creationId xmlns:a16="http://schemas.microsoft.com/office/drawing/2014/main" id="{4207C80F-8999-19D1-3983-CBC3B35744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6075" y="499359"/>
            <a:ext cx="6677659" cy="185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 dirty="0"/>
              <a:t>CSE 121 Lesson 1:</a:t>
            </a:r>
            <a:br>
              <a:rPr lang="en-US" sz="6000" dirty="0"/>
            </a:br>
            <a:r>
              <a:rPr lang="en-US" sz="6000" dirty="0"/>
              <a:t>Printing and Turtles!</a:t>
            </a:r>
            <a:endParaRPr sz="6000" dirty="0"/>
          </a:p>
        </p:txBody>
      </p:sp>
      <p:sp>
        <p:nvSpPr>
          <p:cNvPr id="11" name="Google Shape;49;p1">
            <a:extLst>
              <a:ext uri="{FF2B5EF4-FFF2-40B4-BE49-F238E27FC236}">
                <a16:creationId xmlns:a16="http://schemas.microsoft.com/office/drawing/2014/main" id="{B54BB752-B77F-AE25-DD03-689E40F9B103}"/>
              </a:ext>
            </a:extLst>
          </p:cNvPr>
          <p:cNvSpPr txBox="1"/>
          <p:nvPr/>
        </p:nvSpPr>
        <p:spPr>
          <a:xfrm>
            <a:off x="3309996" y="2307891"/>
            <a:ext cx="5369815" cy="93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Matt Wang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Spring 2024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Google Shape;50;p1">
            <a:extLst>
              <a:ext uri="{FF2B5EF4-FFF2-40B4-BE49-F238E27FC236}">
                <a16:creationId xmlns:a16="http://schemas.microsoft.com/office/drawing/2014/main" id="{4CD6ECB6-D93D-6F6A-C9F6-8E6915B41DBB}"/>
              </a:ext>
            </a:extLst>
          </p:cNvPr>
          <p:cNvSpPr txBox="1"/>
          <p:nvPr/>
        </p:nvSpPr>
        <p:spPr>
          <a:xfrm>
            <a:off x="272161" y="5535201"/>
            <a:ext cx="2664676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#cse121-1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51;p1">
            <a:extLst>
              <a:ext uri="{FF2B5EF4-FFF2-40B4-BE49-F238E27FC236}">
                <a16:creationId xmlns:a16="http://schemas.microsoft.com/office/drawing/2014/main" id="{855AE75C-C269-4A11-52D0-364A20257CF2}"/>
              </a:ext>
            </a:extLst>
          </p:cNvPr>
          <p:cNvSpPr txBox="1"/>
          <p:nvPr/>
        </p:nvSpPr>
        <p:spPr>
          <a:xfrm>
            <a:off x="3245686" y="4038193"/>
            <a:ext cx="55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" name="Google Shape;54;p1">
            <a:extLst>
              <a:ext uri="{FF2B5EF4-FFF2-40B4-BE49-F238E27FC236}">
                <a16:creationId xmlns:a16="http://schemas.microsoft.com/office/drawing/2014/main" id="{FDF8F1C8-78FF-C54E-7BC7-20E075440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242197"/>
              </p:ext>
            </p:extLst>
          </p:nvPr>
        </p:nvGraphicFramePr>
        <p:xfrm>
          <a:off x="3797682" y="4038193"/>
          <a:ext cx="6396642" cy="1483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66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Anju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Archit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Arkita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Autumn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Christian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 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Hannah S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Heather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Hibbah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Janvi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Jessie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Jonus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Luke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Maria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Ritesh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Shayna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Simon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Trey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Vidhi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Vivian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Gumball?</a:t>
                      </a:r>
                      <a:endParaRPr sz="14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7AF55BB-6762-C1D7-F358-810CACBE4BB2}"/>
              </a:ext>
            </a:extLst>
          </p:cNvPr>
          <p:cNvSpPr txBox="1"/>
          <p:nvPr/>
        </p:nvSpPr>
        <p:spPr>
          <a:xfrm>
            <a:off x="9828890" y="5589931"/>
            <a:ext cx="214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Today’s playlist: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CSE 121 lecture beats 24sp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 descr="QR code for sli.do with code #cse121-1">
            <a:extLst>
              <a:ext uri="{FF2B5EF4-FFF2-40B4-BE49-F238E27FC236}">
                <a16:creationId xmlns:a16="http://schemas.microsoft.com/office/drawing/2014/main" id="{FE415C81-B7C4-5DC9-1FF1-1441F3B20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94" y="3242121"/>
            <a:ext cx="2347810" cy="23478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Escape Sequences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>
              <a:buSzPts val="3600"/>
              <a:buNone/>
            </a:pPr>
            <a:r>
              <a:rPr lang="en-US" sz="3200" b="1" dirty="0">
                <a:solidFill>
                  <a:srgbClr val="008080"/>
                </a:solidFill>
              </a:rPr>
              <a:t>escape sequence</a:t>
            </a:r>
            <a:r>
              <a:rPr lang="en-US" sz="3200" dirty="0"/>
              <a:t>: A special sequence of characters used to represent certain special characters in a string. </a:t>
            </a:r>
            <a:endParaRPr lang="en-US" sz="3200" dirty="0">
              <a:solidFill>
                <a:srgbClr val="00808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endParaRPr lang="en-US" sz="3200" dirty="0">
              <a:solidFill>
                <a:srgbClr val="008080"/>
              </a:solidFill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</a:rPr>
              <a:t>\"</a:t>
            </a:r>
            <a:r>
              <a:rPr lang="en-US" sz="3200" dirty="0"/>
              <a:t> to produce </a:t>
            </a:r>
            <a:r>
              <a:rPr lang="en-US" sz="3200" dirty="0">
                <a:latin typeface="Consolas" panose="020B0609020204030204" pitchFamily="49" charset="0"/>
              </a:rPr>
              <a:t>"</a:t>
            </a:r>
            <a:r>
              <a:rPr lang="en-US" sz="3200" dirty="0"/>
              <a:t> in a String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</a:rPr>
              <a:t>\\</a:t>
            </a:r>
            <a:r>
              <a:rPr lang="en-US" sz="3200" dirty="0"/>
              <a:t> to produce </a:t>
            </a:r>
            <a:r>
              <a:rPr lang="en-US" sz="3200" dirty="0">
                <a:latin typeface="Consolas" panose="020B0609020204030204" pitchFamily="49" charset="0"/>
              </a:rPr>
              <a:t>\</a:t>
            </a:r>
            <a:r>
              <a:rPr lang="en-US" sz="3200" dirty="0"/>
              <a:t> in a String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>
                <a:solidFill>
                  <a:srgbClr val="008080"/>
                </a:solidFill>
                <a:latin typeface="Consolas" panose="020B0609020204030204" pitchFamily="49" charset="0"/>
              </a:rPr>
              <a:t>\n</a:t>
            </a:r>
            <a:r>
              <a:rPr lang="en-US" sz="3200" dirty="0"/>
              <a:t> to produce a new line character (or line break) in a String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200" dirty="0"/>
              <a:t>And there are more!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97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BF5F3-8817-4A1B-AFEC-9D58BEE1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 in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90573-2966-45F7-9BA3-3101907F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9865"/>
            <a:ext cx="5181600" cy="428508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Goal</a:t>
            </a:r>
            <a:r>
              <a:rPr lang="en-US" dirty="0"/>
              <a:t>: To get you actively participating in your learning! </a:t>
            </a:r>
          </a:p>
          <a:p>
            <a:endParaRPr lang="en-US" dirty="0"/>
          </a:p>
          <a:p>
            <a:r>
              <a:rPr lang="en-US" dirty="0"/>
              <a:t>May ask you to think and volunteer a suggestion</a:t>
            </a:r>
          </a:p>
          <a:p>
            <a:r>
              <a:rPr lang="en-US" dirty="0"/>
              <a:t>May ask you poll in with a response (via </a:t>
            </a:r>
            <a:r>
              <a:rPr lang="en-US" dirty="0" err="1"/>
              <a:t>slido</a:t>
            </a:r>
            <a:r>
              <a:rPr lang="en-US" dirty="0"/>
              <a:t>) </a:t>
            </a:r>
          </a:p>
          <a:p>
            <a:r>
              <a:rPr lang="en-US" i="1" dirty="0"/>
              <a:t>Not graded </a:t>
            </a:r>
            <a:r>
              <a:rPr lang="en-US" dirty="0"/>
              <a:t>but strongly encouraged to maximize your learning and use of class time!</a:t>
            </a:r>
            <a:endParaRPr lang="en-US" i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5B00B-E2AE-4ED3-9F58-91741F3759E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459865"/>
            <a:ext cx="5181600" cy="4285089"/>
          </a:xfr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Common Format: </a:t>
            </a:r>
            <a:r>
              <a:rPr lang="en-US" b="1" dirty="0">
                <a:solidFill>
                  <a:srgbClr val="0066FF"/>
                </a:solidFill>
              </a:rPr>
              <a:t>Think, Pair, Share</a:t>
            </a:r>
          </a:p>
          <a:p>
            <a:pPr lvl="1"/>
            <a:r>
              <a:rPr lang="en-US" dirty="0"/>
              <a:t>Question is posed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Think</a:t>
            </a:r>
            <a:r>
              <a:rPr lang="en-US" dirty="0"/>
              <a:t> about the question on your own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Pair</a:t>
            </a:r>
            <a:r>
              <a:rPr lang="en-US" dirty="0"/>
              <a:t> up with your neighbor and discuss the question</a:t>
            </a:r>
          </a:p>
          <a:p>
            <a:pPr lvl="2"/>
            <a:r>
              <a:rPr lang="en-US" dirty="0"/>
              <a:t>Focus on </a:t>
            </a:r>
            <a:r>
              <a:rPr lang="en-US" i="1" dirty="0"/>
              <a:t>how </a:t>
            </a:r>
            <a:r>
              <a:rPr lang="en-US" dirty="0"/>
              <a:t>you arrived at your answers, whether they're the same or different! </a:t>
            </a:r>
          </a:p>
          <a:p>
            <a:pPr lvl="1"/>
            <a:r>
              <a:rPr lang="en-US" b="1" dirty="0">
                <a:solidFill>
                  <a:srgbClr val="0066FF"/>
                </a:solidFill>
              </a:rPr>
              <a:t>Share</a:t>
            </a:r>
            <a:r>
              <a:rPr lang="en-US" b="1" dirty="0"/>
              <a:t> </a:t>
            </a:r>
            <a:r>
              <a:rPr lang="en-US" dirty="0"/>
              <a:t>what you discussed with the rest of the class! </a:t>
            </a:r>
            <a:endParaRPr lang="en-US" b="1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AC60A0-DC69-E78C-D699-79EEFFC937F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41BEB7-94A8-F2DC-9CB9-A9E6330745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4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0B6B7E-9D61-419A-B145-B72EBA1E48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51F9F-7F9D-4D2E-927A-C42446C080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5E445-E541-4B18-83A9-B37CB8FC52D7}"/>
              </a:ext>
            </a:extLst>
          </p:cNvPr>
          <p:cNvSpPr txBox="1"/>
          <p:nvPr/>
        </p:nvSpPr>
        <p:spPr>
          <a:xfrm>
            <a:off x="692727" y="1307869"/>
            <a:ext cx="68718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many lines of output would the following code produce? </a:t>
            </a:r>
          </a:p>
          <a:p>
            <a:endParaRPr lang="en-US" sz="2400" dirty="0"/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"hello"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moi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>
                <a:solidFill>
                  <a:srgbClr val="A31515"/>
                </a:solidFill>
                <a:latin typeface="Consolas" panose="020B0609020204030204" pitchFamily="49" charset="0"/>
              </a:rPr>
              <a:t>bonjour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pryvit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dirty="0" err="1">
                <a:solidFill>
                  <a:srgbClr val="A31515"/>
                </a:solidFill>
                <a:latin typeface="Consolas" panose="020B0609020204030204" pitchFamily="49" charset="0"/>
              </a:rPr>
              <a:t>nihao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8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8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 err="1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hola</a:t>
            </a:r>
            <a:r>
              <a:rPr lang="en-US" sz="28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sz="28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4DDC4-13D9-4342-93BD-2A39103198EF}"/>
              </a:ext>
            </a:extLst>
          </p:cNvPr>
          <p:cNvSpPr txBox="1"/>
          <p:nvPr/>
        </p:nvSpPr>
        <p:spPr>
          <a:xfrm>
            <a:off x="8068887" y="2161309"/>
            <a:ext cx="3640975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4393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E69C172-6ABF-4F0E-9BAB-84E16A0B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38" y="3032846"/>
            <a:ext cx="3932237" cy="78278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B050"/>
                </a:solidFill>
              </a:rPr>
              <a:t>🐢 </a:t>
            </a:r>
            <a:r>
              <a:rPr lang="en-US" sz="4400" dirty="0"/>
              <a:t>Turtle Time!</a:t>
            </a:r>
          </a:p>
        </p:txBody>
      </p:sp>
      <p:pic>
        <p:nvPicPr>
          <p:cNvPr id="11" name="Picture Placeholder 10" descr="A nice turtle :)">
            <a:extLst>
              <a:ext uri="{FF2B5EF4-FFF2-40B4-BE49-F238E27FC236}">
                <a16:creationId xmlns:a16="http://schemas.microsoft.com/office/drawing/2014/main" id="{9EB4974E-68A7-4F11-8116-CEC7DAD9DEC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51" r="2451"/>
          <a:stretch>
            <a:fillRect/>
          </a:stretch>
        </p:blipFill>
        <p:spPr/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C7CCA-49D3-45E4-9027-FB75FEF42F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31B7-16E2-421B-A319-098BD48022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C6214C-821D-4CD2-AB32-4F85DA999E8F}"/>
              </a:ext>
            </a:extLst>
          </p:cNvPr>
          <p:cNvSpPr txBox="1"/>
          <p:nvPr/>
        </p:nvSpPr>
        <p:spPr>
          <a:xfrm>
            <a:off x="5183188" y="5861050"/>
            <a:ext cx="617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commons.wikimedia.org/wiki/File:Florida_Box_Turtle_Digon3a.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56230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1C572-5223-4AC1-A93A-3BD06C506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90207" cy="132556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🐢</a:t>
            </a:r>
            <a:r>
              <a:rPr lang="en-US" dirty="0"/>
              <a:t> Turtles!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911130-45D5-4A5C-80DD-F24CBD77B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296"/>
              </p:ext>
            </p:extLst>
          </p:nvPr>
        </p:nvGraphicFramePr>
        <p:xfrm>
          <a:off x="498764" y="1423984"/>
          <a:ext cx="11194472" cy="4645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9294">
                  <a:extLst>
                    <a:ext uri="{9D8B030D-6E8A-4147-A177-3AD203B41FA5}">
                      <a16:colId xmlns:a16="http://schemas.microsoft.com/office/drawing/2014/main" val="3568215836"/>
                    </a:ext>
                  </a:extLst>
                </a:gridCol>
                <a:gridCol w="9565178">
                  <a:extLst>
                    <a:ext uri="{9D8B030D-6E8A-4147-A177-3AD203B41FA5}">
                      <a16:colId xmlns:a16="http://schemas.microsoft.com/office/drawing/2014/main" val="3517449352"/>
                    </a:ext>
                  </a:extLst>
                </a:gridCol>
              </a:tblGrid>
              <a:tr h="443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57502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forward(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n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Moves the turtle forward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steps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505106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backward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Moves the turtle backward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 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562496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right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Turns the turtle right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degrees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043621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left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Turns the turtle left by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degrees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620359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speed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 err="1">
                          <a:latin typeface="Consolas" panose="020B0609020204030204" pitchFamily="49" charset="0"/>
                        </a:rPr>
                        <a:t>ms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Sets the number of milliseconds it takes for the turtle to perform an action (e.g., if </a:t>
                      </a:r>
                      <a:r>
                        <a:rPr lang="en-US" sz="1800" i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is 1000, then it will take the turtle 1000 </a:t>
                      </a:r>
                      <a:r>
                        <a:rPr lang="en-US" sz="180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= 1 second to perform an action like moving forward or turning). 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172458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up()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Picks up the turtle's pen so it doesn’t draw when it moves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233461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down()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Puts the turtle's pen down so it draws when it moves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680890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</a:rPr>
                        <a:t>width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w</a:t>
                      </a:r>
                      <a:r>
                        <a:rPr lang="en-US" sz="1800" i="0" dirty="0">
                          <a:latin typeface="Consolas" panose="020B06090202040302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Sets the width of the turtle's pen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pixels wide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283175"/>
                  </a:ext>
                </a:extLst>
              </a:tr>
              <a:tr h="443507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</a:rPr>
                        <a:t>penColor</a:t>
                      </a:r>
                      <a:r>
                        <a:rPr lang="en-US" sz="1800" i="1" dirty="0">
                          <a:latin typeface="Consolas" panose="020B0609020204030204" pitchFamily="49" charset="0"/>
                        </a:rPr>
                        <a:t>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Sets the color of the turtle's pen to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180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08361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7FA7A7C-741E-45FB-B5F8-A55A27690CF5}"/>
              </a:ext>
            </a:extLst>
          </p:cNvPr>
          <p:cNvSpPr txBox="1"/>
          <p:nvPr/>
        </p:nvSpPr>
        <p:spPr>
          <a:xfrm>
            <a:off x="4663442" y="900764"/>
            <a:ext cx="660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67F99"/>
                </a:solidFill>
                <a:latin typeface="Consolas" panose="020B0609020204030204" pitchFamily="49" charset="0"/>
              </a:rPr>
              <a:t>Turtle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800" dirty="0">
                <a:latin typeface="Consolas" panose="020B0609020204030204" pitchFamily="49" charset="0"/>
              </a:rPr>
              <a:t> = </a:t>
            </a:r>
            <a:r>
              <a:rPr lang="en-US" sz="28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800" dirty="0">
                <a:latin typeface="Consolas" panose="020B0609020204030204" pitchFamily="49" charset="0"/>
              </a:rPr>
              <a:t> </a:t>
            </a:r>
            <a:r>
              <a:rPr lang="en-US" sz="2800" dirty="0">
                <a:solidFill>
                  <a:srgbClr val="795E26"/>
                </a:solidFill>
                <a:latin typeface="Consolas" panose="020B0609020204030204" pitchFamily="49" charset="0"/>
              </a:rPr>
              <a:t>Turtle</a:t>
            </a:r>
            <a:r>
              <a:rPr lang="en-US" sz="28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018F7-D504-C7B6-BAC5-196C1F98B9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F0104-B0FB-471B-4283-B79ECDCB6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0B6B7E-9D61-419A-B145-B72EBA1E48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51F9F-7F9D-4D2E-927A-C42446C080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5E445-E541-4B18-83A9-B37CB8FC52D7}"/>
              </a:ext>
            </a:extLst>
          </p:cNvPr>
          <p:cNvSpPr txBox="1"/>
          <p:nvPr/>
        </p:nvSpPr>
        <p:spPr>
          <a:xfrm>
            <a:off x="692727" y="1307869"/>
            <a:ext cx="68718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Assuming we have created a Turtle named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donatello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what do you think the following commands would end up drawing? </a:t>
            </a:r>
          </a:p>
          <a:p>
            <a:endParaRPr lang="en-US" sz="2400" dirty="0"/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left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90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forward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right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135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forward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40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left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135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 err="1">
                <a:solidFill>
                  <a:srgbClr val="001080"/>
                </a:solidFill>
                <a:latin typeface="Consolas" panose="020B0609020204030204" pitchFamily="49" charset="0"/>
              </a:rPr>
              <a:t>donatello</a:t>
            </a:r>
            <a:r>
              <a:rPr lang="en-US" sz="2400" dirty="0" err="1"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95E26"/>
                </a:solidFill>
                <a:latin typeface="Consolas" panose="020B0609020204030204" pitchFamily="49" charset="0"/>
              </a:rPr>
              <a:t>forward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98658"/>
                </a:solidFill>
                <a:latin typeface="Consolas" panose="020B0609020204030204" pitchFamily="49" charset="0"/>
              </a:rPr>
              <a:t>30</a:t>
            </a:r>
            <a:r>
              <a:rPr lang="en-US" sz="2400" dirty="0">
                <a:latin typeface="Consolas" panose="020B0609020204030204" pitchFamily="49" charset="0"/>
              </a:rPr>
              <a:t>);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4DDC4-13D9-4342-93BD-2A39103198EF}"/>
              </a:ext>
            </a:extLst>
          </p:cNvPr>
          <p:cNvSpPr txBox="1"/>
          <p:nvPr/>
        </p:nvSpPr>
        <p:spPr>
          <a:xfrm>
            <a:off x="8068887" y="2161309"/>
            <a:ext cx="3640975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circle 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triangle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letter M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letter N</a:t>
            </a:r>
          </a:p>
          <a:p>
            <a:pPr marL="514350" indent="-514350">
              <a:lnSpc>
                <a:spcPct val="150000"/>
              </a:lnSpc>
              <a:buClr>
                <a:srgbClr val="008080"/>
              </a:buClr>
              <a:buFont typeface="+mj-lt"/>
              <a:buAutoNum type="alphaLcParenR"/>
            </a:pPr>
            <a:r>
              <a:rPr lang="en-US" sz="32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star</a:t>
            </a:r>
          </a:p>
        </p:txBody>
      </p:sp>
    </p:spTree>
    <p:extLst>
      <p:ext uri="{BB962C8B-B14F-4D97-AF65-F5344CB8AC3E}">
        <p14:creationId xmlns:p14="http://schemas.microsoft.com/office/powerpoint/2010/main" val="215108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🍓🌮☕  Food for Thought  🥑🍱🧋</a:t>
            </a:r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>
              <a:lnSpc>
                <a:spcPct val="120000"/>
              </a:lnSpc>
              <a:buSzPts val="3600"/>
              <a:buNone/>
            </a:pPr>
            <a:r>
              <a:rPr lang="en-US" sz="3200" dirty="0"/>
              <a:t>A weekly section where I introduce open problems related to our lecture topic(s) of the week.</a:t>
            </a:r>
          </a:p>
          <a:p>
            <a:pPr marL="0" lvl="0" indent="0">
              <a:buSzPts val="3600"/>
              <a:buNone/>
            </a:pPr>
            <a:endParaRPr lang="en-US" sz="3200" dirty="0"/>
          </a:p>
          <a:p>
            <a:pPr marL="0" lvl="0" indent="0">
              <a:buSzPts val="3600"/>
              <a:buNone/>
            </a:pPr>
            <a:r>
              <a:rPr lang="en-US" sz="3200" dirty="0"/>
              <a:t>Goals: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  1. give you “conversational familiarity” with CS terminology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  2. see how CS interacts with other fields and people!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  3. point you in the direction of more CSE (or adjacent) classes</a:t>
            </a:r>
          </a:p>
          <a:p>
            <a:pPr marL="0" lvl="0" indent="0">
              <a:buSzPts val="3600"/>
              <a:buNone/>
            </a:pPr>
            <a:endParaRPr lang="en-US" sz="3200" dirty="0"/>
          </a:p>
          <a:p>
            <a:pPr marL="0" lvl="0" indent="0">
              <a:buSzPts val="3600"/>
              <a:buNone/>
            </a:pPr>
            <a:r>
              <a:rPr lang="en-US" sz="3200" dirty="0"/>
              <a:t>Note: </a:t>
            </a:r>
            <a:r>
              <a:rPr lang="en-US" sz="3200" u="sng" dirty="0"/>
              <a:t>not tested content.</a:t>
            </a:r>
            <a:r>
              <a:rPr lang="en-US" sz="3200" dirty="0"/>
              <a:t> Just food for thought :)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2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Accessibility: can everyone use Turtle? (1/2)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SzPts val="3600"/>
              <a:buNone/>
            </a:pPr>
            <a:r>
              <a:rPr lang="en-US" sz="3200" dirty="0"/>
              <a:t>Hint: have you heard of the term “alt text”? 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How is it relevant here?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51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Accessibility: can everyone use Turtle? (2/2)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SzPts val="3600"/>
              <a:buNone/>
            </a:pPr>
            <a:r>
              <a:rPr lang="en-US" sz="3200" dirty="0"/>
              <a:t>Hint: have you heard of the term “alt text”? </a:t>
            </a:r>
          </a:p>
          <a:p>
            <a:pPr marL="0" lvl="0" indent="0">
              <a:buSzPts val="3600"/>
              <a:buNone/>
            </a:pPr>
            <a:r>
              <a:rPr lang="en-US" sz="3200" dirty="0"/>
              <a:t>How is it relevant here?</a:t>
            </a:r>
          </a:p>
          <a:p>
            <a:pPr marL="0" lvl="0" indent="0">
              <a:buSzPts val="3600"/>
              <a:buNone/>
            </a:pPr>
            <a:endParaRPr lang="en-US" sz="3200" dirty="0"/>
          </a:p>
          <a:p>
            <a:pPr marL="0" lvl="0" indent="0">
              <a:buSzPts val="3600"/>
              <a:buNone/>
            </a:pPr>
            <a:endParaRPr lang="en-US" sz="3200" dirty="0"/>
          </a:p>
          <a:p>
            <a:pPr marL="0" lvl="0" indent="0">
              <a:buSzPts val="3600"/>
              <a:buNone/>
            </a:pPr>
            <a:r>
              <a:rPr lang="en-US" sz="3200" dirty="0"/>
              <a:t>Bigger picture question: how do blind (and non-sighted) people use computers?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02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555E-C7F2-8A6F-F37B-A06C8DF8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Accessibility: hidden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9ACF0-5C2B-19A8-D517-E78A0F3B0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i="0" dirty="0"/>
              <a:t>Time permitting, Matt then does a demo of using macOS’s “</a:t>
            </a:r>
            <a:r>
              <a:rPr lang="en-US" i="0" dirty="0" err="1"/>
              <a:t>VoiceOver</a:t>
            </a:r>
            <a:r>
              <a:rPr lang="en-US" i="0" dirty="0"/>
              <a:t>” feature on the Turtle UI. We’ll notice that the information the </a:t>
            </a:r>
            <a:r>
              <a:rPr lang="en-US" i="0" dirty="0" err="1"/>
              <a:t>screenreader</a:t>
            </a:r>
            <a:r>
              <a:rPr lang="en-US" i="0" dirty="0"/>
              <a:t> can parse is … not useful.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D1A93-60BB-5788-7BF6-755CBC232BC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Lesson 1 - Spring 2024</a:t>
            </a:r>
            <a:endParaRPr lang="en-US" spc="-2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CC3471-5C14-702F-DACC-36278942260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4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199" y="1542992"/>
            <a:ext cx="10838935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Check out </a:t>
            </a:r>
            <a:r>
              <a:rPr lang="en-US" sz="3600" u="sng" dirty="0">
                <a:solidFill>
                  <a:schemeClr val="hlink"/>
                </a:solidFill>
                <a:hlinkClick r:id="rId3"/>
              </a:rPr>
              <a:t>website</a:t>
            </a:r>
            <a:r>
              <a:rPr lang="en-US" sz="3600" dirty="0"/>
              <a:t> for links to all activities, materials</a:t>
            </a:r>
            <a:endParaRPr lang="en-US" sz="32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Creative Project 0</a:t>
            </a:r>
            <a:r>
              <a:rPr lang="en-US" sz="3600" dirty="0"/>
              <a:t> will be out tonight, due Wed Apr 3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New Ed materials: </a:t>
            </a:r>
            <a:r>
              <a:rPr lang="en-US" sz="3600" dirty="0">
                <a:hlinkClick r:id="rId4"/>
              </a:rPr>
              <a:t>Sandbox</a:t>
            </a:r>
            <a:r>
              <a:rPr lang="en-US" sz="3600" dirty="0"/>
              <a:t> &amp; </a:t>
            </a:r>
            <a:r>
              <a:rPr lang="en-US" sz="3600" dirty="0">
                <a:hlinkClick r:id="rId5"/>
              </a:rPr>
              <a:t>Glossary</a:t>
            </a:r>
            <a:endParaRPr lang="en-US" sz="36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>
                <a:hlinkClick r:id="rId6"/>
              </a:rPr>
              <a:t>Matt’s office hours</a:t>
            </a:r>
            <a:r>
              <a:rPr lang="en-US" sz="3600" dirty="0"/>
              <a:t> are out (incl. one today at 1:30)</a:t>
            </a: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Fill out the introductory survey! </a:t>
            </a:r>
          </a:p>
          <a:p>
            <a:pPr lvl="1" indent="-457200">
              <a:spcBef>
                <a:spcPts val="1000"/>
              </a:spcBef>
              <a:buSzPts val="3600"/>
            </a:pPr>
            <a:r>
              <a:rPr lang="en-US" sz="3200" dirty="0"/>
              <a:t>About 34% of the class has filled it out so far – ty &lt;3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C8707D-2CB0-EFC9-4640-7B6115074A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0E68C-9400-7A1B-6E3A-FA3E8D9611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Accessibility: what’s next? (1/3)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6" name="Google Shape;68;p19">
            <a:extLst>
              <a:ext uri="{FF2B5EF4-FFF2-40B4-BE49-F238E27FC236}">
                <a16:creationId xmlns:a16="http://schemas.microsoft.com/office/drawing/2014/main" id="{E6BD2DCE-B64B-E8F8-3056-97D539979FCF}"/>
              </a:ext>
            </a:extLst>
          </p:cNvPr>
          <p:cNvSpPr txBox="1">
            <a:spLocks/>
          </p:cNvSpPr>
          <p:nvPr/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SzPts val="3600"/>
              <a:buFont typeface="Arial"/>
              <a:buNone/>
            </a:pPr>
            <a:r>
              <a:rPr lang="en-US" sz="3200" dirty="0"/>
              <a:t>In your C0 reflection, you’ll experiment with one possible solution to this problem. But, it’s far from complete:</a:t>
            </a:r>
          </a:p>
          <a:p>
            <a:pPr indent="-457200">
              <a:buSzPts val="3600"/>
            </a:pPr>
            <a:r>
              <a:rPr lang="en-US" sz="3200" dirty="0"/>
              <a:t>there are many more types of access needs than what we’ve discussed today</a:t>
            </a:r>
          </a:p>
          <a:p>
            <a:pPr indent="-457200">
              <a:buSzPts val="3600"/>
            </a:pPr>
            <a:r>
              <a:rPr lang="en-US" sz="3200" dirty="0"/>
              <a:t>we don’t have enough CS knowledge to dive deep (yet!)</a:t>
            </a:r>
          </a:p>
          <a:p>
            <a:pPr marL="0" indent="0">
              <a:buSzPts val="3600"/>
              <a:buNone/>
            </a:pPr>
            <a:endParaRPr lang="en-US" sz="3200" dirty="0"/>
          </a:p>
          <a:p>
            <a:pPr marL="0" indent="0">
              <a:buSzPts val="3600"/>
              <a:buNone/>
            </a:pPr>
            <a:r>
              <a:rPr lang="en-US" sz="3200" dirty="0"/>
              <a:t>We’ll talk about accessibility again in the future </a:t>
            </a:r>
            <a:br>
              <a:rPr lang="en-US" sz="3200" dirty="0"/>
            </a:br>
            <a:r>
              <a:rPr lang="en-US" sz="3200" dirty="0"/>
              <a:t>– including in future lectures, assignments, &amp; reflections!</a:t>
            </a:r>
          </a:p>
          <a:p>
            <a:pPr indent="-457200">
              <a:buSzPts val="3600"/>
            </a:pPr>
            <a:endParaRPr lang="en-US" sz="2800" dirty="0"/>
          </a:p>
          <a:p>
            <a:pPr lvl="1" indent="-457200">
              <a:buSzPts val="3600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7935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Accessibility: what’s next? (2/3)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3600"/>
              <a:buNone/>
            </a:pPr>
            <a:r>
              <a:rPr lang="en-US" dirty="0"/>
              <a:t>About </a:t>
            </a:r>
            <a:r>
              <a:rPr lang="en-US" u="sng" dirty="0"/>
              <a:t>1 in 4 Americans</a:t>
            </a:r>
            <a:r>
              <a:rPr lang="en-US" dirty="0"/>
              <a:t> (~40-60 million) have a disability (</a:t>
            </a:r>
            <a:r>
              <a:rPr lang="en-US" dirty="0">
                <a:hlinkClick r:id="rId3"/>
              </a:rPr>
              <a:t>CDC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Census</a:t>
            </a:r>
            <a:r>
              <a:rPr lang="en-US" dirty="0"/>
              <a:t>)</a:t>
            </a:r>
          </a:p>
          <a:p>
            <a:pPr marL="0" indent="0">
              <a:buSzPts val="3600"/>
              <a:buNone/>
            </a:pPr>
            <a:endParaRPr lang="en-US" dirty="0"/>
          </a:p>
          <a:p>
            <a:pPr marL="0" indent="0">
              <a:buSzPts val="3600"/>
              <a:buNone/>
            </a:pPr>
            <a:r>
              <a:rPr lang="en-US" dirty="0"/>
              <a:t>And much of modern life requires computers!</a:t>
            </a:r>
          </a:p>
          <a:p>
            <a:pPr marL="0" indent="0">
              <a:buSzPts val="3600"/>
              <a:buNone/>
            </a:pPr>
            <a:endParaRPr lang="en-US" dirty="0"/>
          </a:p>
          <a:p>
            <a:pPr marL="0" indent="0">
              <a:buSzPts val="3600"/>
              <a:buNone/>
            </a:pPr>
            <a:r>
              <a:rPr lang="en-US" dirty="0"/>
              <a:t>So, this is a problem that matters, whether or not you become a computer science major, write code for a living, etc.</a:t>
            </a:r>
          </a:p>
          <a:p>
            <a:pPr marL="0" indent="0">
              <a:buSzPts val="3600"/>
              <a:buNone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11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Accessibility: what’s next? (3/3)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3600"/>
              <a:buNone/>
            </a:pPr>
            <a:r>
              <a:rPr lang="en-US" sz="3200" dirty="0"/>
              <a:t>UW (and UW CSE) has some </a:t>
            </a:r>
            <a:r>
              <a:rPr lang="en-US" sz="3200" u="sng" dirty="0"/>
              <a:t>absolutely stellar</a:t>
            </a:r>
            <a:r>
              <a:rPr lang="en-US" sz="3200" dirty="0"/>
              <a:t> folks who work on accessibility, and ways to get involved!</a:t>
            </a:r>
          </a:p>
          <a:p>
            <a:pPr lvl="1" indent="-457200">
              <a:buSzPts val="3600"/>
            </a:pPr>
            <a:r>
              <a:rPr lang="en-US" sz="2800" dirty="0"/>
              <a:t>Jen </a:t>
            </a:r>
            <a:r>
              <a:rPr lang="en-US" sz="2800" dirty="0" err="1"/>
              <a:t>Mankoff’s</a:t>
            </a:r>
            <a:r>
              <a:rPr lang="en-US" sz="2800" dirty="0"/>
              <a:t> </a:t>
            </a:r>
            <a:r>
              <a:rPr lang="en-US" sz="2800" dirty="0">
                <a:hlinkClick r:id="rId3"/>
              </a:rPr>
              <a:t>CSE 493E: Accessibility</a:t>
            </a:r>
            <a:endParaRPr lang="en-US" sz="2800" dirty="0"/>
          </a:p>
          <a:p>
            <a:pPr lvl="1" indent="-457200">
              <a:buSzPts val="3600"/>
            </a:pPr>
            <a:r>
              <a:rPr lang="en-US" sz="2800" dirty="0"/>
              <a:t>the </a:t>
            </a:r>
            <a:r>
              <a:rPr lang="en-US" sz="2800" dirty="0">
                <a:hlinkClick r:id="rId4"/>
              </a:rPr>
              <a:t>Quorum</a:t>
            </a:r>
            <a:r>
              <a:rPr lang="en-US" sz="2800" dirty="0"/>
              <a:t> language</a:t>
            </a:r>
          </a:p>
          <a:p>
            <a:pPr lvl="1" indent="-457200">
              <a:buSzPts val="3600"/>
            </a:pPr>
            <a:r>
              <a:rPr lang="en-US" sz="2800" dirty="0"/>
              <a:t>UW </a:t>
            </a:r>
            <a:r>
              <a:rPr lang="en-US" sz="2800" dirty="0">
                <a:hlinkClick r:id="rId5"/>
              </a:rPr>
              <a:t>CREATE</a:t>
            </a:r>
            <a:r>
              <a:rPr lang="en-US" sz="2800" dirty="0"/>
              <a:t>, </a:t>
            </a:r>
            <a:r>
              <a:rPr lang="en-US" sz="2800" dirty="0">
                <a:hlinkClick r:id="rId6"/>
              </a:rPr>
              <a:t>AccessComputing</a:t>
            </a:r>
            <a:r>
              <a:rPr lang="en-US" sz="2800" dirty="0"/>
              <a:t>, </a:t>
            </a:r>
            <a:r>
              <a:rPr lang="en-US" sz="2800" dirty="0">
                <a:hlinkClick r:id="rId7"/>
              </a:rPr>
              <a:t>Disability Studies</a:t>
            </a:r>
            <a:r>
              <a:rPr lang="en-US" sz="2800" dirty="0"/>
              <a:t>, </a:t>
            </a:r>
            <a:r>
              <a:rPr lang="en-US" sz="2800" dirty="0">
                <a:hlinkClick r:id="rId8"/>
              </a:rPr>
              <a:t>ASL Minor</a:t>
            </a:r>
            <a:endParaRPr lang="en-US" sz="2800" dirty="0"/>
          </a:p>
          <a:p>
            <a:pPr marL="457200" lvl="1" indent="0">
              <a:buSzPts val="3600"/>
              <a:buNone/>
            </a:pPr>
            <a:endParaRPr lang="en-US" sz="2800" dirty="0"/>
          </a:p>
          <a:p>
            <a:pPr marL="457200" lvl="1" indent="0">
              <a:buSzPts val="3600"/>
              <a:buNone/>
            </a:pPr>
            <a:r>
              <a:rPr lang="en-US" sz="2800" dirty="0"/>
              <a:t>Bottom line: Explore and be curious! </a:t>
            </a:r>
            <a:br>
              <a:rPr lang="en-US" sz="2800" dirty="0"/>
            </a:br>
            <a:r>
              <a:rPr lang="en-US" sz="2800" dirty="0"/>
              <a:t>(and reach out if you want to learn more!)</a:t>
            </a:r>
          </a:p>
          <a:p>
            <a:pPr lvl="1" indent="-457200">
              <a:buSzPts val="3600"/>
            </a:pP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61AD48-02D6-B15D-C7E1-149D39C03C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CB5BC-D919-4E73-7FAF-8957069FB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47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 (again)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199" y="1542992"/>
            <a:ext cx="10838935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Check out </a:t>
            </a:r>
            <a:r>
              <a:rPr lang="en-US" sz="3600" u="sng" dirty="0">
                <a:solidFill>
                  <a:schemeClr val="hlink"/>
                </a:solidFill>
                <a:hlinkClick r:id="rId3"/>
              </a:rPr>
              <a:t>website</a:t>
            </a:r>
            <a:r>
              <a:rPr lang="en-US" sz="3600" dirty="0"/>
              <a:t> for links to all activities, materials</a:t>
            </a:r>
            <a:endParaRPr lang="en-US" sz="32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Creative Project 0</a:t>
            </a:r>
            <a:r>
              <a:rPr lang="en-US" sz="3600" dirty="0"/>
              <a:t> will be out tonight, due Wed Apr 3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New Ed materials: </a:t>
            </a:r>
            <a:r>
              <a:rPr lang="en-US" sz="3600" dirty="0">
                <a:hlinkClick r:id="rId4"/>
              </a:rPr>
              <a:t>Sandbox</a:t>
            </a:r>
            <a:r>
              <a:rPr lang="en-US" sz="3600" dirty="0"/>
              <a:t> &amp; </a:t>
            </a:r>
            <a:r>
              <a:rPr lang="en-US" sz="3600" dirty="0">
                <a:hlinkClick r:id="rId5"/>
              </a:rPr>
              <a:t>Glossary</a:t>
            </a:r>
            <a:endParaRPr lang="en-US" sz="3600"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>
                <a:hlinkClick r:id="rId6"/>
              </a:rPr>
              <a:t>Matt’s office hours</a:t>
            </a:r>
            <a:r>
              <a:rPr lang="en-US" sz="3600" dirty="0"/>
              <a:t> are out (incl. one today at 1:30)</a:t>
            </a: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 dirty="0"/>
              <a:t>Fill out the introductory survey! </a:t>
            </a:r>
          </a:p>
          <a:p>
            <a:pPr lvl="1" indent="-457200">
              <a:spcBef>
                <a:spcPts val="1000"/>
              </a:spcBef>
              <a:buSzPts val="3600"/>
            </a:pPr>
            <a:r>
              <a:rPr lang="en-US" sz="3200" dirty="0"/>
              <a:t>About 34% of the class has filled it out so far – ty &lt;3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C8707D-2CB0-EFC9-4640-7B6115074A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0E68C-9400-7A1B-6E3A-FA3E8D9611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Aside: office hours as a resource!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199" y="1542992"/>
            <a:ext cx="10777151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SzPts val="3600"/>
              <a:buNone/>
            </a:pPr>
            <a:r>
              <a:rPr lang="en-US" sz="3200" dirty="0"/>
              <a:t>The IPL (TA office hours) will open on Monday (Apr 1)</a:t>
            </a:r>
          </a:p>
          <a:p>
            <a:pPr indent="-457200">
              <a:buSzPts val="3600"/>
            </a:pPr>
            <a:r>
              <a:rPr lang="en-US" sz="3200" dirty="0"/>
              <a:t>one of the best parts of the course!!</a:t>
            </a:r>
          </a:p>
          <a:p>
            <a:pPr indent="-457200">
              <a:buSzPts val="3600"/>
            </a:pPr>
            <a:r>
              <a:rPr lang="en-US" sz="3200" dirty="0"/>
              <a:t>but: TAs are instructed to </a:t>
            </a:r>
            <a:r>
              <a:rPr lang="en-US" sz="3200" u="sng" dirty="0"/>
              <a:t>not just give you the answer!</a:t>
            </a:r>
            <a:endParaRPr lang="en-US" sz="3200" dirty="0"/>
          </a:p>
          <a:p>
            <a:pPr lvl="1" indent="-457200">
              <a:buSzPts val="3600"/>
            </a:pPr>
            <a:r>
              <a:rPr lang="en-US" sz="2800" dirty="0"/>
              <a:t>why not? you wouldn’t be learning!</a:t>
            </a:r>
          </a:p>
          <a:p>
            <a:pPr lvl="1" indent="-457200">
              <a:buSzPts val="3600"/>
            </a:pPr>
            <a:r>
              <a:rPr lang="en-US" sz="2800" dirty="0"/>
              <a:t>developing the skill of asking good questions!</a:t>
            </a:r>
          </a:p>
          <a:p>
            <a:pPr lvl="1" indent="-457200">
              <a:buSzPts val="3600"/>
            </a:pPr>
            <a:r>
              <a:rPr lang="en-US" sz="2800" dirty="0"/>
              <a:t>e.g. “my code doesn’t work” versus “I tried X, expected Y, but got Z. Any thoughts on what to try next?”</a:t>
            </a:r>
          </a:p>
          <a:p>
            <a:pPr indent="-457200">
              <a:buSzPts val="3600"/>
            </a:pPr>
            <a:r>
              <a:rPr lang="en-US" sz="3200" dirty="0"/>
              <a:t>more about this on </a:t>
            </a:r>
            <a:r>
              <a:rPr lang="en-US" sz="3200" dirty="0">
                <a:hlinkClick r:id="rId3"/>
              </a:rPr>
              <a:t>our website</a:t>
            </a:r>
            <a:endParaRPr lang="en-US" sz="3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C8707D-2CB0-EFC9-4640-7B6115074A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0E68C-9400-7A1B-6E3A-FA3E8D9611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Intro Survey – things we’re excited for!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57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2800" dirty="0"/>
              <a:t>“I am excited to learn more about how code can be used in real-world projects as well as develop my understanding of coding languages!”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2800" dirty="0"/>
              <a:t>“Learning something new that I have no experience or prior knowledge in, I might find out I love it and feel confident that that is what I want to study, and I might find it's not for me and that is also helpful in finding a major that fits me best”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2800" dirty="0"/>
              <a:t>“I am most excited about the creative projects.”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2800" dirty="0"/>
              <a:t>“JAVA!”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C8707D-2CB0-EFC9-4640-7B6115074A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0E68C-9400-7A1B-6E3A-FA3E8D9611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635C1-FCA4-392B-8154-E67CEBD496CE}"/>
              </a:ext>
            </a:extLst>
          </p:cNvPr>
          <p:cNvSpPr txBox="1"/>
          <p:nvPr/>
        </p:nvSpPr>
        <p:spPr>
          <a:xfrm>
            <a:off x="11919473" y="134470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685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F57A-DD37-A433-DFBC-4742A610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Reassuring worries from intro survey (1/3)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8C264-2C35-DFF4-F8F8-6997326D4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i="0" dirty="0"/>
              <a:t>Most common: comments along the lines of…</a:t>
            </a:r>
          </a:p>
          <a:p>
            <a:r>
              <a:rPr lang="en-US" i="0" dirty="0"/>
              <a:t>“I do not have any CS experience so </a:t>
            </a:r>
            <a:r>
              <a:rPr lang="en-US" i="0" dirty="0" err="1"/>
              <a:t>i</a:t>
            </a:r>
            <a:r>
              <a:rPr lang="en-US" i="0" dirty="0"/>
              <a:t> am nervous about my lack of experience being a disadvantage”</a:t>
            </a:r>
          </a:p>
          <a:p>
            <a:r>
              <a:rPr lang="en-US" i="0" dirty="0"/>
              <a:t>“I haven’t learnt anything about coding yet”</a:t>
            </a:r>
          </a:p>
          <a:p>
            <a:r>
              <a:rPr lang="en-US" i="0" dirty="0"/>
              <a:t>“Not knowing how to program”</a:t>
            </a:r>
          </a:p>
          <a:p>
            <a:r>
              <a:rPr lang="en-US" i="0" dirty="0"/>
              <a:t>“coding, I have zero prior experience”</a:t>
            </a:r>
          </a:p>
          <a:p>
            <a:endParaRPr lang="en-US" i="0" dirty="0"/>
          </a:p>
          <a:p>
            <a:pPr marL="50800" indent="0">
              <a:buNone/>
            </a:pPr>
            <a:r>
              <a:rPr lang="en-US" i="0" dirty="0"/>
              <a:t>We’re </a:t>
            </a:r>
            <a:r>
              <a:rPr lang="en-US" i="0" u="sng" dirty="0"/>
              <a:t>all</a:t>
            </a:r>
            <a:r>
              <a:rPr lang="en-US" i="0" dirty="0"/>
              <a:t> in the same boat here, and you’re in the right place!</a:t>
            </a:r>
            <a:br>
              <a:rPr lang="en-US" i="0" dirty="0"/>
            </a:br>
            <a:r>
              <a:rPr lang="en-US" i="0" dirty="0"/>
              <a:t>We expect </a:t>
            </a:r>
            <a:r>
              <a:rPr lang="en-US" i="0" u="sng" dirty="0"/>
              <a:t>zero prior knowledge.</a:t>
            </a:r>
            <a:endParaRPr lang="en-US" i="0" dirty="0"/>
          </a:p>
          <a:p>
            <a:endParaRPr lang="en-US" i="0" dirty="0"/>
          </a:p>
          <a:p>
            <a:pPr marL="50800" indent="0">
              <a:buNone/>
            </a:pPr>
            <a:endParaRPr lang="en-US" i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8624A-D21E-3FD0-AFF2-FAC1F7DB79F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Lesson 1 - Spring 2024</a:t>
            </a:r>
            <a:endParaRPr lang="en-US" spc="-2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61468-F5D0-6026-BE61-AD63443886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6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F57A-DD37-A433-DFBC-4742A610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Reassuring worries from intro survey (2/3)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8C264-2C35-DFF4-F8F8-6997326D4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</p:spPr>
        <p:txBody>
          <a:bodyPr/>
          <a:lstStyle/>
          <a:p>
            <a:pPr marL="50800" indent="0">
              <a:buNone/>
            </a:pPr>
            <a:r>
              <a:rPr lang="en-US" sz="2400" i="0" dirty="0"/>
              <a:t>Difficulty, workload, pace, &amp; falling behind</a:t>
            </a:r>
          </a:p>
          <a:p>
            <a:r>
              <a:rPr lang="en-US" sz="2400" i="0" dirty="0"/>
              <a:t>recognizing that programming can be difficult (if it was easy: why have a class?)</a:t>
            </a:r>
          </a:p>
          <a:p>
            <a:r>
              <a:rPr lang="en-US" sz="2400" i="0" dirty="0"/>
              <a:t>as a result, have built many support systems (section, IPL, office hours, Ed, etc.)</a:t>
            </a:r>
          </a:p>
          <a:p>
            <a:r>
              <a:rPr lang="en-US" sz="2400" i="0" dirty="0"/>
              <a:t>if you feel like you’re struggling: </a:t>
            </a:r>
            <a:r>
              <a:rPr lang="en-US" sz="2400" i="0" u="sng" dirty="0"/>
              <a:t>reach out early!</a:t>
            </a:r>
          </a:p>
          <a:p>
            <a:pPr lvl="1"/>
            <a:r>
              <a:rPr lang="en-US" sz="2200" i="0" dirty="0"/>
              <a:t>especially with pace of quarter system</a:t>
            </a:r>
          </a:p>
          <a:p>
            <a:pPr marL="50800" indent="0">
              <a:buNone/>
            </a:pPr>
            <a:endParaRPr lang="en-US" sz="2400" i="0" dirty="0"/>
          </a:p>
          <a:p>
            <a:pPr marL="50800" indent="0">
              <a:buNone/>
            </a:pPr>
            <a:r>
              <a:rPr lang="en-US" sz="2400" i="0" dirty="0"/>
              <a:t>Competitiveness &amp; this class being a “weed-out” class</a:t>
            </a:r>
          </a:p>
          <a:p>
            <a:r>
              <a:rPr lang="en-US" sz="2400" i="0" dirty="0"/>
              <a:t>explicitly </a:t>
            </a:r>
            <a:r>
              <a:rPr lang="en-US" sz="2400" i="0" u="sng" dirty="0"/>
              <a:t>not</a:t>
            </a:r>
            <a:r>
              <a:rPr lang="en-US" sz="2400" i="0" dirty="0"/>
              <a:t> the goal of this class</a:t>
            </a:r>
          </a:p>
          <a:p>
            <a:r>
              <a:rPr lang="en-US" sz="2400" i="0" dirty="0"/>
              <a:t>course designed against this (minimum grade guarantees, resubmissions, etc.)</a:t>
            </a:r>
          </a:p>
          <a:p>
            <a:endParaRPr lang="en-US" sz="2400" i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8624A-D21E-3FD0-AFF2-FAC1F7DB79F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Lesson 1 - Spring 2024</a:t>
            </a:r>
            <a:endParaRPr lang="en-US" spc="-2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61468-F5D0-6026-BE61-AD63443886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7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F57A-DD37-A433-DFBC-4742A6108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Reassuring worries from intro survey (3/3)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8C264-2C35-DFF4-F8F8-6997326D4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974859" cy="4351338"/>
          </a:xfrm>
        </p:spPr>
        <p:txBody>
          <a:bodyPr>
            <a:normAutofit lnSpcReduction="10000"/>
          </a:bodyPr>
          <a:lstStyle/>
          <a:p>
            <a:pPr marL="50800" indent="0">
              <a:buNone/>
            </a:pPr>
            <a:r>
              <a:rPr lang="en-US" sz="2400" i="0" dirty="0"/>
              <a:t>Handwritten final</a:t>
            </a:r>
          </a:p>
          <a:p>
            <a:r>
              <a:rPr lang="en-US" sz="2400" i="0" dirty="0"/>
              <a:t>we’ll have a whole week dedicated to this, with practice finals too!</a:t>
            </a:r>
          </a:p>
          <a:p>
            <a:pPr marL="50800" indent="0">
              <a:buNone/>
            </a:pPr>
            <a:endParaRPr lang="en-US" sz="2400" i="0" dirty="0"/>
          </a:p>
          <a:p>
            <a:pPr marL="50800" indent="0">
              <a:buNone/>
            </a:pPr>
            <a:r>
              <a:rPr lang="en-US" sz="2400" i="0" dirty="0"/>
              <a:t>Struggling with technology / not being a computer person / Ed is new</a:t>
            </a:r>
          </a:p>
          <a:p>
            <a:r>
              <a:rPr lang="en-US" sz="2400" i="0" dirty="0"/>
              <a:t>this can be hard (and is important)! if you’re confused – please ask!</a:t>
            </a:r>
          </a:p>
          <a:p>
            <a:r>
              <a:rPr lang="en-US" sz="2400" i="0" dirty="0"/>
              <a:t>along the way, we’ll teach some small skills (e.g. searching “smart”, shortcuts)</a:t>
            </a:r>
          </a:p>
          <a:p>
            <a:pPr marL="50800" indent="0">
              <a:buNone/>
            </a:pPr>
            <a:endParaRPr lang="en-US" sz="2400" i="0" dirty="0"/>
          </a:p>
          <a:p>
            <a:pPr marL="50800" indent="0">
              <a:buNone/>
            </a:pPr>
            <a:r>
              <a:rPr lang="en-US" sz="2400" i="0" dirty="0"/>
              <a:t>Not being a math or STEM “person”</a:t>
            </a:r>
          </a:p>
          <a:p>
            <a:r>
              <a:rPr lang="en-US" sz="2400" i="0" dirty="0"/>
              <a:t>in my opinion, everybody can be a math or STEM person :)</a:t>
            </a:r>
          </a:p>
          <a:p>
            <a:r>
              <a:rPr lang="en-US" sz="2400" i="0" dirty="0"/>
              <a:t>fun fact: some of our CSE professors were originally completely different majors!!</a:t>
            </a:r>
          </a:p>
          <a:p>
            <a:endParaRPr lang="en-US" sz="2400" i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08624A-D21E-3FD0-AFF2-FAC1F7DB79F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Lesson 1 - Spring 2024</a:t>
            </a:r>
            <a:endParaRPr lang="en-US" spc="-2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E61468-F5D0-6026-BE61-AD634438861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6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Finding groups?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542992"/>
            <a:ext cx="10415954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sz="2800" dirty="0"/>
              <a:t>A good chunk of people asked about finding study groups!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Some thoughts:</a:t>
            </a:r>
          </a:p>
          <a:p>
            <a:pPr indent="-457200">
              <a:buSzPts val="3600"/>
            </a:pPr>
            <a:r>
              <a:rPr lang="en-US" sz="2800" dirty="0"/>
              <a:t>as you’ll see today, we do lots of pair/group learning in class. </a:t>
            </a:r>
            <a:br>
              <a:rPr lang="en-US" sz="2800" dirty="0"/>
            </a:br>
            <a:r>
              <a:rPr lang="en-US" sz="2800" dirty="0"/>
              <a:t>Vibe well with someone? Ask them to study :)</a:t>
            </a:r>
          </a:p>
          <a:p>
            <a:pPr indent="-457200">
              <a:buSzPts val="3600"/>
            </a:pPr>
            <a:r>
              <a:rPr lang="en-US" dirty="0"/>
              <a:t>say hi to folks in section, office hours, and the IPL!</a:t>
            </a:r>
          </a:p>
          <a:p>
            <a:pPr indent="-457200">
              <a:buSzPts val="3600"/>
            </a:pPr>
            <a:r>
              <a:rPr lang="en-US" sz="2800" dirty="0"/>
              <a:t>stay tuned for more (!!)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C8707D-2CB0-EFC9-4640-7B6115074A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1 - Spring 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0E68C-9400-7A1B-6E3A-FA3E8D9611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3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4B5B9-599F-3952-3039-38F0F329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and some fun responses!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90E1A-9814-7C70-4294-4EEFD725C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i="0" dirty="0"/>
              <a:t>“I think Atlanta Millionaires Club was better than Undressed at the Symphony </a:t>
            </a:r>
            <a:r>
              <a:rPr lang="en-US" sz="2800" i="0" dirty="0" err="1"/>
              <a:t>tbh</a:t>
            </a:r>
            <a:r>
              <a:rPr lang="en-US" sz="2800" i="0" dirty="0"/>
              <a:t> :]”</a:t>
            </a:r>
          </a:p>
          <a:p>
            <a:pPr>
              <a:lnSpc>
                <a:spcPct val="100000"/>
              </a:lnSpc>
            </a:pPr>
            <a:r>
              <a:rPr lang="en-US" sz="2800" i="0" dirty="0"/>
              <a:t>“I love </a:t>
            </a:r>
            <a:r>
              <a:rPr lang="en-US" sz="2800" i="0" dirty="0" err="1"/>
              <a:t>Laufey</a:t>
            </a:r>
            <a:r>
              <a:rPr lang="en-US" sz="2800" i="0" dirty="0"/>
              <a:t> and I can't wait to get to know you more in office hours! :)”</a:t>
            </a:r>
          </a:p>
          <a:p>
            <a:pPr>
              <a:lnSpc>
                <a:spcPct val="100000"/>
              </a:lnSpc>
            </a:pPr>
            <a:r>
              <a:rPr lang="en-US" sz="2800" i="0" dirty="0"/>
              <a:t>“The lecture beats are sick”</a:t>
            </a:r>
          </a:p>
          <a:p>
            <a:pPr>
              <a:lnSpc>
                <a:spcPct val="100000"/>
              </a:lnSpc>
            </a:pPr>
            <a:r>
              <a:rPr lang="en-US" sz="2800" i="0" dirty="0"/>
              <a:t>“The country Cameroon is named for shrimp”</a:t>
            </a:r>
          </a:p>
          <a:p>
            <a:pPr>
              <a:lnSpc>
                <a:spcPct val="100000"/>
              </a:lnSpc>
            </a:pPr>
            <a:r>
              <a:rPr lang="en-US" sz="2800" i="0" dirty="0"/>
              <a:t>“I'm very excited to learn and be part of this class!”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D21CC-E2C3-1E5A-CE28-E249277259F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Lesson 1 - Spring 2024</a:t>
            </a:r>
            <a:endParaRPr lang="en-US" spc="-2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A4DCA-D4A5-A54C-1A83-38F1067AD76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15570">
              <a:lnSpc>
                <a:spcPts val="1240"/>
              </a:lnSpc>
            </a:pPr>
            <a:fld id="{81D60167-4931-47E6-BA6A-407CBD079E4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0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1819</Words>
  <Application>Microsoft Macintosh PowerPoint</Application>
  <PresentationFormat>Widescreen</PresentationFormat>
  <Paragraphs>257</Paragraphs>
  <Slides>23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Quattrocento Sans</vt:lpstr>
      <vt:lpstr>Consolas</vt:lpstr>
      <vt:lpstr>Arial</vt:lpstr>
      <vt:lpstr>Calibri</vt:lpstr>
      <vt:lpstr>Office Theme</vt:lpstr>
      <vt:lpstr>CSE 121 Lesson 1: Printing and Turtles!</vt:lpstr>
      <vt:lpstr>Announcements, Reminders</vt:lpstr>
      <vt:lpstr>Aside: office hours as a resource!</vt:lpstr>
      <vt:lpstr>Intro Survey – things we’re excited for!</vt:lpstr>
      <vt:lpstr>Reassuring worries from intro survey (1/3)</vt:lpstr>
      <vt:lpstr>Reassuring worries from intro survey (2/3)</vt:lpstr>
      <vt:lpstr>Reassuring worries from intro survey (3/3)</vt:lpstr>
      <vt:lpstr>Finding groups?</vt:lpstr>
      <vt:lpstr>… and some fun responses!</vt:lpstr>
      <vt:lpstr>Escape Sequences</vt:lpstr>
      <vt:lpstr>Activities in Class</vt:lpstr>
      <vt:lpstr>PowerPoint Presentation</vt:lpstr>
      <vt:lpstr>🐢 Turtle Time!</vt:lpstr>
      <vt:lpstr>🐢 Turtles!</vt:lpstr>
      <vt:lpstr>PowerPoint Presentation</vt:lpstr>
      <vt:lpstr>🍓🌮☕  Food for Thought  🥑🍱🧋</vt:lpstr>
      <vt:lpstr>Accessibility: can everyone use Turtle? (1/2)</vt:lpstr>
      <vt:lpstr>Accessibility: can everyone use Turtle? (2/2)</vt:lpstr>
      <vt:lpstr>Accessibility: hidden slide</vt:lpstr>
      <vt:lpstr>Accessibility: what’s next? (1/3)</vt:lpstr>
      <vt:lpstr>Accessibility: what’s next? (2/3)</vt:lpstr>
      <vt:lpstr>Accessibility: what’s next? (3/3)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Matthew Wang</cp:lastModifiedBy>
  <cp:revision>71</cp:revision>
  <dcterms:created xsi:type="dcterms:W3CDTF">2020-09-29T18:40:50Z</dcterms:created>
  <dcterms:modified xsi:type="dcterms:W3CDTF">2024-03-29T07:11:43Z</dcterms:modified>
</cp:coreProperties>
</file>