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91" r:id="rId15"/>
    <p:sldId id="293" r:id="rId16"/>
    <p:sldId id="270" r:id="rId17"/>
    <p:sldId id="292" r:id="rId18"/>
    <p:sldId id="271" r:id="rId19"/>
    <p:sldId id="272" r:id="rId20"/>
    <p:sldId id="273" r:id="rId21"/>
    <p:sldId id="295" r:id="rId22"/>
    <p:sldId id="290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97" r:id="rId32"/>
    <p:sldId id="296" r:id="rId33"/>
    <p:sldId id="286" r:id="rId34"/>
    <p:sldId id="298" r:id="rId35"/>
    <p:sldId id="299" r:id="rId36"/>
    <p:sldId id="289" r:id="rId37"/>
  </p:sldIdLst>
  <p:sldSz cx="12192000" cy="6858000"/>
  <p:notesSz cx="12192000" cy="6858000"/>
  <p:embeddedFontLst>
    <p:embeddedFont>
      <p:font typeface="Quattrocento Sans" panose="020B0502050000020003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hMhc8WA0UsI7U7Kscq9ZpslOqh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D5E337-E57B-4413-9656-887C5ED2F6BD}">
  <a:tblStyle styleId="{FFD5E337-E57B-4413-9656-887C5ED2F6B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29"/>
    <p:restoredTop sz="94618"/>
  </p:normalViewPr>
  <p:slideViewPr>
    <p:cSldViewPr snapToGrid="0">
      <p:cViewPr>
        <p:scale>
          <a:sx n="84" d="100"/>
          <a:sy n="84" d="100"/>
        </p:scale>
        <p:origin x="1424" y="122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41" d="100"/>
          <a:sy n="141" d="100"/>
        </p:scale>
        <p:origin x="22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" name="Google Shape;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3037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5796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087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elba</a:t>
            </a:r>
            <a:endParaRPr/>
          </a:p>
        </p:txBody>
      </p:sp>
      <p:sp>
        <p:nvSpPr>
          <p:cNvPr id="230" name="Google Shape;2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003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elba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18928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elba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matt</a:t>
            </a:r>
            <a:endParaRPr/>
          </a:p>
        </p:txBody>
      </p:sp>
      <p:sp>
        <p:nvSpPr>
          <p:cNvPr id="274" name="Google Shape;2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7" name="Google Shape;30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5" name="Google Shape;3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elba</a:t>
            </a:r>
            <a:endParaRPr/>
          </a:p>
        </p:txBody>
      </p:sp>
      <p:sp>
        <p:nvSpPr>
          <p:cNvPr id="337" name="Google Shape;33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elba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elba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matt</a:t>
            </a:r>
            <a:endParaRPr/>
          </a:p>
        </p:txBody>
      </p:sp>
      <p:sp>
        <p:nvSpPr>
          <p:cNvPr id="120" name="Google Shape;1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matt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body" idx="1"/>
          </p:nvPr>
        </p:nvSpPr>
        <p:spPr>
          <a:xfrm>
            <a:off x="916939" y="1737106"/>
            <a:ext cx="1001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0 - Spring 2024</a:t>
            </a:r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4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0 - Spring 2024</a:t>
            </a:r>
            <a:endParaRPr/>
          </a:p>
        </p:txBody>
      </p:sp>
      <p:sp>
        <p:nvSpPr>
          <p:cNvPr id="27" name="Google Shape;27;p3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5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769872" cy="15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0 - Spring 2024</a:t>
            </a:r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437389" cy="16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7698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0 - Spring 2024</a:t>
            </a:r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437389" cy="178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936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0 - Spring 2024</a:t>
            </a:r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6659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6181341"/>
            <a:ext cx="12191999" cy="67401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body" idx="1"/>
          </p:nvPr>
        </p:nvSpPr>
        <p:spPr>
          <a:xfrm>
            <a:off x="916939" y="1737106"/>
            <a:ext cx="1001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541272" cy="15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Lesson 0 - Spring 2024</a:t>
            </a:r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2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437389" cy="15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7EFPo9xPDcqoyiToIlZj7i?si=601198e2e28e4ff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xw@cs.washington.ed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courses.cs.washington.edu/courses/cse121/24sp/syllabus/#required-course-work-resubmissions-and-late-work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courses.cs.washington.edu/courses/cse121/24sp/syllabus/#required-course-work-resubmissions-and-late-work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cs.washington.edu/courses/cse121/24sp/syllabus/#academic-honesty-and-collaboration" TargetMode="External"/><Relationship Id="rId2" Type="http://schemas.openxmlformats.org/officeDocument/2006/relationships/hyperlink" Target="https://courses.cs.washington.edu/courses/cse121/24sp/gen-ai/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feedback.cs.washington.edu/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y8odytdZmhcMkiiJA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urses.cs.washington.edu/courses/cse121/24sp/syllabu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18" Type="http://schemas.openxmlformats.org/officeDocument/2006/relationships/image" Target="../media/image19.jpg"/><Relationship Id="rId26" Type="http://schemas.openxmlformats.org/officeDocument/2006/relationships/image" Target="../media/image27.jpeg"/><Relationship Id="rId3" Type="http://schemas.openxmlformats.org/officeDocument/2006/relationships/image" Target="../media/image4.jpg"/><Relationship Id="rId21" Type="http://schemas.openxmlformats.org/officeDocument/2006/relationships/image" Target="../media/image22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jpg"/><Relationship Id="rId25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jp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24" Type="http://schemas.openxmlformats.org/officeDocument/2006/relationships/image" Target="../media/image25.jpg"/><Relationship Id="rId5" Type="http://schemas.openxmlformats.org/officeDocument/2006/relationships/image" Target="../media/image6.jpg"/><Relationship Id="rId15" Type="http://schemas.openxmlformats.org/officeDocument/2006/relationships/image" Target="../media/image16.png"/><Relationship Id="rId23" Type="http://schemas.openxmlformats.org/officeDocument/2006/relationships/image" Target="../media/image24.jpg"/><Relationship Id="rId10" Type="http://schemas.openxmlformats.org/officeDocument/2006/relationships/image" Target="../media/image11.jpeg"/><Relationship Id="rId19" Type="http://schemas.openxmlformats.org/officeDocument/2006/relationships/image" Target="../media/image20.pn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png"/><Relationship Id="rId22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lacement.cs.washington.ed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s.washington.edu/academics/ugrad/nonmajor-options/intro-course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"/>
          <p:cNvSpPr txBox="1">
            <a:spLocks noGrp="1"/>
          </p:cNvSpPr>
          <p:nvPr>
            <p:ph type="title"/>
          </p:nvPr>
        </p:nvSpPr>
        <p:spPr>
          <a:xfrm>
            <a:off x="2656077" y="1279601"/>
            <a:ext cx="6677659" cy="94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000"/>
              <a:t>Welcome to CSE 121!</a:t>
            </a:r>
            <a:endParaRPr sz="6000"/>
          </a:p>
        </p:txBody>
      </p:sp>
      <p:sp>
        <p:nvSpPr>
          <p:cNvPr id="49" name="Google Shape;49;p1"/>
          <p:cNvSpPr txBox="1"/>
          <p:nvPr/>
        </p:nvSpPr>
        <p:spPr>
          <a:xfrm>
            <a:off x="3309998" y="2133600"/>
            <a:ext cx="5369815" cy="934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775" rIns="0" bIns="0" anchor="t" anchorCtr="0">
            <a:spAutoFit/>
          </a:bodyPr>
          <a:lstStyle/>
          <a:p>
            <a:pPr marL="227329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Matt Wang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9870" marR="0" lvl="0" indent="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Spring 2024</a:t>
            </a:r>
            <a:endParaRPr sz="2800" b="0" i="0" u="none" strike="noStrike" cap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0" name="Google Shape;50;p1"/>
          <p:cNvSpPr txBox="1"/>
          <p:nvPr/>
        </p:nvSpPr>
        <p:spPr>
          <a:xfrm>
            <a:off x="272161" y="5535201"/>
            <a:ext cx="2664676" cy="44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sli.do</a:t>
            </a:r>
            <a:r>
              <a:rPr lang="en-US" sz="2800" b="1" i="0" u="none" strike="noStrike" cap="none" dirty="0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 #cse121-0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1"/>
          <p:cNvSpPr txBox="1"/>
          <p:nvPr/>
        </p:nvSpPr>
        <p:spPr>
          <a:xfrm>
            <a:off x="3245686" y="4038193"/>
            <a:ext cx="5519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TAs: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 dirty="0"/>
          </a:p>
        </p:txBody>
      </p:sp>
      <p:sp>
        <p:nvSpPr>
          <p:cNvPr id="53" name="Google Shape;53;p1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graphicFrame>
        <p:nvGraphicFramePr>
          <p:cNvPr id="54" name="Google Shape;54;p1"/>
          <p:cNvGraphicFramePr/>
          <p:nvPr>
            <p:extLst>
              <p:ext uri="{D42A27DB-BD31-4B8C-83A1-F6EECF244321}">
                <p14:modId xmlns:p14="http://schemas.microsoft.com/office/powerpoint/2010/main" val="3875782917"/>
              </p:ext>
            </p:extLst>
          </p:nvPr>
        </p:nvGraphicFramePr>
        <p:xfrm>
          <a:off x="3797683" y="4038193"/>
          <a:ext cx="5507550" cy="1483400"/>
        </p:xfrm>
        <a:graphic>
          <a:graphicData uri="http://schemas.openxmlformats.org/drawingml/2006/table">
            <a:tbl>
              <a:tblPr firstRow="1" bandRow="1">
                <a:noFill/>
                <a:tableStyleId>{FFD5E337-E57B-4413-9656-887C5ED2F6BD}</a:tableStyleId>
              </a:tblPr>
              <a:tblGrid>
                <a:gridCol w="91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7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7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Andy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Anju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/>
                        <a:t>Archit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/>
                        <a:t>Arkita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Autumn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Christian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Hannah H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Hannah S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Heather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/>
                        <a:t>Hibbah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/>
                        <a:t>Janvi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Jessie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/>
                        <a:t>Jonus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Julia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Luke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Maria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Mia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/>
                        <a:t>Ritesh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Shayna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Simon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Trey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Vidhi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Vivian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Gumball?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8E35006-D767-06C9-C001-325830E0CC29}"/>
              </a:ext>
            </a:extLst>
          </p:cNvPr>
          <p:cNvSpPr txBox="1"/>
          <p:nvPr/>
        </p:nvSpPr>
        <p:spPr>
          <a:xfrm>
            <a:off x="9564394" y="5589931"/>
            <a:ext cx="2414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Today’s playlist:</a:t>
            </a:r>
            <a:br>
              <a:rPr lang="en-US" dirty="0"/>
            </a:br>
            <a:r>
              <a:rPr lang="en-US" dirty="0">
                <a:hlinkClick r:id="rId3"/>
              </a:rPr>
              <a:t>CSE 121 lecture beats 24sp</a:t>
            </a:r>
            <a:endParaRPr lang="en-US" dirty="0"/>
          </a:p>
        </p:txBody>
      </p:sp>
      <p:pic>
        <p:nvPicPr>
          <p:cNvPr id="5" name="Picture 4" descr="QR code for sli.do with code #cse121-0">
            <a:extLst>
              <a:ext uri="{FF2B5EF4-FFF2-40B4-BE49-F238E27FC236}">
                <a16:creationId xmlns:a16="http://schemas.microsoft.com/office/drawing/2014/main" id="{6AD19156-1306-EDD3-E670-86C5AAD13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02" y="3355138"/>
            <a:ext cx="2234793" cy="2234793"/>
          </a:xfrm>
          <a:prstGeom prst="rect">
            <a:avLst/>
          </a:prstGeom>
        </p:spPr>
      </p:pic>
      <p:sp>
        <p:nvSpPr>
          <p:cNvPr id="6" name="Google Shape;50;p1">
            <a:extLst>
              <a:ext uri="{FF2B5EF4-FFF2-40B4-BE49-F238E27FC236}">
                <a16:creationId xmlns:a16="http://schemas.microsoft.com/office/drawing/2014/main" id="{5679EFB0-BCF2-87B7-1F12-170237B4BADD}"/>
              </a:ext>
            </a:extLst>
          </p:cNvPr>
          <p:cNvSpPr txBox="1"/>
          <p:nvPr/>
        </p:nvSpPr>
        <p:spPr>
          <a:xfrm>
            <a:off x="506640" y="2411746"/>
            <a:ext cx="3777523" cy="87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Use this QR code as one way to ask questions!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Agenda (4/7)</a:t>
            </a:r>
            <a:endParaRPr/>
          </a:p>
        </p:txBody>
      </p:sp>
      <p:sp>
        <p:nvSpPr>
          <p:cNvPr id="172" name="Google Shape;172;p10"/>
          <p:cNvSpPr txBox="1"/>
          <p:nvPr/>
        </p:nvSpPr>
        <p:spPr>
          <a:xfrm>
            <a:off x="916939" y="1706841"/>
            <a:ext cx="3341370" cy="27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objectives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similar courses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components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917A4B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Our learning model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0"/>
          <p:cNvSpPr txBox="1"/>
          <p:nvPr/>
        </p:nvSpPr>
        <p:spPr>
          <a:xfrm>
            <a:off x="6251828" y="1756565"/>
            <a:ext cx="3749675" cy="229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Tools and resources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Website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Assessment and grading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4" name="Google Shape;174;p10"/>
          <p:cNvGrpSpPr/>
          <p:nvPr/>
        </p:nvGrpSpPr>
        <p:grpSpPr>
          <a:xfrm>
            <a:off x="4094987" y="4181855"/>
            <a:ext cx="581025" cy="157480"/>
            <a:chOff x="4094987" y="4181855"/>
            <a:chExt cx="581025" cy="157480"/>
          </a:xfrm>
        </p:grpSpPr>
        <p:sp>
          <p:nvSpPr>
            <p:cNvPr id="175" name="Google Shape;175;p10"/>
            <p:cNvSpPr/>
            <p:nvPr/>
          </p:nvSpPr>
          <p:spPr>
            <a:xfrm>
              <a:off x="4094987" y="4181855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79" extrusionOk="0">
                  <a:moveTo>
                    <a:pt x="160147" y="0"/>
                  </a:moveTo>
                  <a:lnTo>
                    <a:pt x="0" y="78486"/>
                  </a:lnTo>
                  <a:lnTo>
                    <a:pt x="160147" y="156972"/>
                  </a:lnTo>
                  <a:lnTo>
                    <a:pt x="160147" y="117729"/>
                  </a:lnTo>
                  <a:lnTo>
                    <a:pt x="580644" y="117729"/>
                  </a:lnTo>
                  <a:lnTo>
                    <a:pt x="580644" y="39243"/>
                  </a:lnTo>
                  <a:lnTo>
                    <a:pt x="160147" y="39243"/>
                  </a:lnTo>
                  <a:lnTo>
                    <a:pt x="160147" y="0"/>
                  </a:lnTo>
                  <a:close/>
                </a:path>
              </a:pathLst>
            </a:custGeom>
            <a:solidFill>
              <a:srgbClr val="917A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4094987" y="4181855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79" extrusionOk="0">
                  <a:moveTo>
                    <a:pt x="580644" y="39243"/>
                  </a:moveTo>
                  <a:lnTo>
                    <a:pt x="160147" y="39243"/>
                  </a:lnTo>
                  <a:lnTo>
                    <a:pt x="160147" y="0"/>
                  </a:lnTo>
                  <a:lnTo>
                    <a:pt x="0" y="78486"/>
                  </a:lnTo>
                  <a:lnTo>
                    <a:pt x="160147" y="156972"/>
                  </a:lnTo>
                  <a:lnTo>
                    <a:pt x="160147" y="117729"/>
                  </a:lnTo>
                  <a:lnTo>
                    <a:pt x="580644" y="117729"/>
                  </a:lnTo>
                  <a:lnTo>
                    <a:pt x="580644" y="39243"/>
                  </a:lnTo>
                  <a:close/>
                </a:path>
              </a:pathLst>
            </a:custGeom>
            <a:noFill/>
            <a:ln w="12175" cap="flat" cmpd="sng">
              <a:solidFill>
                <a:srgbClr val="695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10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178" name="Google Shape;178;p10"/>
          <p:cNvSpPr txBox="1"/>
          <p:nvPr/>
        </p:nvSpPr>
        <p:spPr>
          <a:xfrm>
            <a:off x="11094211" y="6464985"/>
            <a:ext cx="180975" cy="1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1" descr="A photo of a bicycle. This is used as a metaphor in the presentation: when you learn a bike, does it suffice to watch a ton of youtube videos of how to ride a bike? No! You need to do it yourself, and practice consistently and regularly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2160" y="411480"/>
            <a:ext cx="8107680" cy="540546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1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769872" cy="15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186" name="Google Shape;186;p11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437389" cy="16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How Learning Works</a:t>
            </a:r>
            <a:endParaRPr/>
          </a:p>
        </p:txBody>
      </p:sp>
      <p:sp>
        <p:nvSpPr>
          <p:cNvPr id="192" name="Google Shape;192;p12"/>
          <p:cNvSpPr txBox="1"/>
          <p:nvPr/>
        </p:nvSpPr>
        <p:spPr>
          <a:xfrm>
            <a:off x="916939" y="1306906"/>
            <a:ext cx="10240645" cy="333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requires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active participation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process. 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It’s not as simple as sitting and listening to someone talk at you!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Requires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deliberate practice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by doing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Benefits from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collaborative 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Does not work well if you cram everything!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12" descr="A photo of a bicycle. This is used as a metaphor in the presentation: when you learn a bike, does it suffice to watch a ton of youtube videos of how to ride a bike? No! You need to do it yourself, and practice consistently and regularly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3523" y="4244340"/>
            <a:ext cx="3724655" cy="248412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2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195" name="Google Shape;195;p12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Pre-Class Materials (1/3)</a:t>
            </a:r>
            <a:endParaRPr dirty="0"/>
          </a:p>
        </p:txBody>
      </p:sp>
      <p:sp>
        <p:nvSpPr>
          <p:cNvPr id="201" name="Google Shape;201;p39"/>
          <p:cNvSpPr txBox="1"/>
          <p:nvPr/>
        </p:nvSpPr>
        <p:spPr>
          <a:xfrm>
            <a:off x="916939" y="1306906"/>
            <a:ext cx="10240645" cy="1608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Core element of course: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prepare for each lecture with readings &amp; practice problems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should take ~30 minutes per lecture (why we don’t have Monday lectures!)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 will start with a brief recap, then pick off where we left off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203" name="Google Shape;203;p39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Pre-Class Materials (2/3)</a:t>
            </a:r>
            <a:endParaRPr dirty="0"/>
          </a:p>
        </p:txBody>
      </p:sp>
      <p:sp>
        <p:nvSpPr>
          <p:cNvPr id="201" name="Google Shape;201;p39"/>
          <p:cNvSpPr txBox="1"/>
          <p:nvPr/>
        </p:nvSpPr>
        <p:spPr>
          <a:xfrm>
            <a:off x="916939" y="1306906"/>
            <a:ext cx="10240645" cy="320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Core element of course: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prepare for each lecture with readings &amp; practice problems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should take ~30 minutes per lecture (why we don’t have Monday lectures!)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 will start with a brief recap, then pick off where we left off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Which means…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can spend lecture diving deeper, answering questions, and think-pair-share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can ask about pre-lecture material in class or quiz section!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203" name="Google Shape;203;p39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167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Pre-Class Materials (3/3)</a:t>
            </a:r>
            <a:endParaRPr dirty="0"/>
          </a:p>
        </p:txBody>
      </p:sp>
      <p:sp>
        <p:nvSpPr>
          <p:cNvPr id="201" name="Google Shape;201;p39"/>
          <p:cNvSpPr txBox="1"/>
          <p:nvPr/>
        </p:nvSpPr>
        <p:spPr>
          <a:xfrm>
            <a:off x="916939" y="1306906"/>
            <a:ext cx="10240645" cy="479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Core element of course: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prepare for each lecture with readings &amp; practice problems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should take ~30 minutes per lecture (why we don’t have Monday lectures!)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 will start with a brief recap, then pick off where we left off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Which means…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can spend lecture diving deeper, answering questions, and think-pair-share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can ask about pre-lecture material in class or quiz section!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materials are ungraded, which means…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it’s okay if you find them challenging – that means you’re learning!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but, 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should do them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will assume you’ve done them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203" name="Google Shape;203;p39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0757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0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Consistent and Active Participation (1/2)</a:t>
            </a:r>
            <a:endParaRPr dirty="0"/>
          </a:p>
        </p:txBody>
      </p:sp>
      <p:sp>
        <p:nvSpPr>
          <p:cNvPr id="209" name="Google Shape;209;p40"/>
          <p:cNvSpPr txBox="1"/>
          <p:nvPr/>
        </p:nvSpPr>
        <p:spPr>
          <a:xfrm>
            <a:off x="916939" y="1306906"/>
            <a:ext cx="10240645" cy="259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Attendance is not graded. But, it’s strongly encouraged!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lectures &amp; sections are 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going to be just us talking at you!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ex: live in-class coding, debugging, think-pair-share, and problem-solving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spreading out ~ 1-2 hours each day over Tuesday – Friday is </a:t>
            </a:r>
            <a:b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much more effective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than cramming before the assignment is due!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0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211" name="Google Shape;211;p40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0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Consistent and Active Participation (2/2)</a:t>
            </a:r>
            <a:endParaRPr dirty="0"/>
          </a:p>
        </p:txBody>
      </p:sp>
      <p:sp>
        <p:nvSpPr>
          <p:cNvPr id="209" name="Google Shape;209;p40"/>
          <p:cNvSpPr txBox="1"/>
          <p:nvPr/>
        </p:nvSpPr>
        <p:spPr>
          <a:xfrm>
            <a:off x="916939" y="1306906"/>
            <a:ext cx="10240645" cy="444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Attendance is not graded. But, it’s strongly encouraged!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lectures &amp; sections are 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going to be just us talking at you!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ex: live in-class coding, debugging, think-pair-share, and problem-solving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spreading out ~ 1-2 hours each day over Tuesday – Friday is </a:t>
            </a:r>
            <a:b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much more effective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than cramming before the assignment is due!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6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6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Catching up: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 lectures are recorded on Panopto; slides are on our website.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section materials are on Ed, but section will not be recorded.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0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211" name="Google Shape;211;p40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8387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Metacognition</a:t>
            </a:r>
            <a:endParaRPr/>
          </a:p>
        </p:txBody>
      </p:sp>
      <p:sp>
        <p:nvSpPr>
          <p:cNvPr id="217" name="Google Shape;217;p13"/>
          <p:cNvSpPr txBox="1"/>
          <p:nvPr/>
        </p:nvSpPr>
        <p:spPr>
          <a:xfrm>
            <a:off x="1075740" y="1508582"/>
            <a:ext cx="10198735" cy="418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54965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600" b="1" i="0" u="none" strike="noStrike" cap="none">
                <a:solidFill>
                  <a:srgbClr val="9E7927"/>
                </a:solidFill>
                <a:latin typeface="Calibri"/>
                <a:ea typeface="Calibri"/>
                <a:cs typeface="Calibri"/>
                <a:sym typeface="Calibri"/>
              </a:rPr>
              <a:t>Metacognition</a:t>
            </a: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asking questions about your solution process.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4965" marR="0" lvl="0" indent="-342900" algn="l" rtl="0">
              <a:lnSpc>
                <a:spcPct val="100000"/>
              </a:lnSpc>
              <a:spcBef>
                <a:spcPts val="224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Examples: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165" marR="0" lvl="1" indent="-3435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While debugging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explain to yourself why you’re trying this change.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165" marR="237490" lvl="1" indent="-342900" algn="l" rtl="0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Before running your program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make an explicit prediction of what you expect.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12165" marR="237490" lvl="1" indent="-342900" algn="l" rtl="0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working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be aware when you’re not making progress, so you can take a</a:t>
            </a:r>
            <a:b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break or try a different strategy.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165" marR="0" lvl="1" indent="-3435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designing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69365" marR="0" lvl="2" indent="-3435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Explain the tradeoffs with using a different data structure or algorithm.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69365" marR="0" lvl="2" indent="-3435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one or more requirements change, how would the solution change as a result?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69365" marR="0" lvl="2" indent="-3435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Reflect on how you ruled out alternative ideas along the way to a solution.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165" marR="0" lvl="1" indent="-3435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studying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what is the relationship of this topic to other ideas in the course?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3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Learning in CSE 121 (or anywhere)</a:t>
            </a:r>
            <a:endParaRPr/>
          </a:p>
        </p:txBody>
      </p:sp>
      <p:pic>
        <p:nvPicPr>
          <p:cNvPr id="225" name="Google Shape;225;p14" descr="The &quot;CSE 121 learning pyramid&quot;.&#10;&#10;At the bottom: Exposure (lessons, videos, textbook). Encounter concepts for the first time, see examples and ask questions. Nowhere near mastery!&#10;&#10;Next: Guided practice (lesson activities, sections, labs). Practice with support from course staff. Learn by doing: make mistakes and learn from them. Start to develop mastery.&#10;&#10;Next: Independent/Group practice (checkpoints, section problems, additional practice). Practice on your own or with classmates. Continue to learn by doing. Get close to mastery.&#10;&#10;Finally: Assessment (take-home assessments). Build on scaffolding from the previous items. Still learning by doing: you're note done! Demonstrate your mastery (even if it's still developing)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0493" y="1874169"/>
            <a:ext cx="8845174" cy="404952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4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7698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437389" cy="178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Agenda (1/7)</a:t>
            </a:r>
            <a:endParaRPr/>
          </a:p>
        </p:txBody>
      </p:sp>
      <p:sp>
        <p:nvSpPr>
          <p:cNvPr id="61" name="Google Shape;61;p2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63" name="Google Shape;63;p2"/>
          <p:cNvSpPr txBox="1"/>
          <p:nvPr/>
        </p:nvSpPr>
        <p:spPr>
          <a:xfrm>
            <a:off x="916939" y="1706841"/>
            <a:ext cx="3341370" cy="27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objectives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similar courses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components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learning model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 txBox="1"/>
          <p:nvPr/>
        </p:nvSpPr>
        <p:spPr>
          <a:xfrm>
            <a:off x="6251828" y="1756565"/>
            <a:ext cx="3749675" cy="229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Tools and resources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Website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Assessment and grading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Course Culture and Support</a:t>
            </a:r>
            <a:endParaRPr/>
          </a:p>
        </p:txBody>
      </p:sp>
      <p:sp>
        <p:nvSpPr>
          <p:cNvPr id="233" name="Google Shape;233;p15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234" name="Google Shape;234;p15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235" name="Google Shape;235;p15"/>
          <p:cNvSpPr txBox="1"/>
          <p:nvPr/>
        </p:nvSpPr>
        <p:spPr>
          <a:xfrm>
            <a:off x="916939" y="1742432"/>
            <a:ext cx="8422640" cy="341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2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Currently 231 students enrolled!</a:t>
            </a: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Almost none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are CSE majors!</a:t>
            </a:r>
            <a:endParaRPr sz="28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Wide range of backgrounds, interests, and goals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Everyone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new to programming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Support and help each other!</a:t>
            </a: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Form study groups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you have a question, others almost certainly do too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97E2-1E06-D8B1-58FC-166BF31EE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609676"/>
            <a:ext cx="9478645" cy="677108"/>
          </a:xfrm>
        </p:spPr>
        <p:txBody>
          <a:bodyPr/>
          <a:lstStyle/>
          <a:p>
            <a:r>
              <a:rPr lang="en-US" dirty="0"/>
              <a:t>Course Culture and Support: Live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A4D70-DCB0-7925-CBD7-F5C80F2E6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939" y="1286784"/>
            <a:ext cx="10741661" cy="4401205"/>
          </a:xfrm>
        </p:spPr>
        <p:txBody>
          <a:bodyPr/>
          <a:lstStyle/>
          <a:p>
            <a:pPr marL="228600" indent="0"/>
            <a:r>
              <a:rPr lang="en-US" i="0" dirty="0"/>
              <a:t>Introductory Programming Lab (TA Office Hours – starting Week 2)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#1 place to get help (and </a:t>
            </a:r>
            <a:r>
              <a:rPr lang="en-US" i="0" u="sng" dirty="0"/>
              <a:t>highly rated</a:t>
            </a:r>
            <a:r>
              <a:rPr lang="en-US" i="0" dirty="0"/>
              <a:t> in the class!)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face-to-face help from TAs on </a:t>
            </a:r>
            <a:r>
              <a:rPr lang="en-US" b="1" i="0" dirty="0"/>
              <a:t>any</a:t>
            </a:r>
            <a:r>
              <a:rPr lang="en-US" i="0" dirty="0"/>
              <a:t> course questions – not just assignments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i="0" dirty="0"/>
          </a:p>
          <a:p>
            <a:pPr marL="228600" indent="0"/>
            <a:r>
              <a:rPr lang="en-US" i="0" dirty="0"/>
              <a:t>TA Section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Work through practice problems (this is how you learn!)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Get to know your TAs &amp; peers!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i="0" dirty="0"/>
          </a:p>
          <a:p>
            <a:pPr marL="228600" indent="0"/>
            <a:r>
              <a:rPr lang="en-US" i="0" dirty="0"/>
              <a:t>Instructor Office Hours (in-person &amp; Zoom – schedule on website)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I don’t byte (most of the time)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Great for things from lecture, personal questions, or just to say hi!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B19F50-2B65-D266-AF6C-A6497010A42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Lesson 0 - Spring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3059F-3979-3971-7C4E-79C1FACB1B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89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6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Course Culture and Support: Ed &amp; Email</a:t>
            </a:r>
            <a:endParaRPr dirty="0"/>
          </a:p>
        </p:txBody>
      </p:sp>
      <p:sp>
        <p:nvSpPr>
          <p:cNvPr id="242" name="Google Shape;242;p16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243" name="Google Shape;243;p16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AEF970C-D298-E594-25B1-E4352CB0E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938" y="1737106"/>
            <a:ext cx="10513061" cy="4001095"/>
          </a:xfrm>
        </p:spPr>
        <p:txBody>
          <a:bodyPr/>
          <a:lstStyle/>
          <a:p>
            <a:r>
              <a:rPr lang="en-US" i="0" dirty="0"/>
              <a:t>Ed Board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Best for content and logistics questions – 231 of you &gt;&gt; 24 of us!!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Feel free to make them public or private (and/or anonymous)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Answer other students’ questions – great way to learn!</a:t>
            </a:r>
          </a:p>
          <a:p>
            <a:pPr marL="228600" indent="0"/>
            <a:endParaRPr lang="en-US" i="0" dirty="0"/>
          </a:p>
          <a:p>
            <a:pPr marL="228600" indent="0"/>
            <a:r>
              <a:rPr lang="en-US" i="0" dirty="0"/>
              <a:t>Email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Best for personal circumstances and/or private questions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If unsure, always feel free to email Matt (at </a:t>
            </a:r>
            <a:r>
              <a:rPr lang="en-US" i="0" dirty="0">
                <a:hlinkClick r:id="rId3"/>
              </a:rPr>
              <a:t>mxw@cs.washington.edu</a:t>
            </a:r>
            <a:r>
              <a:rPr lang="en-US" i="0" dirty="0"/>
              <a:t>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May politely ask you to post on Ed instead!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1345498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10151872" cy="69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 World Around CSE 121 &amp; Reaching Out</a:t>
            </a:r>
            <a:endParaRPr dirty="0"/>
          </a:p>
        </p:txBody>
      </p:sp>
      <p:sp>
        <p:nvSpPr>
          <p:cNvPr id="257" name="Google Shape;257;p18"/>
          <p:cNvSpPr txBox="1"/>
          <p:nvPr/>
        </p:nvSpPr>
        <p:spPr>
          <a:xfrm>
            <a:off x="1034700" y="1672998"/>
            <a:ext cx="10122600" cy="374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975" rIns="0" bIns="0" anchor="t" anchorCtr="0">
            <a:spAutoFit/>
          </a:bodyPr>
          <a:lstStyle/>
          <a:p>
            <a:pPr marL="12065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Our goal is to give you a great CSE 121 experience!</a:t>
            </a:r>
            <a:endParaRPr lang="en-US" sz="24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12065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n-US" sz="24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12065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But CSE 121 does not exist in a vacuum – there’s a lot going on in the world</a:t>
            </a:r>
            <a:r>
              <a:rPr lang="en-US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right now that can impact your education.</a:t>
            </a:r>
            <a:endParaRPr lang="en-US" sz="24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12065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n-US" sz="2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12065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We’ve designed course policies for maximum flexibility: resubmissions, dropping quiz/exam problems, asynchronous help &amp; lecture recordings.</a:t>
            </a:r>
          </a:p>
          <a:p>
            <a:pPr marL="12065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n-US" sz="24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Please reach out ASAP</a:t>
            </a: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 if you’re struggling or have circumstances that require extra support. We’re happy to help – we just need to know!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Google Shape;258;p18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259" name="Google Shape;259;p18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Agenda (5/7)</a:t>
            </a:r>
            <a:endParaRPr/>
          </a:p>
        </p:txBody>
      </p:sp>
      <p:sp>
        <p:nvSpPr>
          <p:cNvPr id="265" name="Google Shape;265;p19"/>
          <p:cNvSpPr txBox="1"/>
          <p:nvPr/>
        </p:nvSpPr>
        <p:spPr>
          <a:xfrm>
            <a:off x="916939" y="1706841"/>
            <a:ext cx="3341370" cy="27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objectives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similar courses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components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learning model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9"/>
          <p:cNvSpPr txBox="1"/>
          <p:nvPr/>
        </p:nvSpPr>
        <p:spPr>
          <a:xfrm>
            <a:off x="6251828" y="1756565"/>
            <a:ext cx="3749675" cy="229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7A4B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Tools and resources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917A4B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Course Website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917A4B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Assessment and grading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7" name="Google Shape;267;p19"/>
          <p:cNvGrpSpPr/>
          <p:nvPr/>
        </p:nvGrpSpPr>
        <p:grpSpPr>
          <a:xfrm>
            <a:off x="9467088" y="2010156"/>
            <a:ext cx="581025" cy="157480"/>
            <a:chOff x="9467088" y="2010156"/>
            <a:chExt cx="581025" cy="157480"/>
          </a:xfrm>
        </p:grpSpPr>
        <p:sp>
          <p:nvSpPr>
            <p:cNvPr id="268" name="Google Shape;268;p19"/>
            <p:cNvSpPr/>
            <p:nvPr/>
          </p:nvSpPr>
          <p:spPr>
            <a:xfrm>
              <a:off x="9467088" y="2010156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80" extrusionOk="0">
                  <a:moveTo>
                    <a:pt x="160146" y="0"/>
                  </a:moveTo>
                  <a:lnTo>
                    <a:pt x="0" y="78486"/>
                  </a:lnTo>
                  <a:lnTo>
                    <a:pt x="160146" y="156972"/>
                  </a:lnTo>
                  <a:lnTo>
                    <a:pt x="160146" y="117729"/>
                  </a:lnTo>
                  <a:lnTo>
                    <a:pt x="580643" y="117729"/>
                  </a:lnTo>
                  <a:lnTo>
                    <a:pt x="580643" y="39243"/>
                  </a:lnTo>
                  <a:lnTo>
                    <a:pt x="160146" y="39243"/>
                  </a:lnTo>
                  <a:lnTo>
                    <a:pt x="160146" y="0"/>
                  </a:lnTo>
                  <a:close/>
                </a:path>
              </a:pathLst>
            </a:custGeom>
            <a:solidFill>
              <a:srgbClr val="917A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9467088" y="2010156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80" extrusionOk="0">
                  <a:moveTo>
                    <a:pt x="580643" y="39243"/>
                  </a:moveTo>
                  <a:lnTo>
                    <a:pt x="160146" y="39243"/>
                  </a:lnTo>
                  <a:lnTo>
                    <a:pt x="160146" y="0"/>
                  </a:lnTo>
                  <a:lnTo>
                    <a:pt x="0" y="78486"/>
                  </a:lnTo>
                  <a:lnTo>
                    <a:pt x="160146" y="156972"/>
                  </a:lnTo>
                  <a:lnTo>
                    <a:pt x="160146" y="117729"/>
                  </a:lnTo>
                  <a:lnTo>
                    <a:pt x="580643" y="117729"/>
                  </a:lnTo>
                  <a:lnTo>
                    <a:pt x="580643" y="39243"/>
                  </a:lnTo>
                  <a:close/>
                </a:path>
              </a:pathLst>
            </a:custGeom>
            <a:noFill/>
            <a:ln w="12175" cap="flat" cmpd="sng">
              <a:solidFill>
                <a:srgbClr val="695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19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271" name="Google Shape;271;p19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0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Course Website</a:t>
            </a:r>
            <a:endParaRPr/>
          </a:p>
        </p:txBody>
      </p:sp>
      <p:sp>
        <p:nvSpPr>
          <p:cNvPr id="277" name="Google Shape;277;p20"/>
          <p:cNvSpPr txBox="1"/>
          <p:nvPr/>
        </p:nvSpPr>
        <p:spPr>
          <a:xfrm>
            <a:off x="1129283" y="1613916"/>
            <a:ext cx="3473450" cy="646430"/>
          </a:xfrm>
          <a:prstGeom prst="rect">
            <a:avLst/>
          </a:prstGeom>
          <a:solidFill>
            <a:srgbClr val="330064"/>
          </a:solidFill>
          <a:ln>
            <a:noFill/>
          </a:ln>
        </p:spPr>
        <p:txBody>
          <a:bodyPr spcFirstLastPara="1" wrap="square" lIns="0" tIns="19050" rIns="0" bIns="0" anchor="t" anchorCtr="0">
            <a:spAutoFit/>
          </a:bodyPr>
          <a:lstStyle/>
          <a:p>
            <a:pPr marL="36004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cs.uw.edu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/121</a:t>
            </a:r>
            <a:endParaRPr sz="3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0"/>
          <p:cNvSpPr txBox="1"/>
          <p:nvPr/>
        </p:nvSpPr>
        <p:spPr>
          <a:xfrm>
            <a:off x="916939" y="2391282"/>
            <a:ext cx="4015800" cy="2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75" rIns="0" bIns="0" anchor="t" anchorCtr="0">
            <a:spAutoFit/>
          </a:bodyPr>
          <a:lstStyle/>
          <a:p>
            <a:pPr marL="241300" marR="166370" lvl="0" indent="-228600" algn="l" rtl="0">
              <a:lnSpc>
                <a:spcPct val="1089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Primary source of course information (</a:t>
            </a:r>
            <a:r>
              <a:rPr lang="en-US" sz="28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28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Canvas)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5080" lvl="0" indent="-228600" algn="l" rtl="0">
              <a:lnSpc>
                <a:spcPct val="108928"/>
              </a:lnSpc>
              <a:spcBef>
                <a:spcPts val="9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Calendar will contain links to (almost) all resources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0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280" name="Google Shape;280;p20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3" name="Picture 2" descr="The CSE 121 website at cs.uw.edu/121. Important features include navigation for the syllabus, assignments, resubmissions, staff, office hours, resources, course tools and edstem. A &quot;This Week at a glance&quot; feature is shown; the first item lists Lesson 0 (this lecture)!">
            <a:extLst>
              <a:ext uri="{FF2B5EF4-FFF2-40B4-BE49-F238E27FC236}">
                <a16:creationId xmlns:a16="http://schemas.microsoft.com/office/drawing/2014/main" id="{ABD730E1-ACE1-7771-E66D-8D8CEC1176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76"/>
          <a:stretch/>
        </p:blipFill>
        <p:spPr>
          <a:xfrm>
            <a:off x="5480364" y="1306906"/>
            <a:ext cx="6325962" cy="425170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SE 121 website at cs.uw.edu/121. Important features include navigation for the syllabus, assignments, resubmissions, staff, office hours, resources, course tools and edstem. A &quot;This Week at a glance&quot; feature is shown; the first item lists Lesson 0 (this lecture)!">
            <a:extLst>
              <a:ext uri="{FF2B5EF4-FFF2-40B4-BE49-F238E27FC236}">
                <a16:creationId xmlns:a16="http://schemas.microsoft.com/office/drawing/2014/main" id="{A807987B-22EB-8000-BC1F-B46A08C3E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76"/>
          <a:stretch/>
        </p:blipFill>
        <p:spPr>
          <a:xfrm>
            <a:off x="5332638" y="1082292"/>
            <a:ext cx="6325962" cy="4251707"/>
          </a:xfrm>
          <a:prstGeom prst="rect">
            <a:avLst/>
          </a:prstGeom>
        </p:spPr>
      </p:pic>
      <p:sp>
        <p:nvSpPr>
          <p:cNvPr id="287" name="Google Shape;287;p21"/>
          <p:cNvSpPr txBox="1">
            <a:spLocks noGrp="1"/>
          </p:cNvSpPr>
          <p:nvPr>
            <p:ph type="title"/>
          </p:nvPr>
        </p:nvSpPr>
        <p:spPr>
          <a:xfrm>
            <a:off x="457200" y="826770"/>
            <a:ext cx="5179807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Syllabus (website)</a:t>
            </a:r>
            <a:endParaRPr/>
          </a:p>
        </p:txBody>
      </p:sp>
      <p:sp>
        <p:nvSpPr>
          <p:cNvPr id="288" name="Google Shape;288;p21"/>
          <p:cNvSpPr txBox="1"/>
          <p:nvPr/>
        </p:nvSpPr>
        <p:spPr>
          <a:xfrm>
            <a:off x="457200" y="1600200"/>
            <a:ext cx="4402328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Please review the syllabus ASAP.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291" name="Google Shape;291;p21"/>
          <p:cNvSpPr/>
          <p:nvPr/>
        </p:nvSpPr>
        <p:spPr>
          <a:xfrm>
            <a:off x="5392928" y="1632901"/>
            <a:ext cx="533400" cy="239395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3F31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21" descr="The CSE 121 Syllabus. Spotlighted is the first section, with the instructor email (mxw@cs.washington.edu) and a &quot;who to contact&quot; blurb."/>
          <p:cNvPicPr preferRelativeResize="0"/>
          <p:nvPr/>
        </p:nvPicPr>
        <p:blipFill>
          <a:blip r:embed="rId4"/>
          <a:srcRect l="9496" r="9496"/>
          <a:stretch/>
        </p:blipFill>
        <p:spPr>
          <a:xfrm>
            <a:off x="533533" y="2566649"/>
            <a:ext cx="3726595" cy="2819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 cmpd="sng">
            <a:solidFill>
              <a:srgbClr val="3F3151"/>
            </a:solidFill>
            <a:prstDash val="solid"/>
            <a:miter lim="800000"/>
            <a:headEnd type="none" w="sm" len="sm"/>
            <a:tailEnd type="none" w="sm" len="sm"/>
          </a:ln>
        </p:spPr>
      </p:pic>
      <p:cxnSp>
        <p:nvCxnSpPr>
          <p:cNvPr id="293" name="Google Shape;293;p21"/>
          <p:cNvCxnSpPr>
            <a:stCxn id="291" idx="1"/>
          </p:cNvCxnSpPr>
          <p:nvPr/>
        </p:nvCxnSpPr>
        <p:spPr>
          <a:xfrm flipH="1">
            <a:off x="4260128" y="1752599"/>
            <a:ext cx="1132800" cy="866100"/>
          </a:xfrm>
          <a:prstGeom prst="straightConnector1">
            <a:avLst/>
          </a:prstGeom>
          <a:noFill/>
          <a:ln w="38100" cap="flat" cmpd="sng">
            <a:solidFill>
              <a:srgbClr val="3F315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4" name="Google Shape;294;p21"/>
          <p:cNvCxnSpPr>
            <a:stCxn id="291" idx="1"/>
          </p:cNvCxnSpPr>
          <p:nvPr/>
        </p:nvCxnSpPr>
        <p:spPr>
          <a:xfrm flipH="1">
            <a:off x="4260128" y="1752599"/>
            <a:ext cx="1132800" cy="3581400"/>
          </a:xfrm>
          <a:prstGeom prst="straightConnector1">
            <a:avLst/>
          </a:prstGeom>
          <a:noFill/>
          <a:ln w="38100" cap="flat" cmpd="sng">
            <a:solidFill>
              <a:srgbClr val="3F315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Ed</a:t>
            </a:r>
            <a:endParaRPr/>
          </a:p>
        </p:txBody>
      </p:sp>
      <p:sp>
        <p:nvSpPr>
          <p:cNvPr id="300" name="Google Shape;300;p22"/>
          <p:cNvSpPr txBox="1"/>
          <p:nvPr/>
        </p:nvSpPr>
        <p:spPr>
          <a:xfrm>
            <a:off x="916939" y="1793189"/>
            <a:ext cx="3493770" cy="262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325" rIns="0" bIns="0" anchor="t" anchorCtr="0">
            <a:spAutoFit/>
          </a:bodyPr>
          <a:lstStyle/>
          <a:p>
            <a:pPr marL="241300" marR="459105" lvl="0" indent="-228600" algn="l" rtl="0">
              <a:lnSpc>
                <a:spcPct val="1082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online learning platform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684530" lvl="0" indent="-228600" algn="l" rtl="0">
              <a:lnSpc>
                <a:spcPct val="107857"/>
              </a:lnSpc>
              <a:spcBef>
                <a:spcPts val="100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Lessons, sections, quizzes all here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5080" lvl="0" indent="-228600" algn="l" rtl="0">
              <a:lnSpc>
                <a:spcPct val="107857"/>
              </a:lnSpc>
              <a:spcBef>
                <a:spcPts val="100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 and walkthrough in Section 0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2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302" name="Google Shape;302;p22"/>
          <p:cNvSpPr txBox="1"/>
          <p:nvPr/>
        </p:nvSpPr>
        <p:spPr>
          <a:xfrm>
            <a:off x="11094211" y="6464985"/>
            <a:ext cx="180975" cy="1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22" descr="A preview of the &quot;Welcome to CSE 121&quot; post on EdStem. Link: https://edstem.org/us/courses/56774/discussion/4632792 "/>
          <p:cNvPicPr preferRelativeResize="0"/>
          <p:nvPr/>
        </p:nvPicPr>
        <p:blipFill>
          <a:blip r:embed="rId3"/>
          <a:srcRect/>
          <a:stretch/>
        </p:blipFill>
        <p:spPr>
          <a:xfrm>
            <a:off x="5154371" y="1160646"/>
            <a:ext cx="6037157" cy="3603493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2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3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Other Course Tools (brief overview)</a:t>
            </a:r>
            <a:endParaRPr dirty="0"/>
          </a:p>
        </p:txBody>
      </p:sp>
      <p:pic>
        <p:nvPicPr>
          <p:cNvPr id="310" name="Google Shape;31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7723" y="1900427"/>
            <a:ext cx="1175003" cy="1175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704" y="2057400"/>
            <a:ext cx="3227832" cy="955548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3"/>
          <p:cNvSpPr txBox="1"/>
          <p:nvPr/>
        </p:nvSpPr>
        <p:spPr>
          <a:xfrm>
            <a:off x="4121277" y="2206879"/>
            <a:ext cx="3122930" cy="63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 Digital Hand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2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Queueing in office hours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3"/>
          <p:cNvSpPr txBox="1"/>
          <p:nvPr/>
        </p:nvSpPr>
        <p:spPr>
          <a:xfrm>
            <a:off x="4196334" y="3997578"/>
            <a:ext cx="2509266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Visual Studio Code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3"/>
          <p:cNvSpPr txBox="1"/>
          <p:nvPr/>
        </p:nvSpPr>
        <p:spPr>
          <a:xfrm>
            <a:off x="4196334" y="4302378"/>
            <a:ext cx="28713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4965" marR="0" lvl="0" indent="-3422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 strictly necessary!</a:t>
            </a:r>
            <a:endParaRPr sz="2000" b="0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2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 offline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265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Debugger Tool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3"/>
          <p:cNvSpPr txBox="1"/>
          <p:nvPr/>
        </p:nvSpPr>
        <p:spPr>
          <a:xfrm>
            <a:off x="9143238" y="1980133"/>
            <a:ext cx="3170682" cy="321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Canvas / Panopto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3"/>
          <p:cNvSpPr txBox="1"/>
          <p:nvPr/>
        </p:nvSpPr>
        <p:spPr>
          <a:xfrm>
            <a:off x="9143251" y="2285500"/>
            <a:ext cx="2668800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54965" marR="0" lvl="0" indent="-3422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Lecture recordings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3"/>
          <p:cNvSpPr txBox="1"/>
          <p:nvPr/>
        </p:nvSpPr>
        <p:spPr>
          <a:xfrm>
            <a:off x="9184640" y="3864686"/>
            <a:ext cx="716280" cy="33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Sli.do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3"/>
          <p:cNvSpPr txBox="1"/>
          <p:nvPr/>
        </p:nvSpPr>
        <p:spPr>
          <a:xfrm>
            <a:off x="9184640" y="4170045"/>
            <a:ext cx="2572385" cy="94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4965" marR="290195" lvl="0" indent="-3422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In-class activities (ungraded)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2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account needed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2588" y="3838955"/>
            <a:ext cx="1103376" cy="110337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3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321" name="Google Shape;321;p23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322" name="Google Shape;322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5000" y="3733800"/>
            <a:ext cx="1676400" cy="16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Agenda (6/7)</a:t>
            </a:r>
            <a:endParaRPr/>
          </a:p>
        </p:txBody>
      </p:sp>
      <p:sp>
        <p:nvSpPr>
          <p:cNvPr id="328" name="Google Shape;328;p24"/>
          <p:cNvSpPr txBox="1"/>
          <p:nvPr/>
        </p:nvSpPr>
        <p:spPr>
          <a:xfrm>
            <a:off x="916939" y="1706841"/>
            <a:ext cx="3341370" cy="27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objectives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similar courses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components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learning model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24"/>
          <p:cNvSpPr txBox="1"/>
          <p:nvPr/>
        </p:nvSpPr>
        <p:spPr>
          <a:xfrm>
            <a:off x="6251828" y="1756565"/>
            <a:ext cx="3749675" cy="229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Tools and resources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Website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917A4B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Assessment and grading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0" name="Google Shape;330;p24"/>
          <p:cNvGrpSpPr/>
          <p:nvPr/>
        </p:nvGrpSpPr>
        <p:grpSpPr>
          <a:xfrm>
            <a:off x="10062972" y="3305555"/>
            <a:ext cx="581025" cy="157480"/>
            <a:chOff x="10062972" y="3305555"/>
            <a:chExt cx="581025" cy="157480"/>
          </a:xfrm>
        </p:grpSpPr>
        <p:sp>
          <p:nvSpPr>
            <p:cNvPr id="331" name="Google Shape;331;p24"/>
            <p:cNvSpPr/>
            <p:nvPr/>
          </p:nvSpPr>
          <p:spPr>
            <a:xfrm>
              <a:off x="10062972" y="3305555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79" extrusionOk="0">
                  <a:moveTo>
                    <a:pt x="160147" y="0"/>
                  </a:moveTo>
                  <a:lnTo>
                    <a:pt x="0" y="78486"/>
                  </a:lnTo>
                  <a:lnTo>
                    <a:pt x="160147" y="156972"/>
                  </a:lnTo>
                  <a:lnTo>
                    <a:pt x="160147" y="117729"/>
                  </a:lnTo>
                  <a:lnTo>
                    <a:pt x="580644" y="117729"/>
                  </a:lnTo>
                  <a:lnTo>
                    <a:pt x="580644" y="39243"/>
                  </a:lnTo>
                  <a:lnTo>
                    <a:pt x="160147" y="39243"/>
                  </a:lnTo>
                  <a:lnTo>
                    <a:pt x="160147" y="0"/>
                  </a:lnTo>
                  <a:close/>
                </a:path>
              </a:pathLst>
            </a:custGeom>
            <a:solidFill>
              <a:srgbClr val="917A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10062972" y="3305555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79" extrusionOk="0">
                  <a:moveTo>
                    <a:pt x="580644" y="39243"/>
                  </a:moveTo>
                  <a:lnTo>
                    <a:pt x="160147" y="39243"/>
                  </a:lnTo>
                  <a:lnTo>
                    <a:pt x="160147" y="0"/>
                  </a:lnTo>
                  <a:lnTo>
                    <a:pt x="0" y="78486"/>
                  </a:lnTo>
                  <a:lnTo>
                    <a:pt x="160147" y="156972"/>
                  </a:lnTo>
                  <a:lnTo>
                    <a:pt x="160147" y="117729"/>
                  </a:lnTo>
                  <a:lnTo>
                    <a:pt x="580644" y="117729"/>
                  </a:lnTo>
                  <a:lnTo>
                    <a:pt x="580644" y="39243"/>
                  </a:lnTo>
                  <a:close/>
                </a:path>
              </a:pathLst>
            </a:custGeom>
            <a:noFill/>
            <a:ln w="12175" cap="flat" cmpd="sng">
              <a:solidFill>
                <a:srgbClr val="695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3" name="Google Shape;333;p24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334" name="Google Shape;334;p24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Agenda (2/7)</a:t>
            </a:r>
            <a:endParaRPr/>
          </a:p>
        </p:txBody>
      </p:sp>
      <p:sp>
        <p:nvSpPr>
          <p:cNvPr id="70" name="Google Shape;70;p3"/>
          <p:cNvSpPr txBox="1"/>
          <p:nvPr/>
        </p:nvSpPr>
        <p:spPr>
          <a:xfrm>
            <a:off x="916939" y="1706841"/>
            <a:ext cx="3341370" cy="27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7A4B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objectives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similar courses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components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learning model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6251828" y="1756565"/>
            <a:ext cx="3749675" cy="229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Tools and resources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Website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Assessment and grading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" name="Google Shape;72;p3"/>
          <p:cNvGrpSpPr/>
          <p:nvPr/>
        </p:nvGrpSpPr>
        <p:grpSpPr>
          <a:xfrm>
            <a:off x="2706623" y="1993391"/>
            <a:ext cx="581025" cy="157480"/>
            <a:chOff x="2706623" y="1993391"/>
            <a:chExt cx="581025" cy="157480"/>
          </a:xfrm>
        </p:grpSpPr>
        <p:sp>
          <p:nvSpPr>
            <p:cNvPr id="73" name="Google Shape;73;p3"/>
            <p:cNvSpPr/>
            <p:nvPr/>
          </p:nvSpPr>
          <p:spPr>
            <a:xfrm>
              <a:off x="2706623" y="1993391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80" extrusionOk="0">
                  <a:moveTo>
                    <a:pt x="160146" y="0"/>
                  </a:moveTo>
                  <a:lnTo>
                    <a:pt x="0" y="78486"/>
                  </a:lnTo>
                  <a:lnTo>
                    <a:pt x="160146" y="156972"/>
                  </a:lnTo>
                  <a:lnTo>
                    <a:pt x="160146" y="117729"/>
                  </a:lnTo>
                  <a:lnTo>
                    <a:pt x="580643" y="117729"/>
                  </a:lnTo>
                  <a:lnTo>
                    <a:pt x="580643" y="39243"/>
                  </a:lnTo>
                  <a:lnTo>
                    <a:pt x="160146" y="39243"/>
                  </a:lnTo>
                  <a:lnTo>
                    <a:pt x="160146" y="0"/>
                  </a:lnTo>
                  <a:close/>
                </a:path>
              </a:pathLst>
            </a:custGeom>
            <a:solidFill>
              <a:srgbClr val="917A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2706623" y="1993391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80" extrusionOk="0">
                  <a:moveTo>
                    <a:pt x="580643" y="39243"/>
                  </a:moveTo>
                  <a:lnTo>
                    <a:pt x="160146" y="39243"/>
                  </a:lnTo>
                  <a:lnTo>
                    <a:pt x="160146" y="0"/>
                  </a:lnTo>
                  <a:lnTo>
                    <a:pt x="0" y="78486"/>
                  </a:lnTo>
                  <a:lnTo>
                    <a:pt x="160146" y="156972"/>
                  </a:lnTo>
                  <a:lnTo>
                    <a:pt x="160146" y="117729"/>
                  </a:lnTo>
                  <a:lnTo>
                    <a:pt x="580643" y="117729"/>
                  </a:lnTo>
                  <a:lnTo>
                    <a:pt x="580643" y="39243"/>
                  </a:lnTo>
                  <a:close/>
                </a:path>
              </a:pathLst>
            </a:custGeom>
            <a:noFill/>
            <a:ln w="12175" cap="flat" cmpd="sng">
              <a:solidFill>
                <a:srgbClr val="695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3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5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Assessment and Grading</a:t>
            </a:r>
            <a:endParaRPr/>
          </a:p>
        </p:txBody>
      </p:sp>
      <p:sp>
        <p:nvSpPr>
          <p:cNvPr id="340" name="Google Shape;340;p25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341" name="Google Shape;341;p25"/>
          <p:cNvSpPr txBox="1"/>
          <p:nvPr/>
        </p:nvSpPr>
        <p:spPr>
          <a:xfrm>
            <a:off x="11094211" y="6464985"/>
            <a:ext cx="180975" cy="1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5"/>
          <p:cNvSpPr txBox="1">
            <a:spLocks noGrp="1"/>
          </p:cNvSpPr>
          <p:nvPr>
            <p:ph type="body" idx="1"/>
          </p:nvPr>
        </p:nvSpPr>
        <p:spPr>
          <a:xfrm>
            <a:off x="916939" y="1737106"/>
            <a:ext cx="1001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6400" rIns="0" bIns="0" anchor="t" anchorCtr="0">
            <a:spAutoFit/>
          </a:bodyPr>
          <a:lstStyle/>
          <a:p>
            <a:pPr marL="241300" marR="5080" lvl="0" indent="-228600" algn="l" rtl="0">
              <a:lnSpc>
                <a:spcPct val="1082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Our goal in the course is for you to </a:t>
            </a:r>
            <a:r>
              <a:rPr lang="en-US" sz="2800" b="1" i="0" dirty="0">
                <a:latin typeface="Calibri"/>
                <a:ea typeface="Calibri"/>
                <a:cs typeface="Calibri"/>
                <a:sym typeface="Calibri"/>
              </a:rPr>
              <a:t>gain proficiency of the concepts and skills 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we teach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241300" marR="8890" lvl="0" indent="-228600" algn="l" rtl="0">
              <a:lnSpc>
                <a:spcPct val="107857"/>
              </a:lnSpc>
              <a:spcBef>
                <a:spcPts val="100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We assess your proficiency by asking you to apply the concepts and skills on tasks or problems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241300" marR="1111250" lvl="0" indent="-228600" algn="l" rtl="0">
              <a:lnSpc>
                <a:spcPct val="107857"/>
              </a:lnSpc>
              <a:spcBef>
                <a:spcPts val="100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By necessity, we are assessing your </a:t>
            </a:r>
            <a:r>
              <a:rPr lang="en-US" sz="2800" i="0" u="sng" dirty="0">
                <a:latin typeface="Calibri"/>
                <a:ea typeface="Calibri"/>
                <a:cs typeface="Calibri"/>
                <a:sym typeface="Calibri"/>
              </a:rPr>
              <a:t>work</a:t>
            </a:r>
            <a:r>
              <a:rPr lang="en-US" sz="2800" i="0" dirty="0">
                <a:latin typeface="Calibri"/>
                <a:ea typeface="Calibri"/>
                <a:cs typeface="Calibri"/>
                <a:sym typeface="Calibri"/>
              </a:rPr>
              <a:t> as a proxy for your proficiency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5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ED3A-2D00-528F-A4CB-765C4DE9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8BE70-BC73-4A66-862D-C7BDF590A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939" y="1737106"/>
            <a:ext cx="10017760" cy="4401205"/>
          </a:xfrm>
        </p:spPr>
        <p:txBody>
          <a:bodyPr/>
          <a:lstStyle/>
          <a:p>
            <a:r>
              <a:rPr lang="en-US" dirty="0"/>
              <a:t>Grades should reflect proficiency in course objectives.</a:t>
            </a:r>
            <a:endParaRPr lang="en-US" i="0" dirty="0"/>
          </a:p>
          <a:p>
            <a:endParaRPr lang="en-US" i="0" dirty="0"/>
          </a:p>
          <a:p>
            <a:r>
              <a:rPr lang="en-US" i="0" dirty="0"/>
              <a:t>All assignments will be graded with “E/S/N” grading: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b="1" i="0" dirty="0"/>
              <a:t>E (Excellent)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b="1" i="0" dirty="0"/>
              <a:t>S (Satisfactory)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b="1" i="0" dirty="0"/>
              <a:t>N (Not Yet)</a:t>
            </a:r>
            <a:endParaRPr lang="en-US" i="0" dirty="0"/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b="1" i="0" dirty="0"/>
          </a:p>
          <a:p>
            <a:pPr marL="228600" indent="0"/>
            <a:r>
              <a:rPr lang="en-US" i="0" dirty="0"/>
              <a:t>Final grades are assigned based on amount of work at each level.</a:t>
            </a:r>
          </a:p>
          <a:p>
            <a:pPr marL="228600" indent="0"/>
            <a:endParaRPr lang="en-US" dirty="0"/>
          </a:p>
          <a:p>
            <a:pPr marL="228600" indent="0"/>
            <a:r>
              <a:rPr lang="en-US" i="0" dirty="0"/>
              <a:t>We’ll discuss this more when our first assignment is released.</a:t>
            </a:r>
            <a:br>
              <a:rPr lang="en-US" i="0" dirty="0"/>
            </a:br>
            <a:r>
              <a:rPr lang="en-US" i="0" dirty="0"/>
              <a:t>See </a:t>
            </a:r>
            <a:r>
              <a:rPr lang="en-US" i="0" dirty="0">
                <a:hlinkClick r:id="rId2"/>
              </a:rPr>
              <a:t>syllabus</a:t>
            </a:r>
            <a:r>
              <a:rPr lang="en-US" i="0" dirty="0"/>
              <a:t> for more details.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35809B-B79D-6146-5F8D-92054CEA80E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Lesson 0 - Spring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A8DBC-51AB-6C04-7AB0-A117D6713E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57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C74CD-9775-14C2-F38E-6B71E392B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Resubmissions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8486E-42CB-4F4F-7B75-6D117DF8E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939" y="1737106"/>
            <a:ext cx="10017760" cy="4401205"/>
          </a:xfrm>
        </p:spPr>
        <p:txBody>
          <a:bodyPr/>
          <a:lstStyle/>
          <a:p>
            <a:r>
              <a:rPr lang="en-US" dirty="0"/>
              <a:t>Learning takes time, and doesn’t always happen on the first try!</a:t>
            </a:r>
          </a:p>
          <a:p>
            <a:endParaRPr lang="en-US" dirty="0"/>
          </a:p>
          <a:p>
            <a:r>
              <a:rPr lang="en-US" i="0" dirty="0"/>
              <a:t>Each week, one previous assignment or project can be resubmitted.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Must be accompanied by write-up explaining change (reflection!)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Grade on your resubmission </a:t>
            </a:r>
            <a:r>
              <a:rPr lang="en-US" i="0" u="sng" dirty="0"/>
              <a:t>replaces</a:t>
            </a:r>
            <a:r>
              <a:rPr lang="en-US" i="0" dirty="0"/>
              <a:t> original grade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Assignments are only eligible for resubmission within 3 “cycles” following its grade being released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i="0" dirty="0"/>
          </a:p>
          <a:p>
            <a:pPr marL="228600" indent="0"/>
            <a:r>
              <a:rPr lang="en-US" i="0" dirty="0"/>
              <a:t>We’ll discuss this more when our first assignment is graded.</a:t>
            </a:r>
            <a:br>
              <a:rPr lang="en-US" i="0" dirty="0"/>
            </a:br>
            <a:r>
              <a:rPr lang="en-US" i="0" dirty="0"/>
              <a:t>See </a:t>
            </a:r>
            <a:r>
              <a:rPr lang="en-US" i="0" dirty="0">
                <a:hlinkClick r:id="rId2"/>
              </a:rPr>
              <a:t>syllabus</a:t>
            </a:r>
            <a:r>
              <a:rPr lang="en-US" i="0" dirty="0"/>
              <a:t> for more details.</a:t>
            </a:r>
          </a:p>
          <a:p>
            <a:endParaRPr lang="en-US" i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716C-51EF-9E0A-7335-EC11DF4C1E2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Lesson 0 - Spring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8A6215-3A23-103F-D525-A264AA6D9E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3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8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Agenda (7/7)</a:t>
            </a:r>
            <a:endParaRPr/>
          </a:p>
        </p:txBody>
      </p:sp>
      <p:sp>
        <p:nvSpPr>
          <p:cNvPr id="367" name="Google Shape;367;p28"/>
          <p:cNvSpPr txBox="1"/>
          <p:nvPr/>
        </p:nvSpPr>
        <p:spPr>
          <a:xfrm>
            <a:off x="916939" y="1706841"/>
            <a:ext cx="3341370" cy="27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objectives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similar courses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components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learning model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8"/>
          <p:cNvSpPr txBox="1"/>
          <p:nvPr/>
        </p:nvSpPr>
        <p:spPr>
          <a:xfrm>
            <a:off x="6251828" y="1756565"/>
            <a:ext cx="3749675" cy="229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Tools and resources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Website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Assessment and grading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917A4B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9" name="Google Shape;369;p28"/>
          <p:cNvGrpSpPr/>
          <p:nvPr/>
        </p:nvGrpSpPr>
        <p:grpSpPr>
          <a:xfrm>
            <a:off x="8473439" y="3809999"/>
            <a:ext cx="579120" cy="158750"/>
            <a:chOff x="8473439" y="3809999"/>
            <a:chExt cx="579120" cy="158750"/>
          </a:xfrm>
        </p:grpSpPr>
        <p:sp>
          <p:nvSpPr>
            <p:cNvPr id="370" name="Google Shape;370;p28"/>
            <p:cNvSpPr/>
            <p:nvPr/>
          </p:nvSpPr>
          <p:spPr>
            <a:xfrm>
              <a:off x="8473439" y="3809999"/>
              <a:ext cx="579120" cy="158750"/>
            </a:xfrm>
            <a:custGeom>
              <a:avLst/>
              <a:gdLst/>
              <a:ahLst/>
              <a:cxnLst/>
              <a:rect l="l" t="t" r="r" b="b"/>
              <a:pathLst>
                <a:path w="579120" h="158750" extrusionOk="0">
                  <a:moveTo>
                    <a:pt x="161670" y="0"/>
                  </a:moveTo>
                  <a:lnTo>
                    <a:pt x="0" y="79248"/>
                  </a:lnTo>
                  <a:lnTo>
                    <a:pt x="161670" y="158495"/>
                  </a:lnTo>
                  <a:lnTo>
                    <a:pt x="161670" y="118872"/>
                  </a:lnTo>
                  <a:lnTo>
                    <a:pt x="579119" y="118872"/>
                  </a:lnTo>
                  <a:lnTo>
                    <a:pt x="579119" y="39624"/>
                  </a:lnTo>
                  <a:lnTo>
                    <a:pt x="161670" y="39624"/>
                  </a:lnTo>
                  <a:lnTo>
                    <a:pt x="161670" y="0"/>
                  </a:lnTo>
                  <a:close/>
                </a:path>
              </a:pathLst>
            </a:custGeom>
            <a:solidFill>
              <a:srgbClr val="917A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8"/>
            <p:cNvSpPr/>
            <p:nvPr/>
          </p:nvSpPr>
          <p:spPr>
            <a:xfrm>
              <a:off x="8473439" y="3809999"/>
              <a:ext cx="579120" cy="158750"/>
            </a:xfrm>
            <a:custGeom>
              <a:avLst/>
              <a:gdLst/>
              <a:ahLst/>
              <a:cxnLst/>
              <a:rect l="l" t="t" r="r" b="b"/>
              <a:pathLst>
                <a:path w="579120" h="158750" extrusionOk="0">
                  <a:moveTo>
                    <a:pt x="579119" y="39624"/>
                  </a:moveTo>
                  <a:lnTo>
                    <a:pt x="161670" y="39624"/>
                  </a:lnTo>
                  <a:lnTo>
                    <a:pt x="161670" y="0"/>
                  </a:lnTo>
                  <a:lnTo>
                    <a:pt x="0" y="79248"/>
                  </a:lnTo>
                  <a:lnTo>
                    <a:pt x="161670" y="158495"/>
                  </a:lnTo>
                  <a:lnTo>
                    <a:pt x="161670" y="118872"/>
                  </a:lnTo>
                  <a:lnTo>
                    <a:pt x="579119" y="118872"/>
                  </a:lnTo>
                  <a:lnTo>
                    <a:pt x="579119" y="39624"/>
                  </a:lnTo>
                  <a:close/>
                </a:path>
              </a:pathLst>
            </a:custGeom>
            <a:noFill/>
            <a:ln w="12175" cap="flat" cmpd="sng">
              <a:solidFill>
                <a:srgbClr val="695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" name="Google Shape;372;p28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373" name="Google Shape;373;p28"/>
          <p:cNvSpPr txBox="1">
            <a:spLocks noGrp="1"/>
          </p:cNvSpPr>
          <p:nvPr>
            <p:ph type="sldNum" idx="12"/>
          </p:nvPr>
        </p:nvSpPr>
        <p:spPr>
          <a:xfrm>
            <a:off x="11125200" y="6400800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94E5-2E77-855C-408D-5056D7E0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Policy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B30C8-53CD-6153-CC10-06814A85C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939" y="1737106"/>
            <a:ext cx="10017760" cy="4001095"/>
          </a:xfrm>
        </p:spPr>
        <p:txBody>
          <a:bodyPr/>
          <a:lstStyle/>
          <a:p>
            <a:r>
              <a:rPr lang="en-US" i="0" dirty="0"/>
              <a:t>You are </a:t>
            </a:r>
            <a:r>
              <a:rPr lang="en-US" i="0" u="sng" dirty="0"/>
              <a:t>encouraged</a:t>
            </a:r>
            <a:r>
              <a:rPr lang="en-US" i="0" dirty="0"/>
              <a:t> to form study groups, work together on practice and review, and discuss your ideas &amp; approaches </a:t>
            </a:r>
            <a:r>
              <a:rPr lang="en-US" b="1" i="0" dirty="0"/>
              <a:t>at a high level.</a:t>
            </a:r>
            <a:endParaRPr lang="en-US" i="0" dirty="0"/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Sharing ideas and working together is good – but, please </a:t>
            </a:r>
            <a:r>
              <a:rPr lang="en-US" i="0" u="sng" dirty="0"/>
              <a:t>cite them</a:t>
            </a:r>
            <a:endParaRPr lang="en-US" i="0" dirty="0"/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Don’t copy work. In particular, </a:t>
            </a:r>
            <a:r>
              <a:rPr lang="en-US" b="1" i="0" dirty="0"/>
              <a:t>never send someone else your code.</a:t>
            </a:r>
            <a:endParaRPr lang="en-US" i="0" dirty="0"/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i="0" dirty="0"/>
          </a:p>
          <a:p>
            <a:pPr marL="228600" indent="0"/>
            <a:r>
              <a:rPr lang="en-US" i="0" dirty="0"/>
              <a:t>All work you submit must be </a:t>
            </a:r>
            <a:r>
              <a:rPr lang="en-US" b="1" i="0" u="sng" dirty="0"/>
              <a:t>predominantly</a:t>
            </a:r>
            <a:r>
              <a:rPr lang="en-US" i="0" dirty="0"/>
              <a:t> and </a:t>
            </a:r>
            <a:r>
              <a:rPr lang="en-US" b="1" i="0" u="sng" dirty="0"/>
              <a:t>substantially</a:t>
            </a:r>
            <a:r>
              <a:rPr lang="en-US" i="0" dirty="0"/>
              <a:t> your own.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Includes Generative AI tools! (see </a:t>
            </a:r>
            <a:r>
              <a:rPr lang="en-US" i="0" dirty="0">
                <a:hlinkClick r:id="rId2"/>
              </a:rPr>
              <a:t>dedicated website page</a:t>
            </a:r>
            <a:r>
              <a:rPr lang="en-US" i="0" dirty="0"/>
              <a:t>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i="0" dirty="0"/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i="0" dirty="0"/>
          </a:p>
          <a:p>
            <a:pPr marL="228600" indent="0"/>
            <a:r>
              <a:rPr lang="en-US" i="0" dirty="0"/>
              <a:t>See </a:t>
            </a:r>
            <a:r>
              <a:rPr lang="en-US" i="0" dirty="0">
                <a:hlinkClick r:id="rId3"/>
              </a:rPr>
              <a:t>syllabus</a:t>
            </a:r>
            <a:r>
              <a:rPr lang="en-US" i="0" dirty="0"/>
              <a:t> for more details, including on the withdrawal policy.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FD78D-3F08-3C1C-FD7D-E16848FD75E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Lesson 0 - Spring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C004F4-8142-AD9A-140A-48FB12E53D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98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A3CBC-1F72-6CA2-2885-44613DB2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us improve!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B75F9-6EB6-6A40-F9C3-3466C33BA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939" y="1737106"/>
            <a:ext cx="10017760" cy="4401205"/>
          </a:xfrm>
        </p:spPr>
        <p:txBody>
          <a:bodyPr/>
          <a:lstStyle/>
          <a:p>
            <a:r>
              <a:rPr lang="en-US" i="0" dirty="0"/>
              <a:t>CSE 121 is </a:t>
            </a:r>
            <a:r>
              <a:rPr lang="en-US" b="1" i="0" dirty="0"/>
              <a:t>super new!</a:t>
            </a:r>
            <a:r>
              <a:rPr lang="en-US" i="0" dirty="0"/>
              <a:t> We’ve worked hard to build a course that we think will be effective, supportive, and help you succeed.</a:t>
            </a:r>
          </a:p>
          <a:p>
            <a:endParaRPr lang="en-US" i="0" dirty="0"/>
          </a:p>
          <a:p>
            <a:r>
              <a:rPr lang="en-US" i="0" dirty="0"/>
              <a:t>But… we probably didn’t get it all right!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We appreciate your patience and understanding if we need to make adjustments during the quarter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i="0" dirty="0"/>
          </a:p>
          <a:p>
            <a:pPr marL="228600" indent="0"/>
            <a:r>
              <a:rPr lang="en-US" i="0" dirty="0"/>
              <a:t>Please give us lots of feedback! 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Post on Ed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Mid and end-of-quarter feedback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Use </a:t>
            </a:r>
            <a:r>
              <a:rPr lang="en-US" i="0" dirty="0">
                <a:hlinkClick r:id="rId2"/>
              </a:rPr>
              <a:t>CSE Anonymous Feedback Tool</a:t>
            </a:r>
            <a:endParaRPr lang="en-US" i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75278A-E047-FD66-70B3-3F7A4F3FCB6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Lesson 0 - Spring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C20CA-76C7-B704-237D-7E893481CA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56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“Homework” for Next Time</a:t>
            </a:r>
            <a:endParaRPr/>
          </a:p>
        </p:txBody>
      </p:sp>
      <p:sp>
        <p:nvSpPr>
          <p:cNvPr id="395" name="Google Shape;395;p31"/>
          <p:cNvSpPr txBox="1"/>
          <p:nvPr/>
        </p:nvSpPr>
        <p:spPr>
          <a:xfrm>
            <a:off x="1031239" y="1921205"/>
            <a:ext cx="9931500" cy="3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325" rIns="0" bIns="0" anchor="t" anchorCtr="0">
            <a:spAutoFit/>
          </a:bodyPr>
          <a:lstStyle/>
          <a:p>
            <a:pPr marL="12065" marR="5080" lvl="0" algn="l" rtl="0">
              <a:lnSpc>
                <a:spcPct val="1082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assignment will be released Friday, but there are some things to do in the meantime.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Arial"/>
              <a:buNone/>
            </a:pPr>
            <a:endParaRPr sz="37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65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TODOs this week: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1" indent="-343535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Fill out the introductory survey</a:t>
            </a:r>
            <a:endParaRPr sz="2400" b="0" i="0" u="sng" strike="noStrike" cap="none" dirty="0">
              <a:solidFill>
                <a:srgbClr val="3300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1" indent="-343535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 meet your TA and classmates in Thursday’s quiz section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1" indent="-343535" algn="l" rtl="0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⭐Complete the pre-class material for Friday (see calendar)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marR="0" lvl="1" indent="-34353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sng" strike="noStrike" cap="none" dirty="0">
                <a:solidFill>
                  <a:srgbClr val="330064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 over syllabus details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1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397" name="Google Shape;397;p31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Hi, I’m Matt! (he/him)</a:t>
            </a:r>
            <a:endParaRPr dirty="0"/>
          </a:p>
        </p:txBody>
      </p:sp>
      <p:sp>
        <p:nvSpPr>
          <p:cNvPr id="95" name="Google Shape;95;p4"/>
          <p:cNvSpPr txBox="1"/>
          <p:nvPr/>
        </p:nvSpPr>
        <p:spPr>
          <a:xfrm>
            <a:off x="916939" y="1608836"/>
            <a:ext cx="6957660" cy="453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556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(new) Assistant Teaching Professor in the Allen School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grew up mostly in Toronto and sometimes Tokyo!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went to UCLA!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12166" marR="0" lvl="1" indent="-342900" algn="l" rtl="0">
              <a:lnSpc>
                <a:spcPct val="100000"/>
              </a:lnSpc>
              <a:spcBef>
                <a:spcPts val="76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BS &amp; MS in Computer Science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12166" marR="0" lvl="1" indent="-342900" algn="l" rtl="0">
              <a:lnSpc>
                <a:spcPct val="100000"/>
              </a:lnSpc>
              <a:spcBef>
                <a:spcPts val="7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BS in Math-Economics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50000"/>
              </a:lnSpc>
              <a:spcBef>
                <a:spcPts val="66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computer science interests: CS education, “open-source”, programming languages, accessibility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50000"/>
              </a:lnSpc>
              <a:spcBef>
                <a:spcPts val="66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non-CS interests: reading, music (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Laufey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was my #1 this wrapped), video games, skiing &amp; ice skating!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97" name="Google Shape;97;p4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98" name="Google Shape;98;p4" descr="matt smiling in front of a polka-dotted wall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0802" y="1491325"/>
            <a:ext cx="3387798" cy="3387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"/>
          <p:cNvSpPr txBox="1">
            <a:spLocks noGrp="1"/>
          </p:cNvSpPr>
          <p:nvPr>
            <p:ph type="title"/>
          </p:nvPr>
        </p:nvSpPr>
        <p:spPr>
          <a:xfrm>
            <a:off x="424427" y="137204"/>
            <a:ext cx="4227830" cy="69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Meet your 23 TAs!</a:t>
            </a:r>
            <a:endParaRPr dirty="0"/>
          </a:p>
        </p:txBody>
      </p:sp>
      <p:sp>
        <p:nvSpPr>
          <p:cNvPr id="104" name="Google Shape;104;p5"/>
          <p:cNvSpPr txBox="1">
            <a:spLocks noGrp="1"/>
          </p:cNvSpPr>
          <p:nvPr>
            <p:ph type="ftr" idx="11"/>
          </p:nvPr>
        </p:nvSpPr>
        <p:spPr>
          <a:xfrm>
            <a:off x="5016144" y="6464985"/>
            <a:ext cx="1765655" cy="8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sldNum" idx="12"/>
          </p:nvPr>
        </p:nvSpPr>
        <p:spPr>
          <a:xfrm flipH="1">
            <a:off x="10914750" y="6464984"/>
            <a:ext cx="60959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4" name="Picture 3" descr="A person smiling with arms out&#10;&#10;Description automatically generated">
            <a:extLst>
              <a:ext uri="{FF2B5EF4-FFF2-40B4-BE49-F238E27FC236}">
                <a16:creationId xmlns:a16="http://schemas.microsoft.com/office/drawing/2014/main" id="{A410BF8C-03CC-4495-1535-586530311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507" y="1371600"/>
            <a:ext cx="1371600" cy="1371600"/>
          </a:xfrm>
          <a:prstGeom prst="rect">
            <a:avLst/>
          </a:prstGeom>
        </p:spPr>
      </p:pic>
      <p:pic>
        <p:nvPicPr>
          <p:cNvPr id="8" name="Picture 7" descr="A person taking a selfie&#10;&#10;Description automatically generated">
            <a:extLst>
              <a:ext uri="{FF2B5EF4-FFF2-40B4-BE49-F238E27FC236}">
                <a16:creationId xmlns:a16="http://schemas.microsoft.com/office/drawing/2014/main" id="{DBB3AC27-5D56-FC46-4125-77CF963E5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507" y="2743200"/>
            <a:ext cx="1371600" cy="1371600"/>
          </a:xfrm>
          <a:prstGeom prst="rect">
            <a:avLst/>
          </a:prstGeom>
        </p:spPr>
      </p:pic>
      <p:pic>
        <p:nvPicPr>
          <p:cNvPr id="12" name="Picture 11" descr="A person standing on a beach&#10;&#10;Description automatically generated">
            <a:extLst>
              <a:ext uri="{FF2B5EF4-FFF2-40B4-BE49-F238E27FC236}">
                <a16:creationId xmlns:a16="http://schemas.microsoft.com/office/drawing/2014/main" id="{3975E0BC-108C-BAA3-B6DF-55D875960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979" y="1371600"/>
            <a:ext cx="1371600" cy="1371600"/>
          </a:xfrm>
          <a:prstGeom prst="rect">
            <a:avLst/>
          </a:prstGeom>
        </p:spPr>
      </p:pic>
      <p:pic>
        <p:nvPicPr>
          <p:cNvPr id="16" name="Picture 15" descr="A person sitting at a table with food on it&#10;&#10;Description automatically generated">
            <a:extLst>
              <a:ext uri="{FF2B5EF4-FFF2-40B4-BE49-F238E27FC236}">
                <a16:creationId xmlns:a16="http://schemas.microsoft.com/office/drawing/2014/main" id="{1C91A6D8-28F7-BB36-D53C-05E0225E4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6027" y="4114800"/>
            <a:ext cx="1376976" cy="1371600"/>
          </a:xfrm>
          <a:prstGeom prst="rect">
            <a:avLst/>
          </a:prstGeom>
        </p:spPr>
      </p:pic>
      <p:pic>
        <p:nvPicPr>
          <p:cNvPr id="24" name="Picture 23" descr="A person leaning against a tree&#10;&#10;Description automatically generated">
            <a:extLst>
              <a:ext uri="{FF2B5EF4-FFF2-40B4-BE49-F238E27FC236}">
                <a16:creationId xmlns:a16="http://schemas.microsoft.com/office/drawing/2014/main" id="{B3857CC9-AF4E-9669-0A56-0F2AAD054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6203" y="1371600"/>
            <a:ext cx="1371600" cy="1371600"/>
          </a:xfrm>
          <a:prstGeom prst="rect">
            <a:avLst/>
          </a:prstGeom>
        </p:spPr>
      </p:pic>
      <p:pic>
        <p:nvPicPr>
          <p:cNvPr id="32" name="Picture 31" descr="A person with a stuffed animal&#10;&#10;Description automatically generated">
            <a:extLst>
              <a:ext uri="{FF2B5EF4-FFF2-40B4-BE49-F238E27FC236}">
                <a16:creationId xmlns:a16="http://schemas.microsoft.com/office/drawing/2014/main" id="{5A936F68-72FF-D88A-1D5F-32BD031E5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8555" y="1371600"/>
            <a:ext cx="1371600" cy="1371600"/>
          </a:xfrm>
          <a:prstGeom prst="rect">
            <a:avLst/>
          </a:prstGeom>
        </p:spPr>
      </p:pic>
      <p:pic>
        <p:nvPicPr>
          <p:cNvPr id="36" name="Picture 35" descr="A person sitting next to a dog&#10;&#10;Description automatically generated">
            <a:extLst>
              <a:ext uri="{FF2B5EF4-FFF2-40B4-BE49-F238E27FC236}">
                <a16:creationId xmlns:a16="http://schemas.microsoft.com/office/drawing/2014/main" id="{EEBB1ECD-A228-7E52-333D-71E1314DE7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0907" y="1371600"/>
            <a:ext cx="1371600" cy="1371600"/>
          </a:xfrm>
          <a:prstGeom prst="rect">
            <a:avLst/>
          </a:prstGeom>
        </p:spPr>
      </p:pic>
      <p:pic>
        <p:nvPicPr>
          <p:cNvPr id="40" name="Picture 39" descr="A person wearing a scarf in a field&#10;&#10;Description automatically generated">
            <a:extLst>
              <a:ext uri="{FF2B5EF4-FFF2-40B4-BE49-F238E27FC236}">
                <a16:creationId xmlns:a16="http://schemas.microsoft.com/office/drawing/2014/main" id="{1485A372-DAF4-B755-1A76-93C5820AEE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0155" y="4114800"/>
            <a:ext cx="1371600" cy="1371600"/>
          </a:xfrm>
          <a:prstGeom prst="rect">
            <a:avLst/>
          </a:prstGeom>
        </p:spPr>
      </p:pic>
      <p:pic>
        <p:nvPicPr>
          <p:cNvPr id="44" name="Picture 43" descr="A person sitting at a table with umbrellas and a beach&#10;&#10;Description automatically generated">
            <a:extLst>
              <a:ext uri="{FF2B5EF4-FFF2-40B4-BE49-F238E27FC236}">
                <a16:creationId xmlns:a16="http://schemas.microsoft.com/office/drawing/2014/main" id="{604FE5D7-6A99-4D51-F274-1B19BB925A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6203" y="2743200"/>
            <a:ext cx="1371600" cy="1371600"/>
          </a:xfrm>
          <a:prstGeom prst="rect">
            <a:avLst/>
          </a:prstGeom>
        </p:spPr>
      </p:pic>
      <p:pic>
        <p:nvPicPr>
          <p:cNvPr id="48" name="Picture 47" descr="A person standing on a deck with a waterfall in the background&#10;&#10;Description automatically generated">
            <a:extLst>
              <a:ext uri="{FF2B5EF4-FFF2-40B4-BE49-F238E27FC236}">
                <a16:creationId xmlns:a16="http://schemas.microsoft.com/office/drawing/2014/main" id="{A59A804F-32FA-95FC-8D4B-1425AD39E6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2076" y="4114800"/>
            <a:ext cx="1371600" cy="1371600"/>
          </a:xfrm>
          <a:prstGeom prst="rect">
            <a:avLst/>
          </a:prstGeom>
        </p:spPr>
      </p:pic>
      <p:pic>
        <p:nvPicPr>
          <p:cNvPr id="52" name="Picture 51" descr="A person standing in a grassy area with water in the background&#10;&#10;Description automatically generated">
            <a:extLst>
              <a:ext uri="{FF2B5EF4-FFF2-40B4-BE49-F238E27FC236}">
                <a16:creationId xmlns:a16="http://schemas.microsoft.com/office/drawing/2014/main" id="{2D5C933E-2271-7C90-6392-0D7CBB64EE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779" y="2743200"/>
            <a:ext cx="1371600" cy="1371600"/>
          </a:xfrm>
          <a:prstGeom prst="rect">
            <a:avLst/>
          </a:prstGeom>
        </p:spPr>
      </p:pic>
      <p:pic>
        <p:nvPicPr>
          <p:cNvPr id="54" name="Picture 53" descr="A person standing on a railing by water and buildings&#10;&#10;Description automatically generated">
            <a:extLst>
              <a:ext uri="{FF2B5EF4-FFF2-40B4-BE49-F238E27FC236}">
                <a16:creationId xmlns:a16="http://schemas.microsoft.com/office/drawing/2014/main" id="{59585776-69B9-313B-5FD0-E671C9C6F2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6779" y="1371600"/>
            <a:ext cx="1371600" cy="1371600"/>
          </a:xfrm>
          <a:prstGeom prst="rect">
            <a:avLst/>
          </a:prstGeom>
        </p:spPr>
      </p:pic>
      <p:pic>
        <p:nvPicPr>
          <p:cNvPr id="56" name="Picture 5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B23B55FC-8B7A-797C-ADF6-7CA1C41C12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87803" y="4114800"/>
            <a:ext cx="1371600" cy="1371600"/>
          </a:xfrm>
          <a:prstGeom prst="rect">
            <a:avLst/>
          </a:prstGeom>
        </p:spPr>
      </p:pic>
      <p:pic>
        <p:nvPicPr>
          <p:cNvPr id="58" name="Picture 57" descr="A person holding a cat&#10;&#10;Description automatically generated">
            <a:extLst>
              <a:ext uri="{FF2B5EF4-FFF2-40B4-BE49-F238E27FC236}">
                <a16:creationId xmlns:a16="http://schemas.microsoft.com/office/drawing/2014/main" id="{52572F77-3E1E-229B-1D9D-17CDACCE90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55355" y="2743200"/>
            <a:ext cx="1371600" cy="1371600"/>
          </a:xfrm>
          <a:prstGeom prst="rect">
            <a:avLst/>
          </a:prstGeom>
        </p:spPr>
      </p:pic>
      <p:pic>
        <p:nvPicPr>
          <p:cNvPr id="60" name="Picture 59" descr="A person sitting on a bench&#10;&#10;Description automatically generated">
            <a:extLst>
              <a:ext uri="{FF2B5EF4-FFF2-40B4-BE49-F238E27FC236}">
                <a16:creationId xmlns:a16="http://schemas.microsoft.com/office/drawing/2014/main" id="{6A581254-1674-1A32-ECF6-8F2F85D0E2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0907" y="2743200"/>
            <a:ext cx="1371600" cy="1371600"/>
          </a:xfrm>
          <a:prstGeom prst="rect">
            <a:avLst/>
          </a:prstGeom>
        </p:spPr>
      </p:pic>
      <p:pic>
        <p:nvPicPr>
          <p:cNvPr id="62" name="Picture 61" descr="A person with glasses smiling&#10;&#10;Description automatically generated">
            <a:extLst>
              <a:ext uri="{FF2B5EF4-FFF2-40B4-BE49-F238E27FC236}">
                <a16:creationId xmlns:a16="http://schemas.microsoft.com/office/drawing/2014/main" id="{F06C6F0D-48B0-AAF5-E154-B575773148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05451" y="4114800"/>
            <a:ext cx="1371600" cy="1371600"/>
          </a:xfrm>
          <a:prstGeom prst="rect">
            <a:avLst/>
          </a:prstGeom>
        </p:spPr>
      </p:pic>
      <p:pic>
        <p:nvPicPr>
          <p:cNvPr id="64" name="Picture 63" descr="A person in a dress with flowers in her hair&#10;&#10;Description automatically generated">
            <a:extLst>
              <a:ext uri="{FF2B5EF4-FFF2-40B4-BE49-F238E27FC236}">
                <a16:creationId xmlns:a16="http://schemas.microsoft.com/office/drawing/2014/main" id="{2FE4955D-99C6-156F-FC55-0B2A8DB091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39227" y="4114800"/>
            <a:ext cx="1371600" cy="1371600"/>
          </a:xfrm>
          <a:prstGeom prst="rect">
            <a:avLst/>
          </a:prstGeom>
        </p:spPr>
      </p:pic>
      <p:pic>
        <p:nvPicPr>
          <p:cNvPr id="66" name="Picture 65" descr="A person sitting at a table with glasses of champagne&#10;&#10;Description automatically generated">
            <a:extLst>
              <a:ext uri="{FF2B5EF4-FFF2-40B4-BE49-F238E27FC236}">
                <a16:creationId xmlns:a16="http://schemas.microsoft.com/office/drawing/2014/main" id="{A9BB1514-9801-9BF8-0F1E-20E4108375B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78379" y="2743200"/>
            <a:ext cx="1371600" cy="1371600"/>
          </a:xfrm>
          <a:prstGeom prst="rect">
            <a:avLst/>
          </a:prstGeom>
        </p:spPr>
      </p:pic>
      <p:pic>
        <p:nvPicPr>
          <p:cNvPr id="68" name="Picture 6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66CFD58-144D-DBC6-CFCB-A85C346C943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78379" y="1371600"/>
            <a:ext cx="1371600" cy="1371600"/>
          </a:xfrm>
          <a:prstGeom prst="rect">
            <a:avLst/>
          </a:prstGeom>
        </p:spPr>
      </p:pic>
      <p:pic>
        <p:nvPicPr>
          <p:cNvPr id="70" name="Picture 6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800CC70-2CA3-C79F-95AA-6FAB131F401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7" y="4114800"/>
            <a:ext cx="1371600" cy="1371600"/>
          </a:xfrm>
          <a:prstGeom prst="rect">
            <a:avLst/>
          </a:prstGeom>
        </p:spPr>
      </p:pic>
      <p:pic>
        <p:nvPicPr>
          <p:cNvPr id="72" name="Picture 71" descr="A person standing on a railing with water in the background&#10;&#10;Description automatically generated">
            <a:extLst>
              <a:ext uri="{FF2B5EF4-FFF2-40B4-BE49-F238E27FC236}">
                <a16:creationId xmlns:a16="http://schemas.microsoft.com/office/drawing/2014/main" id="{CA42D567-4CB0-2E19-5D28-3B7E02EB1B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67627" y="4114800"/>
            <a:ext cx="1371600" cy="1371600"/>
          </a:xfrm>
          <a:prstGeom prst="rect">
            <a:avLst/>
          </a:prstGeom>
        </p:spPr>
      </p:pic>
      <p:pic>
        <p:nvPicPr>
          <p:cNvPr id="74" name="Picture 73" descr="A person with long black hair smiling&#10;&#10;Description automatically generated">
            <a:extLst>
              <a:ext uri="{FF2B5EF4-FFF2-40B4-BE49-F238E27FC236}">
                <a16:creationId xmlns:a16="http://schemas.microsoft.com/office/drawing/2014/main" id="{28313F40-BCF1-14EB-1853-A4D794CAA27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5179" y="2743200"/>
            <a:ext cx="1371600" cy="1371600"/>
          </a:xfrm>
          <a:prstGeom prst="rect">
            <a:avLst/>
          </a:prstGeom>
        </p:spPr>
      </p:pic>
      <p:pic>
        <p:nvPicPr>
          <p:cNvPr id="76" name="Picture 75" descr="A person standing on a stone wall with a city in the background&#10;&#10;Description automatically generated">
            <a:extLst>
              <a:ext uri="{FF2B5EF4-FFF2-40B4-BE49-F238E27FC236}">
                <a16:creationId xmlns:a16="http://schemas.microsoft.com/office/drawing/2014/main" id="{B373CC6F-D511-80F1-6CCA-7580F840507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5179" y="1371600"/>
            <a:ext cx="1371600" cy="1371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F918602-6986-7927-3CD2-AABC52B88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34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1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3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9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1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7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3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9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1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7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Agenda (3/7)</a:t>
            </a:r>
            <a:endParaRPr/>
          </a:p>
        </p:txBody>
      </p:sp>
      <p:sp>
        <p:nvSpPr>
          <p:cNvPr id="111" name="Google Shape;111;p6"/>
          <p:cNvSpPr txBox="1"/>
          <p:nvPr/>
        </p:nvSpPr>
        <p:spPr>
          <a:xfrm>
            <a:off x="916939" y="1706841"/>
            <a:ext cx="3341370" cy="27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917A4B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917A4B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Learning objectives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>
                <a:srgbClr val="917A4B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Other similar courses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917A4B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Course components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learning model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 txBox="1"/>
          <p:nvPr/>
        </p:nvSpPr>
        <p:spPr>
          <a:xfrm>
            <a:off x="6251828" y="1756565"/>
            <a:ext cx="3749675" cy="229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Tools and resources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Course Website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8600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Assessment and grading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" name="Google Shape;113;p6"/>
          <p:cNvGrpSpPr/>
          <p:nvPr/>
        </p:nvGrpSpPr>
        <p:grpSpPr>
          <a:xfrm>
            <a:off x="3828287" y="2522219"/>
            <a:ext cx="579120" cy="158750"/>
            <a:chOff x="3828287" y="2522219"/>
            <a:chExt cx="579120" cy="158750"/>
          </a:xfrm>
        </p:grpSpPr>
        <p:sp>
          <p:nvSpPr>
            <p:cNvPr id="114" name="Google Shape;114;p6"/>
            <p:cNvSpPr/>
            <p:nvPr/>
          </p:nvSpPr>
          <p:spPr>
            <a:xfrm>
              <a:off x="3828287" y="2522219"/>
              <a:ext cx="579120" cy="158750"/>
            </a:xfrm>
            <a:custGeom>
              <a:avLst/>
              <a:gdLst/>
              <a:ahLst/>
              <a:cxnLst/>
              <a:rect l="l" t="t" r="r" b="b"/>
              <a:pathLst>
                <a:path w="579120" h="158750" extrusionOk="0">
                  <a:moveTo>
                    <a:pt x="161671" y="0"/>
                  </a:moveTo>
                  <a:lnTo>
                    <a:pt x="0" y="79247"/>
                  </a:lnTo>
                  <a:lnTo>
                    <a:pt x="161671" y="158495"/>
                  </a:lnTo>
                  <a:lnTo>
                    <a:pt x="161671" y="118871"/>
                  </a:lnTo>
                  <a:lnTo>
                    <a:pt x="579120" y="118871"/>
                  </a:lnTo>
                  <a:lnTo>
                    <a:pt x="579120" y="39624"/>
                  </a:lnTo>
                  <a:lnTo>
                    <a:pt x="161671" y="39624"/>
                  </a:lnTo>
                  <a:lnTo>
                    <a:pt x="161671" y="0"/>
                  </a:lnTo>
                  <a:close/>
                </a:path>
              </a:pathLst>
            </a:custGeom>
            <a:solidFill>
              <a:srgbClr val="917A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828287" y="2522219"/>
              <a:ext cx="579120" cy="158750"/>
            </a:xfrm>
            <a:custGeom>
              <a:avLst/>
              <a:gdLst/>
              <a:ahLst/>
              <a:cxnLst/>
              <a:rect l="l" t="t" r="r" b="b"/>
              <a:pathLst>
                <a:path w="579120" h="158750" extrusionOk="0">
                  <a:moveTo>
                    <a:pt x="579120" y="39624"/>
                  </a:moveTo>
                  <a:lnTo>
                    <a:pt x="161671" y="39624"/>
                  </a:lnTo>
                  <a:lnTo>
                    <a:pt x="161671" y="0"/>
                  </a:lnTo>
                  <a:lnTo>
                    <a:pt x="0" y="79247"/>
                  </a:lnTo>
                  <a:lnTo>
                    <a:pt x="161671" y="158495"/>
                  </a:lnTo>
                  <a:lnTo>
                    <a:pt x="161671" y="118871"/>
                  </a:lnTo>
                  <a:lnTo>
                    <a:pt x="579120" y="118871"/>
                  </a:lnTo>
                  <a:lnTo>
                    <a:pt x="579120" y="39624"/>
                  </a:lnTo>
                  <a:close/>
                </a:path>
              </a:pathLst>
            </a:custGeom>
            <a:noFill/>
            <a:ln w="12175" cap="flat" cmpd="sng">
              <a:solidFill>
                <a:srgbClr val="695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6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25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117" name="Google Shape;117;p6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Learning Objectives</a:t>
            </a:r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124" name="Google Shape;124;p7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25" name="Google Shape;125;p7"/>
          <p:cNvSpPr txBox="1"/>
          <p:nvPr/>
        </p:nvSpPr>
        <p:spPr>
          <a:xfrm>
            <a:off x="916939" y="1626997"/>
            <a:ext cx="9859010" cy="394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20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or, “What will I learn in this class?”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Computational Thinking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Code Comprehension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Code Writing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Testing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Debugging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Ethics &amp; Societal Impact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Other Similar Courses</a:t>
            </a:r>
            <a:endParaRPr dirty="0"/>
          </a:p>
        </p:txBody>
      </p:sp>
      <p:sp>
        <p:nvSpPr>
          <p:cNvPr id="131" name="Google Shape;131;p8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132" name="Google Shape;132;p8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graphicFrame>
        <p:nvGraphicFramePr>
          <p:cNvPr id="133" name="Google Shape;133;p8"/>
          <p:cNvGraphicFramePr/>
          <p:nvPr/>
        </p:nvGraphicFramePr>
        <p:xfrm>
          <a:off x="831850" y="1497457"/>
          <a:ext cx="10515600" cy="3416925"/>
        </p:xfrm>
        <a:graphic>
          <a:graphicData uri="http://schemas.openxmlformats.org/drawingml/2006/table">
            <a:tbl>
              <a:tblPr firstRow="1" bandRow="1">
                <a:noFill/>
                <a:tableStyleId>{FFD5E337-E57B-4413-9656-887C5ED2F6BD}</a:tableStyleId>
              </a:tblPr>
              <a:tblGrid>
                <a:gridCol w="1646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2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Course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02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3006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Good choice if…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02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300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475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CSE 121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02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9D2"/>
                    </a:solidFill>
                  </a:tcPr>
                </a:tc>
                <a:tc>
                  <a:txBody>
                    <a:bodyPr/>
                    <a:lstStyle/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You’ve never programmed before AND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 are, or want to be, in a major such as CS, CE, ECE, Info, etc. that requires Java programming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02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9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5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CSE 122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A"/>
                    </a:solidFill>
                  </a:tcPr>
                </a:tc>
                <a:tc>
                  <a:txBody>
                    <a:bodyPr/>
                    <a:lstStyle/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You’ve done some programming (roughly one course worth) in any programming language AND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 are, or want to be, in a major such as CS, CE, ECE, Info, etc. that requires Java programming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475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CSE 123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9D2"/>
                    </a:solidFill>
                  </a:tcPr>
                </a:tc>
                <a:tc>
                  <a:txBody>
                    <a:bodyPr/>
                    <a:lstStyle/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You’ve taken CSE 122 AND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 are, or want to be, in a major such as CS, CE, ECE, Info, etc. that requires Java programming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9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065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CSE 160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A"/>
                    </a:solidFill>
                  </a:tcPr>
                </a:tc>
                <a:tc>
                  <a:txBody>
                    <a:bodyPr/>
                    <a:lstStyle/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You’ve never programmed before AND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You’re interested in data science and analysis OR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You’d rather learn Python than Java* OR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 are, or want to be, in a major such as Physics, Bio, Stat, etc. where analyzing data through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0" algn="l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programming is useful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4" name="Google Shape;134;p8"/>
          <p:cNvSpPr txBox="1"/>
          <p:nvPr/>
        </p:nvSpPr>
        <p:spPr>
          <a:xfrm>
            <a:off x="1001064" y="5208777"/>
            <a:ext cx="6071235" cy="75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courses of interest: CSE 154, CSE 163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endParaRPr sz="1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See </a:t>
            </a:r>
            <a:r>
              <a:rPr lang="en-US" sz="1600" b="0" i="1" u="sng" strike="noStrike" cap="none">
                <a:solidFill>
                  <a:srgbClr val="6700CA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Guided Self-Placement</a:t>
            </a:r>
            <a:r>
              <a:rPr lang="en-US" sz="1600" b="0" i="1" u="none" strike="noStrike" cap="none">
                <a:solidFill>
                  <a:srgbClr val="6700C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1600" b="0" i="1" u="sng" strike="noStrike" cap="none">
                <a:solidFill>
                  <a:srgbClr val="6700CA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Introductory Courses</a:t>
            </a:r>
            <a:r>
              <a:rPr lang="en-US" sz="1600" b="0" i="1" u="none" strike="noStrike" cap="none">
                <a:solidFill>
                  <a:srgbClr val="6700C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more info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578307" y="385962"/>
            <a:ext cx="4975860" cy="116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6850" rIns="0" bIns="0" anchor="t" anchorCtr="0">
            <a:spAutoFit/>
          </a:bodyPr>
          <a:lstStyle/>
          <a:p>
            <a:pPr marL="3511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Course Components</a:t>
            </a:r>
            <a:endParaRPr/>
          </a:p>
          <a:p>
            <a:pPr marL="1270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rPr lang="en-US" sz="1200" b="1">
                <a:latin typeface="Arial"/>
                <a:ea typeface="Arial"/>
                <a:cs typeface="Arial"/>
                <a:sym typeface="Arial"/>
              </a:rPr>
              <a:t>Meetings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9"/>
          <p:cNvSpPr/>
          <p:nvPr/>
        </p:nvSpPr>
        <p:spPr>
          <a:xfrm>
            <a:off x="1731264" y="1789176"/>
            <a:ext cx="1744980" cy="426720"/>
          </a:xfrm>
          <a:custGeom>
            <a:avLst/>
            <a:gdLst/>
            <a:ahLst/>
            <a:cxnLst/>
            <a:rect l="l" t="t" r="r" b="b"/>
            <a:pathLst>
              <a:path w="1744979" h="426719" extrusionOk="0">
                <a:moveTo>
                  <a:pt x="1673860" y="0"/>
                </a:moveTo>
                <a:lnTo>
                  <a:pt x="71119" y="0"/>
                </a:lnTo>
                <a:lnTo>
                  <a:pt x="43451" y="5593"/>
                </a:lnTo>
                <a:lnTo>
                  <a:pt x="20843" y="20843"/>
                </a:lnTo>
                <a:lnTo>
                  <a:pt x="5593" y="43451"/>
                </a:lnTo>
                <a:lnTo>
                  <a:pt x="0" y="71120"/>
                </a:lnTo>
                <a:lnTo>
                  <a:pt x="0" y="355600"/>
                </a:lnTo>
                <a:lnTo>
                  <a:pt x="5593" y="383268"/>
                </a:lnTo>
                <a:lnTo>
                  <a:pt x="20843" y="405876"/>
                </a:lnTo>
                <a:lnTo>
                  <a:pt x="43451" y="421126"/>
                </a:lnTo>
                <a:lnTo>
                  <a:pt x="71119" y="426720"/>
                </a:lnTo>
                <a:lnTo>
                  <a:pt x="1673860" y="426720"/>
                </a:lnTo>
                <a:lnTo>
                  <a:pt x="1701528" y="421126"/>
                </a:lnTo>
                <a:lnTo>
                  <a:pt x="1724136" y="405876"/>
                </a:lnTo>
                <a:lnTo>
                  <a:pt x="1739386" y="383268"/>
                </a:lnTo>
                <a:lnTo>
                  <a:pt x="1744980" y="355600"/>
                </a:lnTo>
                <a:lnTo>
                  <a:pt x="1744980" y="71120"/>
                </a:lnTo>
                <a:lnTo>
                  <a:pt x="1739386" y="43451"/>
                </a:lnTo>
                <a:lnTo>
                  <a:pt x="1724136" y="20843"/>
                </a:lnTo>
                <a:lnTo>
                  <a:pt x="1701528" y="5593"/>
                </a:lnTo>
                <a:lnTo>
                  <a:pt x="1673860" y="0"/>
                </a:lnTo>
                <a:close/>
              </a:path>
            </a:pathLst>
          </a:custGeom>
          <a:solidFill>
            <a:srgbClr val="F9823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9"/>
          <p:cNvSpPr txBox="1"/>
          <p:nvPr/>
        </p:nvSpPr>
        <p:spPr>
          <a:xfrm>
            <a:off x="2282444" y="1889505"/>
            <a:ext cx="64389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LECTURES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9"/>
          <p:cNvSpPr txBox="1"/>
          <p:nvPr/>
        </p:nvSpPr>
        <p:spPr>
          <a:xfrm>
            <a:off x="3717797" y="1846275"/>
            <a:ext cx="372110" cy="20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(x20)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6601968" y="1789176"/>
            <a:ext cx="1744980" cy="426720"/>
          </a:xfrm>
          <a:custGeom>
            <a:avLst/>
            <a:gdLst/>
            <a:ahLst/>
            <a:cxnLst/>
            <a:rect l="l" t="t" r="r" b="b"/>
            <a:pathLst>
              <a:path w="1744979" h="426719" extrusionOk="0">
                <a:moveTo>
                  <a:pt x="1673859" y="0"/>
                </a:moveTo>
                <a:lnTo>
                  <a:pt x="71120" y="0"/>
                </a:lnTo>
                <a:lnTo>
                  <a:pt x="43451" y="5593"/>
                </a:lnTo>
                <a:lnTo>
                  <a:pt x="20843" y="20843"/>
                </a:lnTo>
                <a:lnTo>
                  <a:pt x="5593" y="43451"/>
                </a:lnTo>
                <a:lnTo>
                  <a:pt x="0" y="71120"/>
                </a:lnTo>
                <a:lnTo>
                  <a:pt x="0" y="355600"/>
                </a:lnTo>
                <a:lnTo>
                  <a:pt x="5593" y="383268"/>
                </a:lnTo>
                <a:lnTo>
                  <a:pt x="20843" y="405876"/>
                </a:lnTo>
                <a:lnTo>
                  <a:pt x="43451" y="421126"/>
                </a:lnTo>
                <a:lnTo>
                  <a:pt x="71120" y="426720"/>
                </a:lnTo>
                <a:lnTo>
                  <a:pt x="1673859" y="426720"/>
                </a:lnTo>
                <a:lnTo>
                  <a:pt x="1701528" y="421126"/>
                </a:lnTo>
                <a:lnTo>
                  <a:pt x="1724136" y="405876"/>
                </a:lnTo>
                <a:lnTo>
                  <a:pt x="1739386" y="383268"/>
                </a:lnTo>
                <a:lnTo>
                  <a:pt x="1744979" y="355600"/>
                </a:lnTo>
                <a:lnTo>
                  <a:pt x="1744979" y="71120"/>
                </a:lnTo>
                <a:lnTo>
                  <a:pt x="1739386" y="43451"/>
                </a:lnTo>
                <a:lnTo>
                  <a:pt x="1724136" y="20843"/>
                </a:lnTo>
                <a:lnTo>
                  <a:pt x="1701528" y="5593"/>
                </a:lnTo>
                <a:lnTo>
                  <a:pt x="1673859" y="0"/>
                </a:lnTo>
                <a:close/>
              </a:path>
            </a:pathLst>
          </a:custGeom>
          <a:solidFill>
            <a:srgbClr val="F7B73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9"/>
          <p:cNvSpPr txBox="1"/>
          <p:nvPr/>
        </p:nvSpPr>
        <p:spPr>
          <a:xfrm>
            <a:off x="7157719" y="1889505"/>
            <a:ext cx="63309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SECTIONS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9"/>
          <p:cNvSpPr txBox="1"/>
          <p:nvPr/>
        </p:nvSpPr>
        <p:spPr>
          <a:xfrm>
            <a:off x="8568308" y="1875282"/>
            <a:ext cx="37211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(x16)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9"/>
          <p:cNvSpPr/>
          <p:nvPr/>
        </p:nvSpPr>
        <p:spPr>
          <a:xfrm>
            <a:off x="339852" y="4290059"/>
            <a:ext cx="1744980" cy="426720"/>
          </a:xfrm>
          <a:custGeom>
            <a:avLst/>
            <a:gdLst/>
            <a:ahLst/>
            <a:cxnLst/>
            <a:rect l="l" t="t" r="r" b="b"/>
            <a:pathLst>
              <a:path w="1744980" h="426720" extrusionOk="0">
                <a:moveTo>
                  <a:pt x="1673860" y="0"/>
                </a:moveTo>
                <a:lnTo>
                  <a:pt x="71119" y="0"/>
                </a:lnTo>
                <a:lnTo>
                  <a:pt x="43435" y="5593"/>
                </a:lnTo>
                <a:lnTo>
                  <a:pt x="20829" y="20843"/>
                </a:lnTo>
                <a:lnTo>
                  <a:pt x="5588" y="43451"/>
                </a:lnTo>
                <a:lnTo>
                  <a:pt x="0" y="71119"/>
                </a:lnTo>
                <a:lnTo>
                  <a:pt x="0" y="355600"/>
                </a:lnTo>
                <a:lnTo>
                  <a:pt x="5588" y="383268"/>
                </a:lnTo>
                <a:lnTo>
                  <a:pt x="20829" y="405876"/>
                </a:lnTo>
                <a:lnTo>
                  <a:pt x="43435" y="421126"/>
                </a:lnTo>
                <a:lnTo>
                  <a:pt x="71119" y="426719"/>
                </a:lnTo>
                <a:lnTo>
                  <a:pt x="1673860" y="426719"/>
                </a:lnTo>
                <a:lnTo>
                  <a:pt x="1701528" y="421126"/>
                </a:lnTo>
                <a:lnTo>
                  <a:pt x="1724136" y="405876"/>
                </a:lnTo>
                <a:lnTo>
                  <a:pt x="1739386" y="383268"/>
                </a:lnTo>
                <a:lnTo>
                  <a:pt x="1744980" y="355600"/>
                </a:lnTo>
                <a:lnTo>
                  <a:pt x="1744980" y="71119"/>
                </a:lnTo>
                <a:lnTo>
                  <a:pt x="1739386" y="43451"/>
                </a:lnTo>
                <a:lnTo>
                  <a:pt x="1724136" y="20843"/>
                </a:lnTo>
                <a:lnTo>
                  <a:pt x="1701528" y="5593"/>
                </a:lnTo>
                <a:lnTo>
                  <a:pt x="1673860" y="0"/>
                </a:lnTo>
                <a:close/>
              </a:path>
            </a:pathLst>
          </a:custGeom>
          <a:solidFill>
            <a:srgbClr val="539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9"/>
          <p:cNvSpPr txBox="1"/>
          <p:nvPr/>
        </p:nvSpPr>
        <p:spPr>
          <a:xfrm>
            <a:off x="687425" y="4299966"/>
            <a:ext cx="104965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68580" marR="5080" lvl="0" indent="-565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PROGRAMMING ASSIGNMENTS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3672840" y="4277867"/>
            <a:ext cx="1744980" cy="428625"/>
          </a:xfrm>
          <a:custGeom>
            <a:avLst/>
            <a:gdLst/>
            <a:ahLst/>
            <a:cxnLst/>
            <a:rect l="l" t="t" r="r" b="b"/>
            <a:pathLst>
              <a:path w="1744979" h="428625" extrusionOk="0">
                <a:moveTo>
                  <a:pt x="1673606" y="0"/>
                </a:moveTo>
                <a:lnTo>
                  <a:pt x="71374" y="0"/>
                </a:lnTo>
                <a:lnTo>
                  <a:pt x="43612" y="5615"/>
                </a:lnTo>
                <a:lnTo>
                  <a:pt x="20923" y="20923"/>
                </a:lnTo>
                <a:lnTo>
                  <a:pt x="5615" y="43612"/>
                </a:lnTo>
                <a:lnTo>
                  <a:pt x="0" y="71373"/>
                </a:lnTo>
                <a:lnTo>
                  <a:pt x="0" y="356869"/>
                </a:lnTo>
                <a:lnTo>
                  <a:pt x="5615" y="384631"/>
                </a:lnTo>
                <a:lnTo>
                  <a:pt x="20923" y="407320"/>
                </a:lnTo>
                <a:lnTo>
                  <a:pt x="43612" y="422628"/>
                </a:lnTo>
                <a:lnTo>
                  <a:pt x="71374" y="428243"/>
                </a:lnTo>
                <a:lnTo>
                  <a:pt x="1673606" y="428243"/>
                </a:lnTo>
                <a:lnTo>
                  <a:pt x="1701367" y="422628"/>
                </a:lnTo>
                <a:lnTo>
                  <a:pt x="1724056" y="407320"/>
                </a:lnTo>
                <a:lnTo>
                  <a:pt x="1739364" y="384631"/>
                </a:lnTo>
                <a:lnTo>
                  <a:pt x="1744980" y="356869"/>
                </a:lnTo>
                <a:lnTo>
                  <a:pt x="1744980" y="71373"/>
                </a:lnTo>
                <a:lnTo>
                  <a:pt x="1739364" y="43612"/>
                </a:lnTo>
                <a:lnTo>
                  <a:pt x="1724056" y="20923"/>
                </a:lnTo>
                <a:lnTo>
                  <a:pt x="1701367" y="5615"/>
                </a:lnTo>
                <a:lnTo>
                  <a:pt x="1673606" y="0"/>
                </a:lnTo>
                <a:close/>
              </a:path>
            </a:pathLst>
          </a:custGeom>
          <a:solidFill>
            <a:srgbClr val="0EB8B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9"/>
          <p:cNvSpPr txBox="1"/>
          <p:nvPr/>
        </p:nvSpPr>
        <p:spPr>
          <a:xfrm>
            <a:off x="3909821" y="4380103"/>
            <a:ext cx="127254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CREATIVE PROJECTS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9"/>
          <p:cNvSpPr txBox="1"/>
          <p:nvPr/>
        </p:nvSpPr>
        <p:spPr>
          <a:xfrm>
            <a:off x="2285238" y="4335017"/>
            <a:ext cx="28638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(x4)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9"/>
          <p:cNvSpPr txBox="1"/>
          <p:nvPr/>
        </p:nvSpPr>
        <p:spPr>
          <a:xfrm>
            <a:off x="5619369" y="4337050"/>
            <a:ext cx="28638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(x4)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9"/>
          <p:cNvSpPr/>
          <p:nvPr/>
        </p:nvSpPr>
        <p:spPr>
          <a:xfrm>
            <a:off x="6580631" y="4276344"/>
            <a:ext cx="1746885" cy="428625"/>
          </a:xfrm>
          <a:custGeom>
            <a:avLst/>
            <a:gdLst/>
            <a:ahLst/>
            <a:cxnLst/>
            <a:rect l="l" t="t" r="r" b="b"/>
            <a:pathLst>
              <a:path w="1746884" h="428625" extrusionOk="0">
                <a:moveTo>
                  <a:pt x="1675129" y="0"/>
                </a:moveTo>
                <a:lnTo>
                  <a:pt x="71374" y="0"/>
                </a:lnTo>
                <a:lnTo>
                  <a:pt x="43612" y="5615"/>
                </a:lnTo>
                <a:lnTo>
                  <a:pt x="20923" y="20923"/>
                </a:lnTo>
                <a:lnTo>
                  <a:pt x="5615" y="43612"/>
                </a:lnTo>
                <a:lnTo>
                  <a:pt x="0" y="71373"/>
                </a:lnTo>
                <a:lnTo>
                  <a:pt x="0" y="356869"/>
                </a:lnTo>
                <a:lnTo>
                  <a:pt x="5615" y="384631"/>
                </a:lnTo>
                <a:lnTo>
                  <a:pt x="20923" y="407320"/>
                </a:lnTo>
                <a:lnTo>
                  <a:pt x="43612" y="422628"/>
                </a:lnTo>
                <a:lnTo>
                  <a:pt x="71374" y="428243"/>
                </a:lnTo>
                <a:lnTo>
                  <a:pt x="1675129" y="428243"/>
                </a:lnTo>
                <a:lnTo>
                  <a:pt x="1702891" y="422628"/>
                </a:lnTo>
                <a:lnTo>
                  <a:pt x="1725580" y="407320"/>
                </a:lnTo>
                <a:lnTo>
                  <a:pt x="1740888" y="384631"/>
                </a:lnTo>
                <a:lnTo>
                  <a:pt x="1746503" y="356869"/>
                </a:lnTo>
                <a:lnTo>
                  <a:pt x="1746503" y="71373"/>
                </a:lnTo>
                <a:lnTo>
                  <a:pt x="1740888" y="43612"/>
                </a:lnTo>
                <a:lnTo>
                  <a:pt x="1725580" y="20923"/>
                </a:lnTo>
                <a:lnTo>
                  <a:pt x="1702891" y="5615"/>
                </a:lnTo>
                <a:lnTo>
                  <a:pt x="1675129" y="0"/>
                </a:lnTo>
                <a:close/>
              </a:path>
            </a:pathLst>
          </a:custGeom>
          <a:solidFill>
            <a:srgbClr val="EE567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9"/>
          <p:cNvSpPr txBox="1"/>
          <p:nvPr/>
        </p:nvSpPr>
        <p:spPr>
          <a:xfrm>
            <a:off x="7178420" y="4377944"/>
            <a:ext cx="55118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QUIZZES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9"/>
          <p:cNvSpPr txBox="1"/>
          <p:nvPr/>
        </p:nvSpPr>
        <p:spPr>
          <a:xfrm>
            <a:off x="8528431" y="4335017"/>
            <a:ext cx="28702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(x3)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9"/>
          <p:cNvSpPr txBox="1"/>
          <p:nvPr/>
        </p:nvSpPr>
        <p:spPr>
          <a:xfrm>
            <a:off x="1810257" y="2323033"/>
            <a:ext cx="3007360" cy="109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We’re here!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479425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Introduce concepts, practice ideas, discuss applications.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508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Pre-class materials to prepare for class each day. Due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9"/>
          <p:cNvSpPr txBox="1"/>
          <p:nvPr/>
        </p:nvSpPr>
        <p:spPr>
          <a:xfrm>
            <a:off x="6680961" y="2324226"/>
            <a:ext cx="3557270" cy="879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Held in person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practice, review, applications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 advice, how to be an effective student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Preparation for quizzes / exams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9"/>
          <p:cNvSpPr txBox="1"/>
          <p:nvPr/>
        </p:nvSpPr>
        <p:spPr>
          <a:xfrm>
            <a:off x="6660642" y="4824729"/>
            <a:ext cx="2220595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Taken in quiz section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 minutes on computer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198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9"/>
          <p:cNvSpPr txBox="1"/>
          <p:nvPr/>
        </p:nvSpPr>
        <p:spPr>
          <a:xfrm>
            <a:off x="3751579" y="4813757"/>
            <a:ext cx="2107565" cy="88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open-ended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assignments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508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Explore new ideas and applications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9"/>
          <p:cNvSpPr txBox="1"/>
          <p:nvPr/>
        </p:nvSpPr>
        <p:spPr>
          <a:xfrm>
            <a:off x="417982" y="4821427"/>
            <a:ext cx="2856230" cy="88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Structured assignments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Programming in Java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508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Applying &amp; implementing course concepts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>
            <a:off x="9343643" y="4273296"/>
            <a:ext cx="1746885" cy="426720"/>
          </a:xfrm>
          <a:custGeom>
            <a:avLst/>
            <a:gdLst/>
            <a:ahLst/>
            <a:cxnLst/>
            <a:rect l="l" t="t" r="r" b="b"/>
            <a:pathLst>
              <a:path w="1746884" h="426720" extrusionOk="0">
                <a:moveTo>
                  <a:pt x="1675383" y="0"/>
                </a:moveTo>
                <a:lnTo>
                  <a:pt x="71120" y="0"/>
                </a:lnTo>
                <a:lnTo>
                  <a:pt x="43451" y="5593"/>
                </a:lnTo>
                <a:lnTo>
                  <a:pt x="20843" y="20843"/>
                </a:lnTo>
                <a:lnTo>
                  <a:pt x="5593" y="43451"/>
                </a:lnTo>
                <a:lnTo>
                  <a:pt x="0" y="71119"/>
                </a:lnTo>
                <a:lnTo>
                  <a:pt x="0" y="355599"/>
                </a:lnTo>
                <a:lnTo>
                  <a:pt x="5593" y="383268"/>
                </a:lnTo>
                <a:lnTo>
                  <a:pt x="20843" y="405876"/>
                </a:lnTo>
                <a:lnTo>
                  <a:pt x="43451" y="421126"/>
                </a:lnTo>
                <a:lnTo>
                  <a:pt x="71120" y="426719"/>
                </a:lnTo>
                <a:lnTo>
                  <a:pt x="1675383" y="426719"/>
                </a:lnTo>
                <a:lnTo>
                  <a:pt x="1703052" y="421126"/>
                </a:lnTo>
                <a:lnTo>
                  <a:pt x="1725660" y="405876"/>
                </a:lnTo>
                <a:lnTo>
                  <a:pt x="1740910" y="383268"/>
                </a:lnTo>
                <a:lnTo>
                  <a:pt x="1746503" y="355599"/>
                </a:lnTo>
                <a:lnTo>
                  <a:pt x="1746503" y="71119"/>
                </a:lnTo>
                <a:lnTo>
                  <a:pt x="1740910" y="43451"/>
                </a:lnTo>
                <a:lnTo>
                  <a:pt x="1725660" y="20843"/>
                </a:lnTo>
                <a:lnTo>
                  <a:pt x="1703052" y="5593"/>
                </a:lnTo>
                <a:lnTo>
                  <a:pt x="1675383" y="0"/>
                </a:lnTo>
                <a:close/>
              </a:path>
            </a:pathLst>
          </a:custGeom>
          <a:solidFill>
            <a:srgbClr val="AD5B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9"/>
          <p:cNvSpPr txBox="1"/>
          <p:nvPr/>
        </p:nvSpPr>
        <p:spPr>
          <a:xfrm>
            <a:off x="10018268" y="4374642"/>
            <a:ext cx="39814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EXAM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9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Spring 2024</a:t>
            </a:r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64" name="Google Shape;164;p9"/>
          <p:cNvSpPr txBox="1"/>
          <p:nvPr/>
        </p:nvSpPr>
        <p:spPr>
          <a:xfrm>
            <a:off x="11291696" y="4331589"/>
            <a:ext cx="28638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(x1)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9"/>
          <p:cNvSpPr txBox="1"/>
          <p:nvPr/>
        </p:nvSpPr>
        <p:spPr>
          <a:xfrm>
            <a:off x="9423907" y="4821427"/>
            <a:ext cx="1769745" cy="65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Culminating exam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5080" lvl="0" indent="-287019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Wed, June 5</a:t>
            </a:r>
            <a:r>
              <a:rPr lang="en-US" sz="1400" b="1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2:30 – 4:20 PM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9"/>
          <p:cNvSpPr txBox="1"/>
          <p:nvPr/>
        </p:nvSpPr>
        <p:spPr>
          <a:xfrm>
            <a:off x="417982" y="3798189"/>
            <a:ext cx="100584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Assessments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2359</Words>
  <Application>Microsoft Macintosh PowerPoint</Application>
  <PresentationFormat>Widescreen</PresentationFormat>
  <Paragraphs>453</Paragraphs>
  <Slides>36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Calibri</vt:lpstr>
      <vt:lpstr>Quattrocento Sans</vt:lpstr>
      <vt:lpstr>Arial</vt:lpstr>
      <vt:lpstr>Office Theme</vt:lpstr>
      <vt:lpstr>Welcome to CSE 121!</vt:lpstr>
      <vt:lpstr>Agenda (1/7)</vt:lpstr>
      <vt:lpstr>Agenda (2/7)</vt:lpstr>
      <vt:lpstr>Hi, I’m Matt! (he/him)</vt:lpstr>
      <vt:lpstr>Meet your 23 TAs!</vt:lpstr>
      <vt:lpstr>Agenda (3/7)</vt:lpstr>
      <vt:lpstr>Learning Objectives</vt:lpstr>
      <vt:lpstr>Other Similar Courses</vt:lpstr>
      <vt:lpstr>Course Components Meetings</vt:lpstr>
      <vt:lpstr>Agenda (4/7)</vt:lpstr>
      <vt:lpstr>PowerPoint Presentation</vt:lpstr>
      <vt:lpstr>How Learning Works</vt:lpstr>
      <vt:lpstr>Pre-Class Materials (1/3)</vt:lpstr>
      <vt:lpstr>Pre-Class Materials (2/3)</vt:lpstr>
      <vt:lpstr>Pre-Class Materials (3/3)</vt:lpstr>
      <vt:lpstr>Consistent and Active Participation (1/2)</vt:lpstr>
      <vt:lpstr>Consistent and Active Participation (2/2)</vt:lpstr>
      <vt:lpstr>Metacognition</vt:lpstr>
      <vt:lpstr>Learning in CSE 121 (or anywhere)</vt:lpstr>
      <vt:lpstr>Course Culture and Support</vt:lpstr>
      <vt:lpstr>Course Culture and Support: Live Support</vt:lpstr>
      <vt:lpstr>Course Culture and Support: Ed &amp; Email</vt:lpstr>
      <vt:lpstr>The World Around CSE 121 &amp; Reaching Out</vt:lpstr>
      <vt:lpstr>Agenda (5/7)</vt:lpstr>
      <vt:lpstr>Course Website</vt:lpstr>
      <vt:lpstr>Syllabus (website)</vt:lpstr>
      <vt:lpstr>Ed</vt:lpstr>
      <vt:lpstr>Other Course Tools (brief overview)</vt:lpstr>
      <vt:lpstr>Agenda (6/7)</vt:lpstr>
      <vt:lpstr>Assessment and Grading</vt:lpstr>
      <vt:lpstr>Grading</vt:lpstr>
      <vt:lpstr>Resubmissions</vt:lpstr>
      <vt:lpstr>Agenda (7/7)</vt:lpstr>
      <vt:lpstr>Collaboration Policy</vt:lpstr>
      <vt:lpstr>Help us improve!</vt:lpstr>
      <vt:lpstr>“Homework” for 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CSE 121!</dc:title>
  <dc:creator>Brett Wortzman</dc:creator>
  <cp:lastModifiedBy>Matthew Wang</cp:lastModifiedBy>
  <cp:revision>37</cp:revision>
  <dcterms:created xsi:type="dcterms:W3CDTF">2023-04-21T19:54:48Z</dcterms:created>
  <dcterms:modified xsi:type="dcterms:W3CDTF">2024-03-27T18:08:53Z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2023-03-29T00:00:00Z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2023-04-21T00:00:00Z</vt:filetime>
  </property>
  <property fmtid="{D5CDD505-2E9C-101B-9397-08002B2CF9AE}" pid="5" name="Producer">
    <vt:lpwstr>Microsoft® PowerPoint® 2019</vt:lpwstr>
  </property>
</Properties>
</file>