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6" r:id="rId3"/>
    <p:sldId id="286" r:id="rId4"/>
    <p:sldId id="287" r:id="rId5"/>
    <p:sldId id="288" r:id="rId6"/>
    <p:sldId id="296" r:id="rId7"/>
    <p:sldId id="279" r:id="rId8"/>
    <p:sldId id="295" r:id="rId9"/>
    <p:sldId id="281" r:id="rId10"/>
    <p:sldId id="291" r:id="rId11"/>
    <p:sldId id="290" r:id="rId12"/>
    <p:sldId id="297" r:id="rId13"/>
  </p:sldIdLst>
  <p:sldSz cx="12192000" cy="6858000"/>
  <p:notesSz cx="6858000" cy="9144000"/>
  <p:embeddedFontLst>
    <p:embeddedFont>
      <p:font typeface="Consolas" panose="020B0609020204030204" pitchFamily="49" charset="0"/>
      <p:regular r:id="rId16"/>
      <p:bold r:id="rId17"/>
      <p:italic r:id="rId18"/>
      <p:boldItalic r:id="rId19"/>
    </p:embeddedFont>
    <p:embeddedFont>
      <p:font typeface="Quattrocento Sans" panose="020B0502050000020003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8080"/>
    <a:srgbClr val="993366"/>
    <a:srgbClr val="339966"/>
    <a:srgbClr val="990033"/>
    <a:srgbClr val="CCECFF"/>
    <a:srgbClr val="FF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1" autoAdjust="0"/>
    <p:restoredTop sz="90040" autoAdjust="0"/>
  </p:normalViewPr>
  <p:slideViewPr>
    <p:cSldViewPr snapToGrid="0">
      <p:cViewPr varScale="1">
        <p:scale>
          <a:sx n="118" d="100"/>
          <a:sy n="118" d="100"/>
        </p:scale>
        <p:origin x="211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font" Target="fonts/font8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7.fntdata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2724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5428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6914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60BAEE6B-C59C-755A-D1EE-C708C0088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401DE1B5-DF58-705F-4360-9457A11EFB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54D56987-D12B-F0CC-48B0-CD8E17F516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09542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701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1A39BC-AB26-EF53-A162-8640C9517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27EC30-6737-9E32-AF3B-B417544C0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30A639-45DF-66FA-7806-80257265B2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232D4-2791-F117-0C50-2ED0460E9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692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9 - Autumn 2024</a:t>
            </a:r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9 -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9 - Autumn 2024</a:t>
            </a:r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9 - Autumn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9 - Autumn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9 - Autumn 2024</a:t>
            </a:r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0B76656D-4043-0D66-09D1-082542610755}"/>
              </a:ext>
            </a:extLst>
          </p:cNvPr>
          <p:cNvSpPr txBox="1"/>
          <p:nvPr userDrawn="1"/>
        </p:nvSpPr>
        <p:spPr>
          <a:xfrm>
            <a:off x="10196835" y="1805283"/>
            <a:ext cx="1933704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Ask questions on sli.do, with code #cse121">
            <a:extLst>
              <a:ext uri="{FF2B5EF4-FFF2-40B4-BE49-F238E27FC236}">
                <a16:creationId xmlns:a16="http://schemas.microsoft.com/office/drawing/2014/main" id="{D897D898-3BD6-7035-45E1-D513D195BD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88121" y="254150"/>
            <a:ext cx="1551133" cy="155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9 - Autumn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8;p1">
            <a:extLst>
              <a:ext uri="{FF2B5EF4-FFF2-40B4-BE49-F238E27FC236}">
                <a16:creationId xmlns:a16="http://schemas.microsoft.com/office/drawing/2014/main" id="{E42B7484-C1B0-CDDC-12C6-704E9BC05D7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CSE 121 Lesson 9:</a:t>
            </a:r>
            <a:b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Conditionals</a:t>
            </a:r>
          </a:p>
        </p:txBody>
      </p:sp>
      <p:sp>
        <p:nvSpPr>
          <p:cNvPr id="6" name="Google Shape;49;p1">
            <a:extLst>
              <a:ext uri="{FF2B5EF4-FFF2-40B4-BE49-F238E27FC236}">
                <a16:creationId xmlns:a16="http://schemas.microsoft.com/office/drawing/2014/main" id="{3979C94A-96F8-F961-3DB0-50F9A61428E4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Google Shape;50;p1">
            <a:extLst>
              <a:ext uri="{FF2B5EF4-FFF2-40B4-BE49-F238E27FC236}">
                <a16:creationId xmlns:a16="http://schemas.microsoft.com/office/drawing/2014/main" id="{43D583B1-409A-C300-67A3-D3B9AF8D2A41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7D59F9-57FF-3EAD-570E-0751D1B25C7A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51;p1">
            <a:extLst>
              <a:ext uri="{FF2B5EF4-FFF2-40B4-BE49-F238E27FC236}">
                <a16:creationId xmlns:a16="http://schemas.microsoft.com/office/drawing/2014/main" id="{EB7B6530-D0F3-235A-8075-91514CC9A34E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" name="Google Shape;54;p1">
            <a:extLst>
              <a:ext uri="{FF2B5EF4-FFF2-40B4-BE49-F238E27FC236}">
                <a16:creationId xmlns:a16="http://schemas.microsoft.com/office/drawing/2014/main" id="{07C81F79-5AE4-FFEF-B30E-1B8EFEBE90B3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15" name="Picture 14" descr="Ask questions on sli.do, with code #cse121">
            <a:extLst>
              <a:ext uri="{FF2B5EF4-FFF2-40B4-BE49-F238E27FC236}">
                <a16:creationId xmlns:a16="http://schemas.microsoft.com/office/drawing/2014/main" id="{40E02FDB-ABE5-E236-4D7D-1799AE6E0B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766" y="2936025"/>
            <a:ext cx="2512071" cy="25120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Problem-Solving Strategies (2/4)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91746" cy="4285089"/>
          </a:xfrm>
        </p:spPr>
        <p:txBody>
          <a:bodyPr>
            <a:normAutofit/>
          </a:bodyPr>
          <a:lstStyle/>
          <a:p>
            <a:r>
              <a:rPr lang="en-US" sz="2400" b="1" dirty="0">
                <a:highlight>
                  <a:srgbClr val="FFCC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Analogy</a:t>
            </a:r>
            <a:r>
              <a:rPr lang="en-US" sz="2400" dirty="0">
                <a:highlight>
                  <a:srgbClr val="FFCC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– Is this similar to another problem you've seen?</a:t>
            </a:r>
            <a:endParaRPr lang="en-US" sz="2400" b="1" dirty="0">
              <a:highlight>
                <a:srgbClr val="FFCCCC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Brainstorming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Consider steps to solve problem before jumping into code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Try to do an example "by hand"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outline steps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Solve sub-problems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Is there a smaller part of the problem to solve?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Debugging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Does your solution behave correctly?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it doing?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do you expect it to do?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area of your code controls that part of the output?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Iterative Development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Can we start by solving a different problem that is easier?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290B-FDA6-4A84-88E5-3E11B1F29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9 -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D98C7-9239-FFCC-345D-1864ECFA33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33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Problem-Solving Strategies (3/4)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91746" cy="428508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Analogy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Is this similar to another problem you've seen?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Brainstorming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Consider steps to solve problem before jumping into code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Try to do an example "by hand"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outline steps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highlight>
                  <a:srgbClr val="FFCC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Solve sub-problems </a:t>
            </a:r>
            <a:r>
              <a:rPr lang="en-US" sz="2400" dirty="0">
                <a:highlight>
                  <a:srgbClr val="FFCC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– Is there a smaller part of the problem to solve? </a:t>
            </a:r>
            <a:endParaRPr lang="en-US" sz="2400" b="1" dirty="0">
              <a:highlight>
                <a:srgbClr val="FFCCCC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Debugging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Does your solution behave correctly?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it doing?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do you expect it to do?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area of your code controls that part of the output?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Iterative Development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Can we start by solving a different problem that is easier?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290B-FDA6-4A84-88E5-3E11B1F29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9 -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C1FBA-08FE-46B3-BA36-7CBBE581C9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E6CC7-8E06-9854-00F0-9119675FA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17E8-06EF-248C-64EE-92442F15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Problem-Solving Strategies (4/4)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F3237-5039-B179-08E4-EBA3985A6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91746" cy="428508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Analogy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Is this similar to another problem you've seen?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Brainstorming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Consider steps to solve problem before jumping into code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Try to do an example "by hand"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outline steps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Solve sub-problems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Is there a smaller part of the problem to solve?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Debugging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Does your solution behave correctly?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it doing?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do you expect it to do?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area of your code controls that part of the output?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highlight>
                  <a:srgbClr val="FFCC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Iterative Development</a:t>
            </a:r>
            <a:r>
              <a:rPr lang="en-US" sz="2400" dirty="0">
                <a:highlight>
                  <a:srgbClr val="FFCC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– Can we start by solving a different problem that is easier? </a:t>
            </a:r>
            <a:endParaRPr lang="en-US" sz="2400" b="1" dirty="0">
              <a:highlight>
                <a:srgbClr val="FFCCCC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4268B-9975-0298-4706-966932AA66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9 -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80D7C-8F61-C473-3103-0D521E40A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3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Creative Project 2 released, due Tuesday, Oct 29</a:t>
            </a:r>
            <a:r>
              <a:rPr lang="en-US" sz="3200" baseline="30000" dirty="0">
                <a:solidFill>
                  <a:schemeClr val="tx1"/>
                </a:solidFill>
              </a:rPr>
              <a:t>th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>
                <a:solidFill>
                  <a:schemeClr val="tx1"/>
                </a:solidFill>
              </a:rPr>
              <a:t>note: doable </a:t>
            </a:r>
            <a:r>
              <a:rPr lang="en-US" sz="2800" i="1" dirty="0">
                <a:solidFill>
                  <a:schemeClr val="tx1"/>
                </a:solidFill>
              </a:rPr>
              <a:t>without</a:t>
            </a:r>
            <a:r>
              <a:rPr lang="en-US" sz="2800" dirty="0">
                <a:solidFill>
                  <a:schemeClr val="tx1"/>
                </a:solidFill>
              </a:rPr>
              <a:t> conditionals, but you’re free to use them!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R2 out yesterday, due Thursday Oct 31</a:t>
            </a:r>
            <a:r>
              <a:rPr lang="en-US" sz="3200" baseline="30000" dirty="0">
                <a:solidFill>
                  <a:schemeClr val="tx1"/>
                </a:solidFill>
              </a:rPr>
              <a:t>st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Note: this is the last time C0 is eligible for resubmission! 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Almost half-way through – feedback wanted!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>
                <a:solidFill>
                  <a:schemeClr val="tx1"/>
                </a:solidFill>
              </a:rPr>
              <a:t>Friday, Nov 1</a:t>
            </a:r>
            <a:r>
              <a:rPr lang="en-US" sz="2800" baseline="30000" dirty="0">
                <a:solidFill>
                  <a:schemeClr val="tx1"/>
                </a:solidFill>
              </a:rPr>
              <a:t>st</a:t>
            </a:r>
            <a:r>
              <a:rPr lang="en-US" sz="2800" dirty="0">
                <a:solidFill>
                  <a:schemeClr val="tx1"/>
                </a:solidFill>
              </a:rPr>
              <a:t> – mid-quarter feedback, during lecture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>
                <a:solidFill>
                  <a:schemeClr val="tx1"/>
                </a:solidFill>
              </a:rPr>
              <a:t>next week during quiz section – quiz section &amp; TA feedback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9 - Autumn 2024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8262D4-B06C-F58E-F3AA-232DBF49DA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Conditionals (1/4)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9 - Autumn 2024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EA84A-BB60-4B1B-A40D-378BD7182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15251"/>
            <a:ext cx="4861743" cy="1795463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Executes a block of statements if and only if the test is true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2050" name="Picture 2" descr="Syntax of an if statement. Top line says &quot;if (test) {&quot; with test being highlighted in light blue. The next line is indented and highlighted in yellow with text that says &quot;body (statements to be executed)&quot;. The last line says &quot;}&quot;.">
            <a:extLst>
              <a:ext uri="{FF2B5EF4-FFF2-40B4-BE49-F238E27FC236}">
                <a16:creationId xmlns:a16="http://schemas.microsoft.com/office/drawing/2014/main" id="{DEC11AF5-795D-489D-B722-DF17DDF78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52" y="1633537"/>
            <a:ext cx="6093307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ader at the top center of the image text says &quot;if statement Control Flow&quot;. Below in the center is a gray box with green text on the top saying &quot;START HERE!&quot;. The text of the gray box says &quot;Is the conditional test true?&quot; To the right of the gray box is another smaller yellow-green text box saying &quot;YES&quot; with an arrow pointing to another gray box. The below gray box tests says &quot;Execute the controlled statement(s) inside the body of the if statement.&quot; On the left side of the gray box is an arrow that points to another gray box that says &quot;Execute the statement after the conditional&quot;. On the left side of the first box is red-highlighted text that says &quot;NO&quot;. Below the text is an arrow pointing to the gray box that says &quot;Execute the statement after the conditional&quot;. ">
            <a:extLst>
              <a:ext uri="{FF2B5EF4-FFF2-40B4-BE49-F238E27FC236}">
                <a16:creationId xmlns:a16="http://schemas.microsoft.com/office/drawing/2014/main" id="{E6B1AFC3-C68D-48B8-8F7B-5A650D057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029" y="1447794"/>
            <a:ext cx="5351984" cy="317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B17E71-C6AE-8481-CB1A-F61583FEC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21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eader at the top highlighted in blue with text that says “if/else statement control flow”.  Box 1 is gray and centered below the header with green highlighted text at the top middle of the box saying “START HERE”. The text in Box 1 says “Is the conditional test true?“. To the left of Box 1 is red-highlighted test saying “NO” with an arrow that points downwards to Box 3. To the right of Box 1 is green-highlighted text that says “YES” with an arrow that points downwards to Box 2.  Box 2 is below Box 1 to the right and centered on the image. The text in Box 2 says “Execute the controlled statement(s) inside the if statement”. Box 2 has an arrow below it that points to Box 4, located to the center left, below Box 2.  Box 3 is below Box 2 to the left and centered on the image. The text in Box 3 says “Execute the controlled statement(s) inside the else statement.“. Box 3 has an arrow below it that points to Box 3, located to the center right, below Box 3.  Box 4 is located at the bottom, aligned with Box 1 in the center. Text of Box 4 says “Execute the statement after the if/else statement”.">
            <a:extLst>
              <a:ext uri="{FF2B5EF4-FFF2-40B4-BE49-F238E27FC236}">
                <a16:creationId xmlns:a16="http://schemas.microsoft.com/office/drawing/2014/main" id="{0C1E4248-04CD-48E5-A81D-472BAF4B8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455" y="967671"/>
            <a:ext cx="5459022" cy="464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Conditionals (2/4)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9 - Autumn 2024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EA84A-BB60-4B1B-A40D-378BD7182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22" y="4656708"/>
            <a:ext cx="6971270" cy="1325563"/>
          </a:xfrm>
        </p:spPr>
        <p:txBody>
          <a:bodyPr>
            <a:normAutofit fontScale="92500"/>
          </a:bodyPr>
          <a:lstStyle/>
          <a:p>
            <a:pPr marL="628650" indent="-514350">
              <a:buFont typeface="+mj-lt"/>
              <a:buAutoNum type="arabicPeriod"/>
            </a:pPr>
            <a:r>
              <a:rPr lang="en-US" dirty="0"/>
              <a:t>If the test is true: execute block of statements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If not, execute other block of statements</a:t>
            </a:r>
          </a:p>
        </p:txBody>
      </p:sp>
      <p:pic>
        <p:nvPicPr>
          <p:cNvPr id="3074" name="Picture 2" descr="Text showing the syntax of an if/else statement. The first line says &quot;if (test) {&quot; with &quot;test&quot; being highlighted light blue. The line below has text that says &quot;statement(s)&quot; highlighted light blue. The line below has text that says &quot;} else {&quot; with &quot;else&quot; being highlighted yellow. The line below has text &quot;statement(s)&quot; highlighted yellow. The last line below has text that is &quot;}&quot;.">
            <a:extLst>
              <a:ext uri="{FF2B5EF4-FFF2-40B4-BE49-F238E27FC236}">
                <a16:creationId xmlns:a16="http://schemas.microsoft.com/office/drawing/2014/main" id="{0E0E41CF-4639-4BDB-9198-1AA7B78F0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113" y="1558865"/>
            <a:ext cx="3282285" cy="2566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3F910A-547C-D3C8-0334-4E4709DDD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8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Conditionals (3/4)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9 - Autumn 2024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EA84A-BB60-4B1B-A40D-378BD7182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492" y="3896393"/>
            <a:ext cx="6747025" cy="1869570"/>
          </a:xfrm>
        </p:spPr>
        <p:txBody>
          <a:bodyPr>
            <a:normAutofit fontScale="92500"/>
          </a:bodyPr>
          <a:lstStyle/>
          <a:p>
            <a:pPr marL="628650" indent="-514350">
              <a:buFont typeface="+mj-lt"/>
              <a:buAutoNum type="arabicPeriod"/>
            </a:pPr>
            <a:r>
              <a:rPr lang="en-US" dirty="0"/>
              <a:t>If the first test is true, execute that block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If not, proceed to the next test, and repeat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If none were true, don’t execute any blocks</a:t>
            </a:r>
          </a:p>
        </p:txBody>
      </p:sp>
      <p:pic>
        <p:nvPicPr>
          <p:cNvPr id="5122" name="Picture 2" descr="Text showing the syntax of an if/else statement. The first line says “if (test) {” with “test” being highlighted light blue. The line below has text that says “statement(s)” highlighted light blue. The line below has text that says “} else if (test) {” with “elseif (test)” being highlighted yellow. The line below has text “statement(s)” highlighted yellow. The last line below has text that is “}”.">
            <a:extLst>
              <a:ext uri="{FF2B5EF4-FFF2-40B4-BE49-F238E27FC236}">
                <a16:creationId xmlns:a16="http://schemas.microsoft.com/office/drawing/2014/main" id="{5C6FDFC3-BA1F-4F69-81F9-69464E9EC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428" y="1504781"/>
            <a:ext cx="3150287" cy="243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eader at the top highlighted in blue with text that says “if/else if statement control flow”.  Box 1 is gray and centered below the header with green highlighted text at the top middle of the box saying “START HERE”. The text in Box 1 says “Is test 1?“. To the left of Box 1 is red-highlighted test saying “NO” with an arrow that points downwards to Box 3. To the right of Box 1 is green-highlighted text that says “YES” with an arrow that points downwards to Box 2.  Box 2 is below Box 1 to the right and centered on the image. The text in Box 2 says “Execute statement(s) 1”. Box 2 has an arrow below it that points to Box 5, located to the center left, below Box 2.  Box 3 is below Box 1 to the left and centered on the image. The text in Box 3 says “Is the test 2 true?“. To the left of Box 3 is red-highlighted test saying “NO” with an arrow that points downwards to Box 5. To the right of Box 3 is green-highlighted text that says “YES” with an arrow that points downwards to Box 4.  Box 4 is located to the right of Box 3. The text of Box 4 says “Execute statement(s) 2”. Box 4 has an arrow to the right and below that points to Box 5 below it.  Box 5 is located at the bottom to the left of the image that says “Execute the statement(s) of the conditional structure”. ">
            <a:extLst>
              <a:ext uri="{FF2B5EF4-FFF2-40B4-BE49-F238E27FC236}">
                <a16:creationId xmlns:a16="http://schemas.microsoft.com/office/drawing/2014/main" id="{AFFDC275-92A6-46F2-B14E-F5342E4B6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59" y="1092037"/>
            <a:ext cx="5299280" cy="467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8528D5-7E3E-628B-669A-D642221437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F984E948-FC73-3F0C-BD12-C9273FB9B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2A2A682B-CAF9-80FB-3E72-95D2F50AFB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Conditionals (4/4)</a:t>
            </a:r>
            <a:endParaRPr dirty="0"/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EBF0F496-FA59-5F3A-FEE2-848FF4D1D71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9 - Autumn 2024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0FE19-51C4-AE1F-AC9E-1A45F59B0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492" y="3896393"/>
            <a:ext cx="6747025" cy="221432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/>
              <a:t>With a large if-else-if-else chain,</a:t>
            </a:r>
          </a:p>
          <a:p>
            <a:r>
              <a:rPr lang="en-US" dirty="0"/>
              <a:t>if there is an ending else, exactly one block will execute</a:t>
            </a:r>
          </a:p>
          <a:p>
            <a:r>
              <a:rPr lang="en-US" dirty="0"/>
              <a:t>if there is no ending else, zero or one blocks will execute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122" name="Picture 2" descr="Text showing the syntax of an if/else statement. The first line says “if (test) {” with “test” being highlighted light blue. The line below has text that says “statement(s)” highlighted light blue. The line below has text that says “} else if (test) {” with “elseif (test)” being highlighted yellow. The line below has text “statement(s)” highlighted yellow. The last line below has text that is “}”.">
            <a:extLst>
              <a:ext uri="{FF2B5EF4-FFF2-40B4-BE49-F238E27FC236}">
                <a16:creationId xmlns:a16="http://schemas.microsoft.com/office/drawing/2014/main" id="{C8F3D329-CC8F-4F24-A2A7-D8E9CC53F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428" y="1504781"/>
            <a:ext cx="3150287" cy="243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eader at the top highlighted in blue with text that says “if/else if statement control flow”.  Box 1 is gray and centered below the header with green highlighted text at the top middle of the box saying “START HERE”. The text in Box 1 says “Is test 1?“. To the left of Box 1 is red-highlighted test saying “NO” with an arrow that points downwards to Box 3. To the right of Box 1 is green-highlighted text that says “YES” with an arrow that points downwards to Box 2.  Box 2 is below Box 1 to the right and centered on the image. The text in Box 2 says “Execute statement(s) 1”. Box 2 has an arrow below it that points to Box 5, located to the center left, below Box 2.  Box 3 is below Box 1 to the left and centered on the image. The text in Box 3 says “Is the test 2 true?“. To the left of Box 3 is red-highlighted test saying “NO” with an arrow that points downwards to Box 5. To the right of Box 3 is green-highlighted text that says “YES” with an arrow that points downwards to Box 4.  Box 4 is located to the right of Box 3. The text of Box 4 says “Execute statement(s) 2”. Box 4 has an arrow to the right and below that points to Box 5 below it.  Box 5 is located at the bottom to the left of the image that says “Execute the statement(s) of the conditional structure”. ">
            <a:extLst>
              <a:ext uri="{FF2B5EF4-FFF2-40B4-BE49-F238E27FC236}">
                <a16:creationId xmlns:a16="http://schemas.microsoft.com/office/drawing/2014/main" id="{B0D27544-6DF8-5A23-2826-00660A55D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59" y="1092037"/>
            <a:ext cx="5299280" cy="467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244072-34A8-7C0B-11BD-ED65706954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40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9 - Autumn 2024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45945" y="1368332"/>
            <a:ext cx="3430456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does this program output?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4A75CC-3DE1-4C7B-99CB-700C99245020}"/>
              </a:ext>
            </a:extLst>
          </p:cNvPr>
          <p:cNvSpPr txBox="1"/>
          <p:nvPr/>
        </p:nvSpPr>
        <p:spPr>
          <a:xfrm>
            <a:off x="6845945" y="2569679"/>
            <a:ext cx="48644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odd even odd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endParaRPr lang="en-US" sz="28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one even odd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endParaRPr lang="en-US" sz="28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one even even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endParaRPr lang="en-US" sz="28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even even even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56A92-557B-16F3-4023-296FC0A0FC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9CDB73-E7BF-F86F-4F02-C2A5F9556ACC}"/>
              </a:ext>
            </a:extLst>
          </p:cNvPr>
          <p:cNvSpPr txBox="1"/>
          <p:nvPr/>
        </p:nvSpPr>
        <p:spPr>
          <a:xfrm>
            <a:off x="268760" y="1185194"/>
            <a:ext cx="649038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2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String </a:t>
            </a:r>
            <a:r>
              <a:rPr lang="en-US" sz="22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n) {</a:t>
            </a:r>
          </a:p>
          <a:p>
            <a:r>
              <a:rPr lang="en-US" sz="2200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 response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"even "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(n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response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"odd "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(n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response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"one "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response;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360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D127C-952A-808C-6FE0-9AB65DA92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81B3EF-5B6B-6AF7-A64F-B763A3ABC8D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9 - Autumn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76383B-D140-36B1-5F74-AE9C0B65ADA4}"/>
              </a:ext>
            </a:extLst>
          </p:cNvPr>
          <p:cNvSpPr txBox="1"/>
          <p:nvPr/>
        </p:nvSpPr>
        <p:spPr>
          <a:xfrm>
            <a:off x="268760" y="1185194"/>
            <a:ext cx="649038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2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String </a:t>
            </a:r>
            <a:r>
              <a:rPr lang="en-US" sz="22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n) {</a:t>
            </a:r>
          </a:p>
          <a:p>
            <a:r>
              <a:rPr lang="en-US" sz="2200" dirty="0">
                <a:solidFill>
                  <a:srgbClr val="24292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 response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"even "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(n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response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"odd "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(n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response </a:t>
            </a:r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"one "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2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response;</a:t>
            </a:r>
          </a:p>
          <a:p>
            <a:r>
              <a:rPr lang="en-US" sz="22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Rectangle 2" descr="Highlighting the following code:   else if (n == 1) {&#13;&#10;    response = &quot;one &quot;;&#13;&#10;  }&#13;&#10;">
            <a:extLst>
              <a:ext uri="{FF2B5EF4-FFF2-40B4-BE49-F238E27FC236}">
                <a16:creationId xmlns:a16="http://schemas.microsoft.com/office/drawing/2014/main" id="{8EDFDC59-1797-C18F-B8FC-258670704098}"/>
              </a:ext>
            </a:extLst>
          </p:cNvPr>
          <p:cNvSpPr/>
          <p:nvPr/>
        </p:nvSpPr>
        <p:spPr>
          <a:xfrm>
            <a:off x="580768" y="4250724"/>
            <a:ext cx="3457832" cy="10503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817E15B-A355-518D-009E-EFEF5CD9CB8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745892" y="4483498"/>
            <a:ext cx="5747086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This else if statement </a:t>
            </a:r>
            <a:r>
              <a:rPr kumimoji="0" lang="en-US" sz="3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never runs!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8AE0051-B5EB-F2F2-6F68-D733DEE4A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3" idx="3"/>
          </p:cNvCxnSpPr>
          <p:nvPr/>
        </p:nvCxnSpPr>
        <p:spPr>
          <a:xfrm flipH="1">
            <a:off x="4038600" y="4775885"/>
            <a:ext cx="17072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1F9AD-A7EB-0667-0006-76A4F00C89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7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Problem-Solving Strategies (1/4)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91746" cy="428508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Analogy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Is this similar to another problem you've seen?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Brainstorming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Consider steps to solve problem before jumping into code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Try to do an example "by hand"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outline steps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Solve sub-problems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Is there a smaller part of the problem to solve?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Debugging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Does your solution behave correctly?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is it doing?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do you expect it to do?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What area of your code controls that part of the output?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Iterative Development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Can we start by solving a different problem that is easier?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290B-FDA6-4A84-88E5-3E11B1F29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9 - Autumn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18CF6-3368-992B-F51E-C0CCF07AEF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34193</TotalTime>
  <Words>962</Words>
  <Application>Microsoft Macintosh PowerPoint</Application>
  <PresentationFormat>Widescreen</PresentationFormat>
  <Paragraphs>163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Quattrocento Sans</vt:lpstr>
      <vt:lpstr>Arial</vt:lpstr>
      <vt:lpstr>Consolas</vt:lpstr>
      <vt:lpstr>Calibri</vt:lpstr>
      <vt:lpstr>Office Theme</vt:lpstr>
      <vt:lpstr>CSE 121 Lesson 9: Conditionals</vt:lpstr>
      <vt:lpstr>Announcements, Reminders</vt:lpstr>
      <vt:lpstr>(PCM) Conditionals (1/4)</vt:lpstr>
      <vt:lpstr>(PCM) Conditionals (2/4)</vt:lpstr>
      <vt:lpstr>(PCM) Conditionals (3/4)</vt:lpstr>
      <vt:lpstr>(PCM) Conditionals (4/4)</vt:lpstr>
      <vt:lpstr>What does this program output?</vt:lpstr>
      <vt:lpstr>This else if statement never runs!</vt:lpstr>
      <vt:lpstr>Common Problem-Solving Strategies (1/4)</vt:lpstr>
      <vt:lpstr>Common Problem-Solving Strategies (2/4)</vt:lpstr>
      <vt:lpstr>Common Problem-Solving Strategies (3/4)</vt:lpstr>
      <vt:lpstr>Common Problem-Solving Strategies (4/4)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154</cp:revision>
  <dcterms:created xsi:type="dcterms:W3CDTF">2020-09-29T18:40:50Z</dcterms:created>
  <dcterms:modified xsi:type="dcterms:W3CDTF">2024-10-25T21:05:16Z</dcterms:modified>
</cp:coreProperties>
</file>