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9" r:id="rId2"/>
    <p:sldId id="266" r:id="rId3"/>
    <p:sldId id="286" r:id="rId4"/>
    <p:sldId id="287" r:id="rId5"/>
    <p:sldId id="288" r:id="rId6"/>
    <p:sldId id="296" r:id="rId7"/>
    <p:sldId id="279" r:id="rId8"/>
    <p:sldId id="295" r:id="rId9"/>
    <p:sldId id="281" r:id="rId10"/>
    <p:sldId id="291" r:id="rId11"/>
    <p:sldId id="290" r:id="rId12"/>
    <p:sldId id="297" r:id="rId13"/>
  </p:sldIdLst>
  <p:sldSz cx="12192000" cy="6858000"/>
  <p:notesSz cx="6858000" cy="9144000"/>
  <p:embeddedFontLst>
    <p:embeddedFont>
      <p:font typeface="Consolas" panose="020B0609020204030204" pitchFamily="49" charset="0"/>
      <p:regular r:id="rId16"/>
      <p:bold r:id="rId17"/>
      <p:italic r:id="rId18"/>
      <p:boldItalic r:id="rId19"/>
    </p:embeddedFont>
    <p:embeddedFont>
      <p:font typeface="Quattrocento Sans" panose="020B0502050000020003" pitchFamily="34" charset="0"/>
      <p:regular r:id="rId20"/>
      <p:bold r:id="rId21"/>
      <p:italic r:id="rId22"/>
      <p:boldItalic r:id="rId23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33" roundtripDataSignature="AMtx7mioJJQ/Bx54phgIwE+RMXi9NrKuY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CC"/>
    <a:srgbClr val="008080"/>
    <a:srgbClr val="993366"/>
    <a:srgbClr val="339966"/>
    <a:srgbClr val="990033"/>
    <a:srgbClr val="CCECFF"/>
    <a:srgbClr val="FFFFCC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651" autoAdjust="0"/>
    <p:restoredTop sz="90040" autoAdjust="0"/>
  </p:normalViewPr>
  <p:slideViewPr>
    <p:cSldViewPr snapToGrid="0">
      <p:cViewPr varScale="1">
        <p:scale>
          <a:sx n="118" d="100"/>
          <a:sy n="118" d="100"/>
        </p:scale>
        <p:origin x="2112" y="19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9" d="100"/>
          <a:sy n="69" d="100"/>
        </p:scale>
        <p:origin x="2568" y="2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3.fntdata"/><Relationship Id="rId3" Type="http://schemas.openxmlformats.org/officeDocument/2006/relationships/slide" Target="slides/slide2.xml"/><Relationship Id="rId21" Type="http://schemas.openxmlformats.org/officeDocument/2006/relationships/font" Target="fonts/font6.fntdata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2.fntdata"/><Relationship Id="rId33" Type="http://customschemas.google.com/relationships/presentationmetadata" Target="metadata"/><Relationship Id="rId2" Type="http://schemas.openxmlformats.org/officeDocument/2006/relationships/slide" Target="slides/slide1.xml"/><Relationship Id="rId16" Type="http://schemas.openxmlformats.org/officeDocument/2006/relationships/font" Target="fonts/font1.fntdata"/><Relationship Id="rId20" Type="http://schemas.openxmlformats.org/officeDocument/2006/relationships/font" Target="fonts/font5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23" Type="http://schemas.openxmlformats.org/officeDocument/2006/relationships/font" Target="fonts/font8.fntdata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font" Target="fonts/font4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Relationship Id="rId22" Type="http://schemas.openxmlformats.org/officeDocument/2006/relationships/font" Target="fonts/font7.fntdata"/><Relationship Id="rId3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9233D88-8018-4E9F-AB4A-98A7BBAF25A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47834B6-5C07-4317-936A-D39B3D436FA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5DF552-0698-4B73-9CF8-11036753CEB6}" type="datetimeFigureOut">
              <a:rPr lang="en-US" smtClean="0"/>
              <a:t>10/24/24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0D1CA0C-7DF0-4795-8351-9A39722C22A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3B18879-4BC0-4CD3-9BD4-EA40A1FBCFD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184190-D873-4EA6-8530-DA7A931EF1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1314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8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1800"/>
          </a:p>
        </p:txBody>
      </p:sp>
      <p:sp>
        <p:nvSpPr>
          <p:cNvPr id="65" name="Google Shape;65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8575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Tx/>
              <a:buChar char="-"/>
            </a:pPr>
            <a:endParaRPr sz="1800" dirty="0"/>
          </a:p>
        </p:txBody>
      </p:sp>
      <p:sp>
        <p:nvSpPr>
          <p:cNvPr id="65" name="Google Shape;65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5327246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8575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Tx/>
              <a:buChar char="-"/>
            </a:pPr>
            <a:endParaRPr sz="1800" dirty="0"/>
          </a:p>
        </p:txBody>
      </p:sp>
      <p:sp>
        <p:nvSpPr>
          <p:cNvPr id="65" name="Google Shape;65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5754287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8575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Tx/>
              <a:buChar char="-"/>
            </a:pPr>
            <a:endParaRPr sz="1800" dirty="0"/>
          </a:p>
        </p:txBody>
      </p:sp>
      <p:sp>
        <p:nvSpPr>
          <p:cNvPr id="65" name="Google Shape;65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4269143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>
          <a:extLst>
            <a:ext uri="{FF2B5EF4-FFF2-40B4-BE49-F238E27FC236}">
              <a16:creationId xmlns:a16="http://schemas.microsoft.com/office/drawing/2014/main" id="{60BAEE6B-C59C-755A-D1EE-C708C00887B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9:notes">
            <a:extLst>
              <a:ext uri="{FF2B5EF4-FFF2-40B4-BE49-F238E27FC236}">
                <a16:creationId xmlns:a16="http://schemas.microsoft.com/office/drawing/2014/main" id="{401DE1B5-DF58-705F-4360-9457A11EFB25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8575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Tx/>
              <a:buChar char="-"/>
            </a:pPr>
            <a:endParaRPr sz="1800" dirty="0"/>
          </a:p>
        </p:txBody>
      </p:sp>
      <p:sp>
        <p:nvSpPr>
          <p:cNvPr id="65" name="Google Shape;65;p19:notes">
            <a:extLst>
              <a:ext uri="{FF2B5EF4-FFF2-40B4-BE49-F238E27FC236}">
                <a16:creationId xmlns:a16="http://schemas.microsoft.com/office/drawing/2014/main" id="{54D56987-D12B-F0CC-48B0-CD8E17F5166D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28095420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7</a:t>
            </a:fld>
            <a:endParaRPr lang="en-US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3470115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41A39BC-AB26-EF53-A162-8640C9517B0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A227EC30-6737-9E32-AF3B-B417544C06B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4430A639-45DF-66FA-7806-80257265B26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8232D4-2791-F117-0C50-2ED0460E95B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8</a:t>
            </a:fld>
            <a:endParaRPr lang="en-US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269279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3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33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9" name="Google Shape;19;p3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3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Lesson 9 - Autumn 2024</a:t>
            </a:r>
            <a:endParaRPr/>
          </a:p>
        </p:txBody>
      </p:sp>
      <p:sp>
        <p:nvSpPr>
          <p:cNvPr id="21" name="Google Shape;21;p3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3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3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2850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5" name="Google Shape;25;p34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2850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6" name="Google Shape;26;p3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3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Lesson 9 - Autumn 2024</a:t>
            </a:r>
            <a:endParaRPr dirty="0"/>
          </a:p>
        </p:txBody>
      </p:sp>
      <p:sp>
        <p:nvSpPr>
          <p:cNvPr id="28" name="Google Shape;28;p3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41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41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32" name="Google Shape;32;p41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33" name="Google Shape;33;p4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4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Lesson 9 - Autumn 2024</a:t>
            </a:r>
            <a:endParaRPr/>
          </a:p>
        </p:txBody>
      </p:sp>
      <p:sp>
        <p:nvSpPr>
          <p:cNvPr id="35" name="Google Shape;35;p4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Title and Content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4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43"/>
          <p:cNvSpPr txBox="1">
            <a:spLocks noGrp="1"/>
          </p:cNvSpPr>
          <p:nvPr>
            <p:ph type="body" idx="1"/>
          </p:nvPr>
        </p:nvSpPr>
        <p:spPr>
          <a:xfrm>
            <a:off x="838201" y="1889032"/>
            <a:ext cx="10515600" cy="39532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 dirty="0"/>
          </a:p>
        </p:txBody>
      </p:sp>
      <p:sp>
        <p:nvSpPr>
          <p:cNvPr id="46" name="Google Shape;46;p4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4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Lesson 9 - Autumn 2024</a:t>
            </a:r>
            <a:endParaRPr/>
          </a:p>
        </p:txBody>
      </p:sp>
      <p:sp>
        <p:nvSpPr>
          <p:cNvPr id="48" name="Google Shape;48;p4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44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44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2" name="Google Shape;52;p4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4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Lesson 9 - Autumn 2024</a:t>
            </a:r>
            <a:endParaRPr/>
          </a:p>
        </p:txBody>
      </p:sp>
      <p:sp>
        <p:nvSpPr>
          <p:cNvPr id="54" name="Google Shape;54;p4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preserve="1" userDrawn="1">
  <p:cSld name="Activit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4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4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bg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Lesson 9 - Autumn 2024</a:t>
            </a:r>
          </a:p>
        </p:txBody>
      </p:sp>
      <p:sp>
        <p:nvSpPr>
          <p:cNvPr id="54" name="Google Shape;54;p4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413942D-824F-4D58-BD74-D47D2D03BFE9}"/>
              </a:ext>
            </a:extLst>
          </p:cNvPr>
          <p:cNvSpPr/>
          <p:nvPr userDrawn="1"/>
        </p:nvSpPr>
        <p:spPr>
          <a:xfrm>
            <a:off x="1456148" y="300788"/>
            <a:ext cx="834074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Poll in with your answer!</a:t>
            </a:r>
            <a:endParaRPr lang="en-US" sz="5400" b="1" cap="none" spc="0" dirty="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4" name="Google Shape;50;p1">
            <a:extLst>
              <a:ext uri="{FF2B5EF4-FFF2-40B4-BE49-F238E27FC236}">
                <a16:creationId xmlns:a16="http://schemas.microsoft.com/office/drawing/2014/main" id="{0B76656D-4043-0D66-09D1-082542610755}"/>
              </a:ext>
            </a:extLst>
          </p:cNvPr>
          <p:cNvSpPr txBox="1"/>
          <p:nvPr userDrawn="1"/>
        </p:nvSpPr>
        <p:spPr>
          <a:xfrm>
            <a:off x="10196835" y="1805283"/>
            <a:ext cx="1933704" cy="3199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050" rIns="0" bIns="0" anchor="t" anchorCtr="0">
            <a:spAutoFit/>
          </a:bodyPr>
          <a:lstStyle/>
          <a:p>
            <a:pPr marL="1270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-US" sz="2000" b="1" i="0" u="none" strike="noStrike" cap="none" dirty="0" err="1">
                <a:solidFill>
                  <a:srgbClr val="9900CC"/>
                </a:solidFill>
                <a:latin typeface="Calibri"/>
                <a:ea typeface="Calibri"/>
                <a:cs typeface="Calibri"/>
                <a:sym typeface="Calibri"/>
              </a:rPr>
              <a:t>sli.do</a:t>
            </a:r>
            <a:r>
              <a:rPr lang="en-US" sz="2000" b="1" i="0" u="none" strike="noStrike" cap="none" dirty="0">
                <a:solidFill>
                  <a:srgbClr val="9900CC"/>
                </a:solidFill>
                <a:latin typeface="Calibri"/>
                <a:ea typeface="Calibri"/>
                <a:cs typeface="Calibri"/>
                <a:sym typeface="Calibri"/>
              </a:rPr>
              <a:t> #cse121</a:t>
            </a:r>
            <a:endParaRPr sz="20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5" name="Picture 4" descr="Ask questions on sli.do, with code #cse121">
            <a:extLst>
              <a:ext uri="{FF2B5EF4-FFF2-40B4-BE49-F238E27FC236}">
                <a16:creationId xmlns:a16="http://schemas.microsoft.com/office/drawing/2014/main" id="{D897D898-3BD6-7035-45E1-D513D195BD0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388121" y="254150"/>
            <a:ext cx="1551133" cy="1551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88771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3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3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3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3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en-US"/>
              <a:t>Lesson 9 - Autumn 2024</a:t>
            </a:r>
            <a:endParaRPr/>
          </a:p>
        </p:txBody>
      </p:sp>
      <p:sp>
        <p:nvSpPr>
          <p:cNvPr id="14" name="Google Shape;14;p3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15" name="Google Shape;15;p32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0" y="6180666"/>
            <a:ext cx="12192000" cy="677334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3" r:id="rId4"/>
    <p:sldLayoutId id="2147483654" r:id="rId5"/>
    <p:sldLayoutId id="2147483655" r:id="rId6"/>
  </p:sldLayoutIdLst>
  <p:hf hd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open.spotify.com/playlist/1HCHBroVLLe0isx2r4dPXG?si=5d4a463acbb643e8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Google Shape;48;p1">
            <a:extLst>
              <a:ext uri="{FF2B5EF4-FFF2-40B4-BE49-F238E27FC236}">
                <a16:creationId xmlns:a16="http://schemas.microsoft.com/office/drawing/2014/main" id="{E42B7484-C1B0-CDDC-12C6-704E9BC05D7E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430594" y="487066"/>
            <a:ext cx="11338559" cy="1490152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1" vertOverflow="overflow" horzOverflow="overflow" vert="horz" wrap="square" lIns="0" tIns="12700" rIns="0" bIns="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defPPr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1270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tabLst/>
              <a:defRPr/>
            </a:pPr>
            <a:r>
              <a:rPr kumimoji="0" lang="en-US" sz="4800" b="0" i="0" u="none" strike="noStrike" kern="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CSE 121 Lesson 9:</a:t>
            </a:r>
            <a:br>
              <a:rPr kumimoji="0" lang="en-US" sz="4800" b="0" i="0" u="none" strike="noStrike" kern="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</a:br>
            <a:r>
              <a:rPr kumimoji="0" lang="en-US" sz="4800" b="0" i="0" u="none" strike="noStrike" kern="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Conditionals</a:t>
            </a:r>
          </a:p>
        </p:txBody>
      </p:sp>
      <p:sp>
        <p:nvSpPr>
          <p:cNvPr id="6" name="Google Shape;49;p1">
            <a:extLst>
              <a:ext uri="{FF2B5EF4-FFF2-40B4-BE49-F238E27FC236}">
                <a16:creationId xmlns:a16="http://schemas.microsoft.com/office/drawing/2014/main" id="{3979C94A-96F8-F961-3DB0-50F9A61428E4}"/>
              </a:ext>
            </a:extLst>
          </p:cNvPr>
          <p:cNvSpPr txBox="1"/>
          <p:nvPr/>
        </p:nvSpPr>
        <p:spPr>
          <a:xfrm>
            <a:off x="3309996" y="2307891"/>
            <a:ext cx="5369815" cy="9342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04775" rIns="0" bIns="0" anchor="t" anchorCtr="0">
            <a:spAutoFit/>
          </a:bodyPr>
          <a:lstStyle/>
          <a:p>
            <a:pPr marL="227329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Matt Wang &amp; Brett </a:t>
            </a:r>
            <a:r>
              <a:rPr lang="en-US" sz="24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Wortzman</a:t>
            </a:r>
            <a:endParaRPr sz="24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9870" marR="0" lvl="0" indent="0" algn="ctr" rtl="0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Autumn 2024</a:t>
            </a:r>
            <a:endParaRPr sz="2800" b="0" i="0" u="none" strike="noStrike" cap="none" dirty="0">
              <a:solidFill>
                <a:srgbClr val="000000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sp>
        <p:nvSpPr>
          <p:cNvPr id="7" name="Google Shape;50;p1">
            <a:extLst>
              <a:ext uri="{FF2B5EF4-FFF2-40B4-BE49-F238E27FC236}">
                <a16:creationId xmlns:a16="http://schemas.microsoft.com/office/drawing/2014/main" id="{43D583B1-409A-C300-67A3-D3B9AF8D2A41}"/>
              </a:ext>
            </a:extLst>
          </p:cNvPr>
          <p:cNvSpPr txBox="1"/>
          <p:nvPr/>
        </p:nvSpPr>
        <p:spPr>
          <a:xfrm>
            <a:off x="272161" y="5535201"/>
            <a:ext cx="2664676" cy="4430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050" rIns="0" bIns="0" anchor="t" anchorCtr="0">
            <a:spAutoFit/>
          </a:bodyPr>
          <a:lstStyle/>
          <a:p>
            <a:pPr marL="1270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-US" sz="2800" b="1" i="0" u="none" strike="noStrike" cap="none" dirty="0" err="1">
                <a:solidFill>
                  <a:srgbClr val="9900CC"/>
                </a:solidFill>
                <a:latin typeface="Calibri"/>
                <a:ea typeface="Calibri"/>
                <a:cs typeface="Calibri"/>
                <a:sym typeface="Calibri"/>
              </a:rPr>
              <a:t>sli.do</a:t>
            </a:r>
            <a:r>
              <a:rPr lang="en-US" sz="2800" b="1" i="0" u="none" strike="noStrike" cap="none" dirty="0">
                <a:solidFill>
                  <a:srgbClr val="9900CC"/>
                </a:solidFill>
                <a:latin typeface="Calibri"/>
                <a:ea typeface="Calibri"/>
                <a:cs typeface="Calibri"/>
                <a:sym typeface="Calibri"/>
              </a:rPr>
              <a:t> #cse121</a:t>
            </a:r>
            <a:endParaRPr sz="28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C7D59F9-57FF-3EAD-570E-0751D1B25C7A}"/>
              </a:ext>
            </a:extLst>
          </p:cNvPr>
          <p:cNvSpPr txBox="1"/>
          <p:nvPr/>
        </p:nvSpPr>
        <p:spPr>
          <a:xfrm>
            <a:off x="10111019" y="5589931"/>
            <a:ext cx="18678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Today’s playlist:</a:t>
            </a:r>
            <a:b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121 24au lecture tunes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Google Shape;51;p1">
            <a:extLst>
              <a:ext uri="{FF2B5EF4-FFF2-40B4-BE49-F238E27FC236}">
                <a16:creationId xmlns:a16="http://schemas.microsoft.com/office/drawing/2014/main" id="{EB7B6530-D0F3-235A-8075-91514CC9A34E}"/>
              </a:ext>
            </a:extLst>
          </p:cNvPr>
          <p:cNvSpPr txBox="1"/>
          <p:nvPr/>
        </p:nvSpPr>
        <p:spPr>
          <a:xfrm>
            <a:off x="3245686" y="4038193"/>
            <a:ext cx="551997" cy="3077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TAs: 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13" name="Google Shape;54;p1">
            <a:extLst>
              <a:ext uri="{FF2B5EF4-FFF2-40B4-BE49-F238E27FC236}">
                <a16:creationId xmlns:a16="http://schemas.microsoft.com/office/drawing/2014/main" id="{07C81F79-5AE4-FFEF-B30E-1B8EFEBE90B3}"/>
              </a:ext>
            </a:extLst>
          </p:cNvPr>
          <p:cNvGraphicFramePr/>
          <p:nvPr/>
        </p:nvGraphicFramePr>
        <p:xfrm>
          <a:off x="3797683" y="3461621"/>
          <a:ext cx="7098114" cy="2595950"/>
        </p:xfrm>
        <a:graphic>
          <a:graphicData uri="http://schemas.openxmlformats.org/drawingml/2006/table">
            <a:tbl>
              <a:tblPr firstRow="1" bandRow="1">
                <a:noFill/>
              </a:tblPr>
              <a:tblGrid>
                <a:gridCol w="11830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830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8301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8301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8301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8301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Abby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Afifah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Ailsa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Alice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Aliyan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Arohan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Chloë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Christopher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Dalton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Derek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Elizabeth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Ethan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Hanna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Hannah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Heather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Hibbah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Janvi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Jasmine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Judy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Julia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Kelsey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Lucas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Luke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Mahima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Maitreyi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Maria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Merav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Minh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Neha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Ronald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43091883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Ruslana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Sahej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Sam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Samrutha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Sushma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Vivian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08081882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Yijia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Zachary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630633662"/>
                  </a:ext>
                </a:extLst>
              </a:tr>
            </a:tbl>
          </a:graphicData>
        </a:graphic>
      </p:graphicFrame>
      <p:pic>
        <p:nvPicPr>
          <p:cNvPr id="15" name="Picture 14" descr="Ask questions on sli.do, with code #cse121">
            <a:extLst>
              <a:ext uri="{FF2B5EF4-FFF2-40B4-BE49-F238E27FC236}">
                <a16:creationId xmlns:a16="http://schemas.microsoft.com/office/drawing/2014/main" id="{40E02FDB-ABE5-E236-4D7D-1799AE6E0B9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4766" y="2936025"/>
            <a:ext cx="2512071" cy="2512071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4B059E-F617-40F2-8036-2A7D20D9BB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 Problem-Solving Strategies (2/4)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0AA62EE-602A-45F5-819E-2345105FC6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891746" cy="4285089"/>
          </a:xfrm>
        </p:spPr>
        <p:txBody>
          <a:bodyPr>
            <a:normAutofit/>
          </a:bodyPr>
          <a:lstStyle/>
          <a:p>
            <a:r>
              <a:rPr lang="en-US" sz="2400" b="1" dirty="0">
                <a:highlight>
                  <a:srgbClr val="FFCCCC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Analogy</a:t>
            </a:r>
            <a:r>
              <a:rPr lang="en-US" sz="2400" dirty="0">
                <a:highlight>
                  <a:srgbClr val="FFCCCC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– Is this similar to another problem you've seen?</a:t>
            </a:r>
            <a:endParaRPr lang="en-US" sz="2400" b="1" dirty="0">
              <a:highlight>
                <a:srgbClr val="FFCCCC"/>
              </a:highligh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Brainstorming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– Consider steps to solve problem before jumping into code</a:t>
            </a:r>
          </a:p>
          <a:p>
            <a:pPr lvl="1"/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Try to do an example "by hand" 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 outline steps</a:t>
            </a:r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Solve sub-problems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– Is there a smaller part of the problem to solve? </a:t>
            </a:r>
            <a:endParaRPr lang="en-US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Debugging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– Does your solution behave correctly? </a:t>
            </a:r>
          </a:p>
          <a:p>
            <a:pPr lvl="1"/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What is it doing? </a:t>
            </a:r>
          </a:p>
          <a:p>
            <a:pPr lvl="1"/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What do you expect it to do? </a:t>
            </a:r>
          </a:p>
          <a:p>
            <a:pPr lvl="1"/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What area of your code controls that part of the output? </a:t>
            </a:r>
            <a:endParaRPr lang="en-US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Iterative Development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– Can we start by solving a different problem that is easier? </a:t>
            </a:r>
            <a:endParaRPr lang="en-US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89290B-FDA6-4A84-88E5-3E11B1F2947B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Lesson 9 - Autumn 2024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16D98C7-9239-FFCC-345D-1864ECFA331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44336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4B059E-F617-40F2-8036-2A7D20D9BB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 Problem-Solving Strategies (3/4)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0AA62EE-602A-45F5-819E-2345105FC6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891746" cy="4285089"/>
          </a:xfrm>
        </p:spPr>
        <p:txBody>
          <a:bodyPr>
            <a:normAutofit/>
          </a:bodyPr>
          <a:lstStyle/>
          <a:p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Analogy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– Is this similar to another problem you've seen?</a:t>
            </a:r>
            <a:endParaRPr lang="en-US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Brainstorming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– Consider steps to solve problem before jumping into code</a:t>
            </a:r>
          </a:p>
          <a:p>
            <a:pPr lvl="1"/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Try to do an example "by hand" 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 outline steps</a:t>
            </a:r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400" b="1" dirty="0">
                <a:highlight>
                  <a:srgbClr val="FFCCCC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Solve sub-problems </a:t>
            </a:r>
            <a:r>
              <a:rPr lang="en-US" sz="2400" dirty="0">
                <a:highlight>
                  <a:srgbClr val="FFCCCC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– Is there a smaller part of the problem to solve? </a:t>
            </a:r>
            <a:endParaRPr lang="en-US" sz="2400" b="1" dirty="0">
              <a:highlight>
                <a:srgbClr val="FFCCCC"/>
              </a:highligh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Debugging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– Does your solution behave correctly? </a:t>
            </a:r>
          </a:p>
          <a:p>
            <a:pPr lvl="1"/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What is it doing? </a:t>
            </a:r>
          </a:p>
          <a:p>
            <a:pPr lvl="1"/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What do you expect it to do? </a:t>
            </a:r>
          </a:p>
          <a:p>
            <a:pPr lvl="1"/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What area of your code controls that part of the output? </a:t>
            </a:r>
            <a:endParaRPr lang="en-US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Iterative Development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– Can we start by solving a different problem that is easier? </a:t>
            </a:r>
            <a:endParaRPr lang="en-US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89290B-FDA6-4A84-88E5-3E11B1F2947B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Lesson 9 - Autumn 2024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3C1FBA-08FE-46B3-BA36-7CBBE581C99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031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E9E6CC7-8E06-9854-00F0-9119675FA81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8E17E8-06EF-248C-64EE-92442F152D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 Problem-Solving Strategies (4/4)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AF3237-5039-B179-08E4-EBA3985A6B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891746" cy="4285089"/>
          </a:xfrm>
        </p:spPr>
        <p:txBody>
          <a:bodyPr>
            <a:normAutofit/>
          </a:bodyPr>
          <a:lstStyle/>
          <a:p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Analogy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– Is this similar to another problem you've seen?</a:t>
            </a:r>
            <a:endParaRPr lang="en-US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Brainstorming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– Consider steps to solve problem before jumping into code</a:t>
            </a:r>
          </a:p>
          <a:p>
            <a:pPr lvl="1"/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Try to do an example "by hand" 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 outline steps</a:t>
            </a:r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Solve sub-problems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– Is there a smaller part of the problem to solve? </a:t>
            </a:r>
            <a:endParaRPr lang="en-US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Debugging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– Does your solution behave correctly? </a:t>
            </a:r>
          </a:p>
          <a:p>
            <a:pPr lvl="1"/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What is it doing? </a:t>
            </a:r>
          </a:p>
          <a:p>
            <a:pPr lvl="1"/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What do you expect it to do? </a:t>
            </a:r>
          </a:p>
          <a:p>
            <a:pPr lvl="1"/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What area of your code controls that part of the output? </a:t>
            </a:r>
            <a:endParaRPr lang="en-US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400" b="1" dirty="0">
                <a:highlight>
                  <a:srgbClr val="FFCCCC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Iterative Development</a:t>
            </a:r>
            <a:r>
              <a:rPr lang="en-US" sz="2400" dirty="0">
                <a:highlight>
                  <a:srgbClr val="FFCCCC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– Can we start by solving a different problem that is easier? </a:t>
            </a:r>
            <a:endParaRPr lang="en-US" sz="2400" b="1" dirty="0">
              <a:highlight>
                <a:srgbClr val="FFCCCC"/>
              </a:highligh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04268B-9975-0298-4706-966932AA661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Lesson 9 - Autumn 2024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BF80D7C-8F61-C473-3103-0D521E40ACA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4324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 dirty="0"/>
              <a:t>Announcements, Reminders</a:t>
            </a:r>
            <a:endParaRPr dirty="0"/>
          </a:p>
        </p:txBody>
      </p:sp>
      <p:sp>
        <p:nvSpPr>
          <p:cNvPr id="68" name="Google Shape;68;p19"/>
          <p:cNvSpPr txBox="1">
            <a:spLocks noGrp="1"/>
          </p:cNvSpPr>
          <p:nvPr>
            <p:ph type="body" idx="1"/>
          </p:nvPr>
        </p:nvSpPr>
        <p:spPr>
          <a:xfrm>
            <a:off x="838200" y="1460850"/>
            <a:ext cx="10665300" cy="465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 indent="-406400">
              <a:lnSpc>
                <a:spcPct val="100000"/>
              </a:lnSpc>
              <a:buSzPts val="2800"/>
            </a:pPr>
            <a:r>
              <a:rPr lang="en-US" sz="3200" dirty="0">
                <a:solidFill>
                  <a:schemeClr val="tx1"/>
                </a:solidFill>
              </a:rPr>
              <a:t>Creative Project 2 released, due Tuesday, Oct 29</a:t>
            </a:r>
            <a:r>
              <a:rPr lang="en-US" sz="3200" baseline="30000" dirty="0">
                <a:solidFill>
                  <a:schemeClr val="tx1"/>
                </a:solidFill>
              </a:rPr>
              <a:t>th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</a:p>
          <a:p>
            <a:pPr lvl="1" indent="-406400">
              <a:lnSpc>
                <a:spcPct val="100000"/>
              </a:lnSpc>
              <a:buSzPts val="2800"/>
            </a:pPr>
            <a:r>
              <a:rPr lang="en-US" sz="2800" dirty="0">
                <a:solidFill>
                  <a:schemeClr val="tx1"/>
                </a:solidFill>
              </a:rPr>
              <a:t>note: doable </a:t>
            </a:r>
            <a:r>
              <a:rPr lang="en-US" sz="2800" i="1" dirty="0">
                <a:solidFill>
                  <a:schemeClr val="tx1"/>
                </a:solidFill>
              </a:rPr>
              <a:t>without</a:t>
            </a:r>
            <a:r>
              <a:rPr lang="en-US" sz="2800" dirty="0">
                <a:solidFill>
                  <a:schemeClr val="tx1"/>
                </a:solidFill>
              </a:rPr>
              <a:t> conditionals, but you’re free to use them!</a:t>
            </a:r>
          </a:p>
          <a:p>
            <a:pPr indent="-406400">
              <a:lnSpc>
                <a:spcPct val="100000"/>
              </a:lnSpc>
              <a:buSzPts val="2800"/>
            </a:pPr>
            <a:r>
              <a:rPr lang="en-US" sz="3200" dirty="0">
                <a:solidFill>
                  <a:schemeClr val="tx1"/>
                </a:solidFill>
              </a:rPr>
              <a:t>R2 out yesterday, due Thursday Oct 31</a:t>
            </a:r>
            <a:r>
              <a:rPr lang="en-US" sz="3200" baseline="30000" dirty="0">
                <a:solidFill>
                  <a:schemeClr val="tx1"/>
                </a:solidFill>
              </a:rPr>
              <a:t>st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endParaRPr lang="en-US" sz="2800" dirty="0">
              <a:solidFill>
                <a:schemeClr val="tx1"/>
              </a:solidFill>
            </a:endParaRPr>
          </a:p>
          <a:p>
            <a:pPr lvl="1" indent="-406400">
              <a:lnSpc>
                <a:spcPct val="100000"/>
              </a:lnSpc>
              <a:buSzPts val="2800"/>
            </a:pPr>
            <a:r>
              <a:rPr lang="en-US" dirty="0">
                <a:solidFill>
                  <a:schemeClr val="tx1"/>
                </a:solidFill>
              </a:rPr>
              <a:t>Note: this is the last time C0 is eligible for resubmission! </a:t>
            </a:r>
          </a:p>
          <a:p>
            <a:pPr indent="-406400">
              <a:lnSpc>
                <a:spcPct val="100000"/>
              </a:lnSpc>
              <a:buSzPts val="2800"/>
            </a:pPr>
            <a:r>
              <a:rPr lang="en-US" sz="3200" dirty="0">
                <a:solidFill>
                  <a:schemeClr val="tx1"/>
                </a:solidFill>
              </a:rPr>
              <a:t>Almost half-way through – feedback wanted!</a:t>
            </a:r>
          </a:p>
          <a:p>
            <a:pPr lvl="1" indent="-406400">
              <a:lnSpc>
                <a:spcPct val="100000"/>
              </a:lnSpc>
              <a:buSzPts val="2800"/>
            </a:pPr>
            <a:r>
              <a:rPr lang="en-US" sz="2800" dirty="0">
                <a:solidFill>
                  <a:schemeClr val="tx1"/>
                </a:solidFill>
              </a:rPr>
              <a:t>Friday, Nov 1</a:t>
            </a:r>
            <a:r>
              <a:rPr lang="en-US" sz="2800" baseline="30000" dirty="0">
                <a:solidFill>
                  <a:schemeClr val="tx1"/>
                </a:solidFill>
              </a:rPr>
              <a:t>st</a:t>
            </a:r>
            <a:r>
              <a:rPr lang="en-US" sz="2800" dirty="0">
                <a:solidFill>
                  <a:schemeClr val="tx1"/>
                </a:solidFill>
              </a:rPr>
              <a:t> – mid-quarter feedback, during lecture</a:t>
            </a:r>
          </a:p>
          <a:p>
            <a:pPr lvl="1" indent="-406400">
              <a:lnSpc>
                <a:spcPct val="100000"/>
              </a:lnSpc>
              <a:buSzPts val="2800"/>
            </a:pPr>
            <a:r>
              <a:rPr lang="en-US" sz="2800" dirty="0">
                <a:solidFill>
                  <a:schemeClr val="tx1"/>
                </a:solidFill>
              </a:rPr>
              <a:t>next week during quiz section – quiz section &amp; TA feedback</a:t>
            </a:r>
          </a:p>
        </p:txBody>
      </p:sp>
      <p:sp>
        <p:nvSpPr>
          <p:cNvPr id="69" name="Google Shape;69;p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/>
              <a:t>Lesson 9 - Autumn 2024</a:t>
            </a:r>
            <a:endParaRPr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78262D4-B06C-F58E-F3AA-232DBF49DA1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/>
            <a:r>
              <a:rPr lang="en-US" b="1" dirty="0">
                <a:solidFill>
                  <a:srgbClr val="008080"/>
                </a:solidFill>
              </a:rPr>
              <a:t>(PCM) </a:t>
            </a:r>
            <a:r>
              <a:rPr lang="en-US" b="1" dirty="0">
                <a:solidFill>
                  <a:schemeClr val="tx1"/>
                </a:solidFill>
              </a:rPr>
              <a:t>Conditionals (1/4)</a:t>
            </a:r>
            <a:endParaRPr dirty="0"/>
          </a:p>
        </p:txBody>
      </p:sp>
      <p:sp>
        <p:nvSpPr>
          <p:cNvPr id="69" name="Google Shape;69;p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/>
              <a:t>Lesson 9 - Autumn 2024</a:t>
            </a:r>
            <a:endParaRPr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CFEA84A-BB60-4B1B-A40D-378BD71826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4315251"/>
            <a:ext cx="4861743" cy="1795463"/>
          </a:xfrm>
        </p:spPr>
        <p:txBody>
          <a:bodyPr/>
          <a:lstStyle/>
          <a:p>
            <a:pPr marL="114300" indent="0">
              <a:buNone/>
            </a:pPr>
            <a:r>
              <a:rPr lang="en-US" dirty="0"/>
              <a:t>Executes a block of statements if and only if the test is true</a:t>
            </a:r>
          </a:p>
          <a:p>
            <a:endParaRPr lang="en-US" dirty="0"/>
          </a:p>
          <a:p>
            <a:pPr marL="114300" indent="0">
              <a:buNone/>
            </a:pPr>
            <a:endParaRPr lang="en-US" dirty="0"/>
          </a:p>
        </p:txBody>
      </p:sp>
      <p:pic>
        <p:nvPicPr>
          <p:cNvPr id="2050" name="Picture 2" descr="Syntax of an if statement. Top line says &quot;if (test) {&quot; with test being highlighted in light blue. The next line is indented and highlighted in yellow with text that says &quot;body (statements to be executed)&quot;. The last line says &quot;}&quot;.">
            <a:extLst>
              <a:ext uri="{FF2B5EF4-FFF2-40B4-BE49-F238E27FC236}">
                <a16:creationId xmlns:a16="http://schemas.microsoft.com/office/drawing/2014/main" id="{DEC11AF5-795D-489D-B722-DF17DDF789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952" y="1633537"/>
            <a:ext cx="6093307" cy="1795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eader at the top center of the image text says &quot;if statement Control Flow&quot;. Below in the center is a gray box with green text on the top saying &quot;START HERE!&quot;. The text of the gray box says &quot;Is the conditional test true?&quot; To the right of the gray box is another smaller yellow-green text box saying &quot;YES&quot; with an arrow pointing to another gray box. The below gray box tests says &quot;Execute the controlled statement(s) inside the body of the if statement.&quot; On the left side of the gray box is an arrow that points to another gray box that says &quot;Execute the statement after the conditional&quot;. On the left side of the first box is red-highlighted text that says &quot;NO&quot;. Below the text is an arrow pointing to the gray box that says &quot;Execute the statement after the conditional&quot;. ">
            <a:extLst>
              <a:ext uri="{FF2B5EF4-FFF2-40B4-BE49-F238E27FC236}">
                <a16:creationId xmlns:a16="http://schemas.microsoft.com/office/drawing/2014/main" id="{E6B1AFC3-C68D-48B8-8F7B-5A650D0578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9029" y="1447794"/>
            <a:ext cx="5351984" cy="31789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1B17E71-C6AE-8481-CB1A-F61583FECE7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0219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Header at the top highlighted in blue with text that says “if/else statement control flow”.  Box 1 is gray and centered below the header with green highlighted text at the top middle of the box saying “START HERE”. The text in Box 1 says “Is the conditional test true?“. To the left of Box 1 is red-highlighted test saying “NO” with an arrow that points downwards to Box 3. To the right of Box 1 is green-highlighted text that says “YES” with an arrow that points downwards to Box 2.  Box 2 is below Box 1 to the right and centered on the image. The text in Box 2 says “Execute the controlled statement(s) inside the if statement”. Box 2 has an arrow below it that points to Box 4, located to the center left, below Box 2.  Box 3 is below Box 2 to the left and centered on the image. The text in Box 3 says “Execute the controlled statement(s) inside the else statement.“. Box 3 has an arrow below it that points to Box 3, located to the center right, below Box 3.  Box 4 is located at the bottom, aligned with Box 1 in the center. Text of Box 4 says “Execute the statement after the if/else statement”.">
            <a:extLst>
              <a:ext uri="{FF2B5EF4-FFF2-40B4-BE49-F238E27FC236}">
                <a16:creationId xmlns:a16="http://schemas.microsoft.com/office/drawing/2014/main" id="{0C1E4248-04CD-48E5-A81D-472BAF4B85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3455" y="967671"/>
            <a:ext cx="5459022" cy="46468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7" name="Google Shape;67;p1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/>
            <a:r>
              <a:rPr lang="en-US" b="1" dirty="0">
                <a:solidFill>
                  <a:srgbClr val="008080"/>
                </a:solidFill>
              </a:rPr>
              <a:t>(PCM) </a:t>
            </a:r>
            <a:r>
              <a:rPr lang="en-US" b="1" dirty="0">
                <a:solidFill>
                  <a:schemeClr val="tx1"/>
                </a:solidFill>
              </a:rPr>
              <a:t>Conditionals (2/4)</a:t>
            </a:r>
            <a:endParaRPr dirty="0"/>
          </a:p>
        </p:txBody>
      </p:sp>
      <p:sp>
        <p:nvSpPr>
          <p:cNvPr id="69" name="Google Shape;69;p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/>
              <a:t>Lesson 9 - Autumn 2024</a:t>
            </a:r>
            <a:endParaRPr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CFEA84A-BB60-4B1B-A40D-378BD71826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6222" y="4656708"/>
            <a:ext cx="6971270" cy="1325563"/>
          </a:xfrm>
        </p:spPr>
        <p:txBody>
          <a:bodyPr>
            <a:normAutofit fontScale="92500"/>
          </a:bodyPr>
          <a:lstStyle/>
          <a:p>
            <a:pPr marL="628650" indent="-514350">
              <a:buFont typeface="+mj-lt"/>
              <a:buAutoNum type="arabicPeriod"/>
            </a:pPr>
            <a:r>
              <a:rPr lang="en-US" dirty="0"/>
              <a:t>If the test is true: execute block of statements</a:t>
            </a:r>
          </a:p>
          <a:p>
            <a:pPr marL="628650" indent="-514350">
              <a:buFont typeface="+mj-lt"/>
              <a:buAutoNum type="arabicPeriod"/>
            </a:pPr>
            <a:r>
              <a:rPr lang="en-US" dirty="0"/>
              <a:t>If not, execute other block of statements</a:t>
            </a:r>
          </a:p>
        </p:txBody>
      </p:sp>
      <p:pic>
        <p:nvPicPr>
          <p:cNvPr id="3074" name="Picture 2" descr="Text showing the syntax of an if/else statement. The first line says &quot;if (test) {&quot; with &quot;test&quot; being highlighted light blue. The line below has text that says &quot;statement(s)&quot; highlighted light blue. The line below has text that says &quot;} else {&quot; with &quot;else&quot; being highlighted yellow. The line below has text &quot;statement(s)&quot; highlighted yellow. The last line below has text that is &quot;}&quot;.">
            <a:extLst>
              <a:ext uri="{FF2B5EF4-FFF2-40B4-BE49-F238E27FC236}">
                <a16:creationId xmlns:a16="http://schemas.microsoft.com/office/drawing/2014/main" id="{0E0E41CF-4639-4BDB-9198-1AA7B78F0C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0113" y="1558865"/>
            <a:ext cx="3282285" cy="25668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93F910A-547C-D3C8-0334-4E4709DDD69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3883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/>
            <a:r>
              <a:rPr lang="en-US" b="1" dirty="0">
                <a:solidFill>
                  <a:srgbClr val="008080"/>
                </a:solidFill>
              </a:rPr>
              <a:t>(PCM) </a:t>
            </a:r>
            <a:r>
              <a:rPr lang="en-US" b="1" dirty="0">
                <a:solidFill>
                  <a:schemeClr val="tx1"/>
                </a:solidFill>
              </a:rPr>
              <a:t>Conditionals (3/4)</a:t>
            </a:r>
            <a:endParaRPr dirty="0"/>
          </a:p>
        </p:txBody>
      </p:sp>
      <p:sp>
        <p:nvSpPr>
          <p:cNvPr id="69" name="Google Shape;69;p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/>
              <a:t>Lesson 9 - Autumn 2024</a:t>
            </a:r>
            <a:endParaRPr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CFEA84A-BB60-4B1B-A40D-378BD71826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59492" y="3896393"/>
            <a:ext cx="6747025" cy="1869570"/>
          </a:xfrm>
        </p:spPr>
        <p:txBody>
          <a:bodyPr>
            <a:normAutofit fontScale="92500"/>
          </a:bodyPr>
          <a:lstStyle/>
          <a:p>
            <a:pPr marL="628650" indent="-514350">
              <a:buFont typeface="+mj-lt"/>
              <a:buAutoNum type="arabicPeriod"/>
            </a:pPr>
            <a:r>
              <a:rPr lang="en-US" dirty="0"/>
              <a:t>If the first test is true, execute that block</a:t>
            </a:r>
          </a:p>
          <a:p>
            <a:pPr marL="628650" indent="-514350">
              <a:buFont typeface="+mj-lt"/>
              <a:buAutoNum type="arabicPeriod"/>
            </a:pPr>
            <a:r>
              <a:rPr lang="en-US" dirty="0"/>
              <a:t>If not, proceed to the next test, and repeat</a:t>
            </a:r>
          </a:p>
          <a:p>
            <a:pPr marL="628650" indent="-514350">
              <a:buFont typeface="+mj-lt"/>
              <a:buAutoNum type="arabicPeriod"/>
            </a:pPr>
            <a:r>
              <a:rPr lang="en-US" dirty="0"/>
              <a:t>If none were true, don’t execute any blocks</a:t>
            </a:r>
          </a:p>
        </p:txBody>
      </p:sp>
      <p:pic>
        <p:nvPicPr>
          <p:cNvPr id="5122" name="Picture 2" descr="Text showing the syntax of an if/else statement. The first line says “if (test) {” with “test” being highlighted light blue. The line below has text that says “statement(s)” highlighted light blue. The line below has text that says “} else if (test) {” with “elseif (test)” being highlighted yellow. The line below has text “statement(s)” highlighted yellow. The last line below has text that is “}”.">
            <a:extLst>
              <a:ext uri="{FF2B5EF4-FFF2-40B4-BE49-F238E27FC236}">
                <a16:creationId xmlns:a16="http://schemas.microsoft.com/office/drawing/2014/main" id="{5C6FDFC3-BA1F-4F69-81F9-69464E9ECE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7428" y="1504781"/>
            <a:ext cx="3150287" cy="24358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Header at the top highlighted in blue with text that says “if/else if statement control flow”.  Box 1 is gray and centered below the header with green highlighted text at the top middle of the box saying “START HERE”. The text in Box 1 says “Is test 1?“. To the left of Box 1 is red-highlighted test saying “NO” with an arrow that points downwards to Box 3. To the right of Box 1 is green-highlighted text that says “YES” with an arrow that points downwards to Box 2.  Box 2 is below Box 1 to the right and centered on the image. The text in Box 2 says “Execute statement(s) 1”. Box 2 has an arrow below it that points to Box 5, located to the center left, below Box 2.  Box 3 is below Box 1 to the left and centered on the image. The text in Box 3 says “Is the test 2 true?“. To the left of Box 3 is red-highlighted test saying “NO” with an arrow that points downwards to Box 5. To the right of Box 3 is green-highlighted text that says “YES” with an arrow that points downwards to Box 4.  Box 4 is located to the right of Box 3. The text of Box 4 says “Execute statement(s) 2”. Box 4 has an arrow to the right and below that points to Box 5 below it.  Box 5 is located at the bottom to the left of the image that says “Execute the statement(s) of the conditional structure”. ">
            <a:extLst>
              <a:ext uri="{FF2B5EF4-FFF2-40B4-BE49-F238E27FC236}">
                <a16:creationId xmlns:a16="http://schemas.microsoft.com/office/drawing/2014/main" id="{AFFDC275-92A6-46F2-B14E-F5342E4B6C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5159" y="1092037"/>
            <a:ext cx="5299280" cy="46739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18528D5-7E3E-628B-669A-D6422214379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2595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>
          <a:extLst>
            <a:ext uri="{FF2B5EF4-FFF2-40B4-BE49-F238E27FC236}">
              <a16:creationId xmlns:a16="http://schemas.microsoft.com/office/drawing/2014/main" id="{F984E948-FC73-3F0C-BD12-C9273FB9B49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9">
            <a:extLst>
              <a:ext uri="{FF2B5EF4-FFF2-40B4-BE49-F238E27FC236}">
                <a16:creationId xmlns:a16="http://schemas.microsoft.com/office/drawing/2014/main" id="{2A2A682B-CAF9-80FB-3E72-95D2F50AFBE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/>
            <a:r>
              <a:rPr lang="en-US" b="1" dirty="0">
                <a:solidFill>
                  <a:srgbClr val="008080"/>
                </a:solidFill>
              </a:rPr>
              <a:t>(PCM) </a:t>
            </a:r>
            <a:r>
              <a:rPr lang="en-US" b="1" dirty="0">
                <a:solidFill>
                  <a:schemeClr val="tx1"/>
                </a:solidFill>
              </a:rPr>
              <a:t>Conditionals (4/4)</a:t>
            </a:r>
            <a:endParaRPr dirty="0"/>
          </a:p>
        </p:txBody>
      </p:sp>
      <p:sp>
        <p:nvSpPr>
          <p:cNvPr id="69" name="Google Shape;69;p19">
            <a:extLst>
              <a:ext uri="{FF2B5EF4-FFF2-40B4-BE49-F238E27FC236}">
                <a16:creationId xmlns:a16="http://schemas.microsoft.com/office/drawing/2014/main" id="{EBF0F496-FA59-5F3A-FEE2-848FF4D1D717}"/>
              </a:ext>
            </a:extLst>
          </p:cNvPr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/>
              <a:t>Lesson 9 - Autumn 2024</a:t>
            </a:r>
            <a:endParaRPr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930FE19-51C4-AE1F-AC9E-1A45F59B0E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59492" y="3896393"/>
            <a:ext cx="6747025" cy="2214322"/>
          </a:xfrm>
        </p:spPr>
        <p:txBody>
          <a:bodyPr>
            <a:normAutofit lnSpcReduction="10000"/>
          </a:bodyPr>
          <a:lstStyle/>
          <a:p>
            <a:pPr marL="114300" indent="0">
              <a:buNone/>
            </a:pPr>
            <a:r>
              <a:rPr lang="en-US" dirty="0"/>
              <a:t>With a large if-else-if-else chain,</a:t>
            </a:r>
          </a:p>
          <a:p>
            <a:r>
              <a:rPr lang="en-US" dirty="0"/>
              <a:t>if there is an ending else, exactly one block will execute</a:t>
            </a:r>
          </a:p>
          <a:p>
            <a:r>
              <a:rPr lang="en-US" dirty="0"/>
              <a:t>if there is no ending else, zero or one blocks will execute</a:t>
            </a:r>
          </a:p>
          <a:p>
            <a:pPr marL="114300" indent="0">
              <a:buNone/>
            </a:pPr>
            <a:endParaRPr lang="en-US" dirty="0"/>
          </a:p>
        </p:txBody>
      </p:sp>
      <p:pic>
        <p:nvPicPr>
          <p:cNvPr id="5122" name="Picture 2" descr="Text showing the syntax of an if/else statement. The first line says “if (test) {” with “test” being highlighted light blue. The line below has text that says “statement(s)” highlighted light blue. The line below has text that says “} else if (test) {” with “elseif (test)” being highlighted yellow. The line below has text “statement(s)” highlighted yellow. The last line below has text that is “}”.">
            <a:extLst>
              <a:ext uri="{FF2B5EF4-FFF2-40B4-BE49-F238E27FC236}">
                <a16:creationId xmlns:a16="http://schemas.microsoft.com/office/drawing/2014/main" id="{C8F3D329-CC8F-4F24-A2A7-D8E9CC53F9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7428" y="1504781"/>
            <a:ext cx="3150287" cy="24358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Header at the top highlighted in blue with text that says “if/else if statement control flow”.  Box 1 is gray and centered below the header with green highlighted text at the top middle of the box saying “START HERE”. The text in Box 1 says “Is test 1?“. To the left of Box 1 is red-highlighted test saying “NO” with an arrow that points downwards to Box 3. To the right of Box 1 is green-highlighted text that says “YES” with an arrow that points downwards to Box 2.  Box 2 is below Box 1 to the right and centered on the image. The text in Box 2 says “Execute statement(s) 1”. Box 2 has an arrow below it that points to Box 5, located to the center left, below Box 2.  Box 3 is below Box 1 to the left and centered on the image. The text in Box 3 says “Is the test 2 true?“. To the left of Box 3 is red-highlighted test saying “NO” with an arrow that points downwards to Box 5. To the right of Box 3 is green-highlighted text that says “YES” with an arrow that points downwards to Box 4.  Box 4 is located to the right of Box 3. The text of Box 4 says “Execute statement(s) 2”. Box 4 has an arrow to the right and below that points to Box 5 below it.  Box 5 is located at the bottom to the left of the image that says “Execute the statement(s) of the conditional structure”. ">
            <a:extLst>
              <a:ext uri="{FF2B5EF4-FFF2-40B4-BE49-F238E27FC236}">
                <a16:creationId xmlns:a16="http://schemas.microsoft.com/office/drawing/2014/main" id="{B0D27544-6DF8-5A23-2826-00660A55DC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5159" y="1092037"/>
            <a:ext cx="5299280" cy="46739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8244072-34A8-7C0B-11BD-ED65706954A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8409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7F90526F-F7F8-4AD6-A794-BB4CCC8B2B9B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Lesson 9 - Autumn 2024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32991528-6147-4BD0-8D74-58F4748E3C4E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6845945" y="1368332"/>
            <a:ext cx="3430456" cy="954107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Arial"/>
                <a:cs typeface="Calibri" panose="020F0502020204030204" pitchFamily="34" charset="0"/>
                <a:sym typeface="Arial"/>
              </a:rPr>
              <a:t>What does this program output?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64A75CC-3DE1-4C7B-99CB-700C99245020}"/>
              </a:ext>
            </a:extLst>
          </p:cNvPr>
          <p:cNvSpPr txBox="1"/>
          <p:nvPr/>
        </p:nvSpPr>
        <p:spPr>
          <a:xfrm>
            <a:off x="6845945" y="2569679"/>
            <a:ext cx="4864443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00808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A. </a:t>
            </a:r>
            <a:r>
              <a:rPr lang="en-US" sz="2800" dirty="0">
                <a:solidFill>
                  <a:schemeClr val="tx1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odd even odd</a:t>
            </a:r>
            <a:br>
              <a:rPr lang="en-US" sz="2800" dirty="0">
                <a:solidFill>
                  <a:schemeClr val="tx1"/>
                </a:solidFill>
                <a:latin typeface="Consolas" panose="020B0609020204030204" pitchFamily="49" charset="0"/>
                <a:cs typeface="Calibri" panose="020F0502020204030204" pitchFamily="34" charset="0"/>
              </a:rPr>
            </a:br>
            <a:endParaRPr lang="en-US" sz="2800" b="1" dirty="0">
              <a:solidFill>
                <a:srgbClr val="00808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800" b="1" dirty="0">
                <a:solidFill>
                  <a:srgbClr val="00808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B. </a:t>
            </a:r>
            <a:r>
              <a:rPr lang="en-US" sz="2800" dirty="0">
                <a:solidFill>
                  <a:schemeClr val="tx1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one even odd</a:t>
            </a:r>
            <a:br>
              <a:rPr lang="en-US" sz="2800" dirty="0">
                <a:solidFill>
                  <a:schemeClr val="tx1"/>
                </a:solidFill>
                <a:latin typeface="Consolas" panose="020B0609020204030204" pitchFamily="49" charset="0"/>
                <a:cs typeface="Calibri" panose="020F0502020204030204" pitchFamily="34" charset="0"/>
              </a:rPr>
            </a:br>
            <a:endParaRPr lang="en-US" sz="2800" b="1" dirty="0">
              <a:solidFill>
                <a:srgbClr val="00808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800" b="1" dirty="0">
                <a:solidFill>
                  <a:srgbClr val="00808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C. </a:t>
            </a:r>
            <a:r>
              <a:rPr lang="en-US" sz="2800" dirty="0">
                <a:solidFill>
                  <a:schemeClr val="tx1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one even even</a:t>
            </a:r>
            <a:br>
              <a:rPr lang="en-US" sz="2800" dirty="0">
                <a:solidFill>
                  <a:schemeClr val="tx1"/>
                </a:solidFill>
                <a:latin typeface="Consolas" panose="020B0609020204030204" pitchFamily="49" charset="0"/>
                <a:cs typeface="Calibri" panose="020F0502020204030204" pitchFamily="34" charset="0"/>
              </a:rPr>
            </a:br>
            <a:endParaRPr lang="en-US" sz="2800" b="1" dirty="0">
              <a:solidFill>
                <a:srgbClr val="00808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800" b="1" dirty="0">
                <a:solidFill>
                  <a:srgbClr val="00808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D. </a:t>
            </a:r>
            <a:r>
              <a:rPr lang="en-US" sz="2800" dirty="0">
                <a:solidFill>
                  <a:schemeClr val="tx1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even even even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A356A92-557B-16F3-4023-296FC0A0FCC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89CDB73-E7BF-F86F-4F02-C2A5F9556ACC}"/>
              </a:ext>
            </a:extLst>
          </p:cNvPr>
          <p:cNvSpPr txBox="1"/>
          <p:nvPr/>
        </p:nvSpPr>
        <p:spPr>
          <a:xfrm>
            <a:off x="268760" y="1185194"/>
            <a:ext cx="6490386" cy="48320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2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public</a:t>
            </a:r>
            <a:r>
              <a:rPr lang="en-US" sz="22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static</a:t>
            </a:r>
            <a:r>
              <a:rPr lang="en-US" sz="22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void</a:t>
            </a:r>
            <a:r>
              <a:rPr lang="en-US" sz="22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b="0" dirty="0">
                <a:solidFill>
                  <a:srgbClr val="6F42C1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main</a:t>
            </a:r>
            <a:r>
              <a:rPr lang="en-US" sz="22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22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String</a:t>
            </a:r>
            <a:r>
              <a:rPr lang="en-US" sz="22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[] </a:t>
            </a:r>
            <a:r>
              <a:rPr lang="en-US" sz="2200" b="0" dirty="0" err="1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args</a:t>
            </a:r>
            <a:r>
              <a:rPr lang="en-US" sz="22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) {</a:t>
            </a:r>
          </a:p>
          <a:p>
            <a:r>
              <a:rPr lang="en-US" sz="22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for</a:t>
            </a:r>
            <a:r>
              <a:rPr lang="en-US" sz="22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(</a:t>
            </a:r>
            <a:r>
              <a:rPr lang="en-US" sz="22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22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b="0" dirty="0" err="1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22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en-US" sz="22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b="0" dirty="0">
                <a:solidFill>
                  <a:srgbClr val="005CC5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1</a:t>
            </a:r>
            <a:r>
              <a:rPr lang="en-US" sz="22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; </a:t>
            </a:r>
            <a:r>
              <a:rPr lang="en-US" sz="2200" b="0" dirty="0" err="1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22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&lt;=</a:t>
            </a:r>
            <a:r>
              <a:rPr lang="en-US" sz="22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b="0" dirty="0">
                <a:solidFill>
                  <a:srgbClr val="005CC5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3</a:t>
            </a:r>
            <a:r>
              <a:rPr lang="en-US" sz="22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; </a:t>
            </a:r>
            <a:r>
              <a:rPr lang="en-US" sz="2200" b="0" dirty="0" err="1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22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++</a:t>
            </a:r>
            <a:r>
              <a:rPr lang="en-US" sz="22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) {</a:t>
            </a:r>
          </a:p>
          <a:p>
            <a:r>
              <a:rPr lang="en-US" sz="22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2200" b="0" dirty="0" err="1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System.out.</a:t>
            </a:r>
            <a:r>
              <a:rPr lang="en-US" sz="2200" b="0" dirty="0" err="1">
                <a:solidFill>
                  <a:srgbClr val="6F42C1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print</a:t>
            </a:r>
            <a:r>
              <a:rPr lang="en-US" sz="22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2200" b="0" dirty="0">
                <a:solidFill>
                  <a:srgbClr val="6F42C1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mystery</a:t>
            </a:r>
            <a:r>
              <a:rPr lang="en-US" sz="22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2200" b="0" dirty="0" err="1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22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));</a:t>
            </a:r>
          </a:p>
          <a:p>
            <a:r>
              <a:rPr lang="en-US" sz="22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}</a:t>
            </a:r>
          </a:p>
          <a:p>
            <a:r>
              <a:rPr lang="en-US" sz="22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r>
              <a:rPr lang="en-US" sz="22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public</a:t>
            </a:r>
            <a:r>
              <a:rPr lang="en-US" sz="22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static</a:t>
            </a:r>
            <a:r>
              <a:rPr lang="en-US" sz="22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String </a:t>
            </a:r>
            <a:r>
              <a:rPr lang="en-US" sz="2200" b="0" dirty="0">
                <a:solidFill>
                  <a:srgbClr val="6F42C1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mystery</a:t>
            </a:r>
            <a:r>
              <a:rPr lang="en-US" sz="22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22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22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n) {</a:t>
            </a:r>
          </a:p>
          <a:p>
            <a:r>
              <a:rPr lang="en-US" sz="2200" dirty="0">
                <a:solidFill>
                  <a:srgbClr val="24292E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22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String response </a:t>
            </a:r>
            <a:r>
              <a:rPr lang="en-US" sz="22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en-US" sz="22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b="0" dirty="0">
                <a:solidFill>
                  <a:srgbClr val="032F62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"even "</a:t>
            </a:r>
            <a:r>
              <a:rPr lang="en-US" sz="22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r>
              <a:rPr lang="en-US" sz="22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if</a:t>
            </a:r>
            <a:r>
              <a:rPr lang="en-US" sz="22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(n </a:t>
            </a:r>
            <a:r>
              <a:rPr lang="en-US" sz="22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%</a:t>
            </a:r>
            <a:r>
              <a:rPr lang="en-US" sz="22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b="0" dirty="0">
                <a:solidFill>
                  <a:srgbClr val="005CC5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2</a:t>
            </a:r>
            <a:r>
              <a:rPr lang="en-US" sz="22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==</a:t>
            </a:r>
            <a:r>
              <a:rPr lang="en-US" sz="22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b="0" dirty="0">
                <a:solidFill>
                  <a:srgbClr val="005CC5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1</a:t>
            </a:r>
            <a:r>
              <a:rPr lang="en-US" sz="22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) {</a:t>
            </a:r>
          </a:p>
          <a:p>
            <a:r>
              <a:rPr lang="en-US" sz="2200" dirty="0">
                <a:solidFill>
                  <a:srgbClr val="D73A4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22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response </a:t>
            </a:r>
            <a:r>
              <a:rPr lang="en-US" sz="22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en-US" sz="22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b="0" dirty="0">
                <a:solidFill>
                  <a:srgbClr val="032F62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"odd "</a:t>
            </a:r>
            <a:r>
              <a:rPr lang="en-US" sz="22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r>
              <a:rPr lang="en-US" sz="22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} </a:t>
            </a:r>
            <a:r>
              <a:rPr lang="en-US" sz="22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else</a:t>
            </a:r>
            <a:r>
              <a:rPr lang="en-US" sz="22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if</a:t>
            </a:r>
            <a:r>
              <a:rPr lang="en-US" sz="22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(n </a:t>
            </a:r>
            <a:r>
              <a:rPr lang="en-US" sz="22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==</a:t>
            </a:r>
            <a:r>
              <a:rPr lang="en-US" sz="22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b="0" dirty="0">
                <a:solidFill>
                  <a:srgbClr val="005CC5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1</a:t>
            </a:r>
            <a:r>
              <a:rPr lang="en-US" sz="22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) {</a:t>
            </a:r>
          </a:p>
          <a:p>
            <a:r>
              <a:rPr lang="en-US" sz="22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22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response </a:t>
            </a:r>
            <a:r>
              <a:rPr lang="en-US" sz="22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en-US" sz="22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b="0" dirty="0">
                <a:solidFill>
                  <a:srgbClr val="032F62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"one "</a:t>
            </a:r>
            <a:r>
              <a:rPr lang="en-US" sz="22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r>
              <a:rPr lang="en-US" sz="22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}</a:t>
            </a:r>
          </a:p>
          <a:p>
            <a:r>
              <a:rPr lang="en-US" sz="22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return</a:t>
            </a:r>
            <a:r>
              <a:rPr lang="en-US" sz="22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response;</a:t>
            </a:r>
          </a:p>
          <a:p>
            <a:r>
              <a:rPr lang="en-US" sz="22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4136089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ADD127C-952A-808C-6FE0-9AB65DA92EE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8B81B3EF-5B6B-6AF7-A64F-B763A3ABC8DD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Lesson 9 - Autumn 2024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076383B-D140-36B1-5F74-AE9C0B65ADA4}"/>
              </a:ext>
            </a:extLst>
          </p:cNvPr>
          <p:cNvSpPr txBox="1"/>
          <p:nvPr/>
        </p:nvSpPr>
        <p:spPr>
          <a:xfrm>
            <a:off x="268760" y="1185194"/>
            <a:ext cx="6490386" cy="48320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2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public</a:t>
            </a:r>
            <a:r>
              <a:rPr lang="en-US" sz="22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static</a:t>
            </a:r>
            <a:r>
              <a:rPr lang="en-US" sz="22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void</a:t>
            </a:r>
            <a:r>
              <a:rPr lang="en-US" sz="22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b="0" dirty="0">
                <a:solidFill>
                  <a:srgbClr val="6F42C1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main</a:t>
            </a:r>
            <a:r>
              <a:rPr lang="en-US" sz="22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22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String</a:t>
            </a:r>
            <a:r>
              <a:rPr lang="en-US" sz="22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[] </a:t>
            </a:r>
            <a:r>
              <a:rPr lang="en-US" sz="2200" b="0" dirty="0" err="1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args</a:t>
            </a:r>
            <a:r>
              <a:rPr lang="en-US" sz="22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) {</a:t>
            </a:r>
          </a:p>
          <a:p>
            <a:r>
              <a:rPr lang="en-US" sz="22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for</a:t>
            </a:r>
            <a:r>
              <a:rPr lang="en-US" sz="22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(</a:t>
            </a:r>
            <a:r>
              <a:rPr lang="en-US" sz="22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22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b="0" dirty="0" err="1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22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en-US" sz="22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b="0" dirty="0">
                <a:solidFill>
                  <a:srgbClr val="005CC5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1</a:t>
            </a:r>
            <a:r>
              <a:rPr lang="en-US" sz="22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; </a:t>
            </a:r>
            <a:r>
              <a:rPr lang="en-US" sz="2200" b="0" dirty="0" err="1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22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&lt;=</a:t>
            </a:r>
            <a:r>
              <a:rPr lang="en-US" sz="22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b="0" dirty="0">
                <a:solidFill>
                  <a:srgbClr val="005CC5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3</a:t>
            </a:r>
            <a:r>
              <a:rPr lang="en-US" sz="22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; </a:t>
            </a:r>
            <a:r>
              <a:rPr lang="en-US" sz="2200" b="0" dirty="0" err="1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22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++</a:t>
            </a:r>
            <a:r>
              <a:rPr lang="en-US" sz="22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) {</a:t>
            </a:r>
          </a:p>
          <a:p>
            <a:r>
              <a:rPr lang="en-US" sz="22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2200" b="0" dirty="0" err="1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System.out.</a:t>
            </a:r>
            <a:r>
              <a:rPr lang="en-US" sz="2200" b="0" dirty="0" err="1">
                <a:solidFill>
                  <a:srgbClr val="6F42C1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print</a:t>
            </a:r>
            <a:r>
              <a:rPr lang="en-US" sz="22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2200" b="0" dirty="0">
                <a:solidFill>
                  <a:srgbClr val="6F42C1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mystery</a:t>
            </a:r>
            <a:r>
              <a:rPr lang="en-US" sz="22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2200" b="0" dirty="0" err="1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22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));</a:t>
            </a:r>
          </a:p>
          <a:p>
            <a:r>
              <a:rPr lang="en-US" sz="22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}</a:t>
            </a:r>
          </a:p>
          <a:p>
            <a:r>
              <a:rPr lang="en-US" sz="22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r>
              <a:rPr lang="en-US" sz="22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public</a:t>
            </a:r>
            <a:r>
              <a:rPr lang="en-US" sz="22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static</a:t>
            </a:r>
            <a:r>
              <a:rPr lang="en-US" sz="22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String </a:t>
            </a:r>
            <a:r>
              <a:rPr lang="en-US" sz="2200" b="0" dirty="0">
                <a:solidFill>
                  <a:srgbClr val="6F42C1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mystery</a:t>
            </a:r>
            <a:r>
              <a:rPr lang="en-US" sz="22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22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22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n) {</a:t>
            </a:r>
          </a:p>
          <a:p>
            <a:r>
              <a:rPr lang="en-US" sz="2200" dirty="0">
                <a:solidFill>
                  <a:srgbClr val="24292E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22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String response </a:t>
            </a:r>
            <a:r>
              <a:rPr lang="en-US" sz="22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en-US" sz="22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b="0" dirty="0">
                <a:solidFill>
                  <a:srgbClr val="032F62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"even "</a:t>
            </a:r>
            <a:r>
              <a:rPr lang="en-US" sz="22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r>
              <a:rPr lang="en-US" sz="22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if</a:t>
            </a:r>
            <a:r>
              <a:rPr lang="en-US" sz="22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(n </a:t>
            </a:r>
            <a:r>
              <a:rPr lang="en-US" sz="22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%</a:t>
            </a:r>
            <a:r>
              <a:rPr lang="en-US" sz="22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b="0" dirty="0">
                <a:solidFill>
                  <a:srgbClr val="005CC5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2</a:t>
            </a:r>
            <a:r>
              <a:rPr lang="en-US" sz="22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==</a:t>
            </a:r>
            <a:r>
              <a:rPr lang="en-US" sz="22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b="0" dirty="0">
                <a:solidFill>
                  <a:srgbClr val="005CC5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1</a:t>
            </a:r>
            <a:r>
              <a:rPr lang="en-US" sz="22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) {</a:t>
            </a:r>
          </a:p>
          <a:p>
            <a:r>
              <a:rPr lang="en-US" sz="2200" dirty="0">
                <a:solidFill>
                  <a:srgbClr val="D73A4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22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response </a:t>
            </a:r>
            <a:r>
              <a:rPr lang="en-US" sz="22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en-US" sz="22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b="0" dirty="0">
                <a:solidFill>
                  <a:srgbClr val="032F62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"odd "</a:t>
            </a:r>
            <a:r>
              <a:rPr lang="en-US" sz="22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r>
              <a:rPr lang="en-US" sz="22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} </a:t>
            </a:r>
            <a:r>
              <a:rPr lang="en-US" sz="22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else</a:t>
            </a:r>
            <a:r>
              <a:rPr lang="en-US" sz="22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if</a:t>
            </a:r>
            <a:r>
              <a:rPr lang="en-US" sz="22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(n </a:t>
            </a:r>
            <a:r>
              <a:rPr lang="en-US" sz="22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==</a:t>
            </a:r>
            <a:r>
              <a:rPr lang="en-US" sz="22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b="0" dirty="0">
                <a:solidFill>
                  <a:srgbClr val="005CC5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1</a:t>
            </a:r>
            <a:r>
              <a:rPr lang="en-US" sz="22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) {</a:t>
            </a:r>
          </a:p>
          <a:p>
            <a:r>
              <a:rPr lang="en-US" sz="22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22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response </a:t>
            </a:r>
            <a:r>
              <a:rPr lang="en-US" sz="22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en-US" sz="22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b="0" dirty="0">
                <a:solidFill>
                  <a:srgbClr val="032F62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"one "</a:t>
            </a:r>
            <a:r>
              <a:rPr lang="en-US" sz="22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r>
              <a:rPr lang="en-US" sz="22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}</a:t>
            </a:r>
          </a:p>
          <a:p>
            <a:r>
              <a:rPr lang="en-US" sz="22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return</a:t>
            </a:r>
            <a:r>
              <a:rPr lang="en-US" sz="22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response;</a:t>
            </a:r>
          </a:p>
          <a:p>
            <a:r>
              <a:rPr lang="en-US" sz="22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  <p:sp>
        <p:nvSpPr>
          <p:cNvPr id="3" name="Rectangle 2" descr="Highlighting the following code:   else if (n == 1) {&#13;&#10;    response = &quot;one &quot;;&#13;&#10;  }&#13;&#10;">
            <a:extLst>
              <a:ext uri="{FF2B5EF4-FFF2-40B4-BE49-F238E27FC236}">
                <a16:creationId xmlns:a16="http://schemas.microsoft.com/office/drawing/2014/main" id="{8EDFDC59-1797-C18F-B8FC-258670704098}"/>
              </a:ext>
            </a:extLst>
          </p:cNvPr>
          <p:cNvSpPr/>
          <p:nvPr/>
        </p:nvSpPr>
        <p:spPr>
          <a:xfrm>
            <a:off x="580768" y="4250724"/>
            <a:ext cx="3457832" cy="105032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A817E15B-A355-518D-009E-EFEF5CD9CB85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5745892" y="4483498"/>
            <a:ext cx="5747086" cy="584775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Arial"/>
                <a:cs typeface="Calibri" panose="020F0502020204030204" pitchFamily="34" charset="0"/>
                <a:sym typeface="Arial"/>
              </a:rPr>
              <a:t>This else if statement </a:t>
            </a:r>
            <a:r>
              <a:rPr kumimoji="0" lang="en-US" sz="3200" b="0" i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Arial"/>
                <a:cs typeface="Calibri" panose="020F0502020204030204" pitchFamily="34" charset="0"/>
                <a:sym typeface="Arial"/>
              </a:rPr>
              <a:t>never runs!</a:t>
            </a: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Arial"/>
              <a:cs typeface="Calibri" panose="020F0502020204030204" pitchFamily="34" charset="0"/>
              <a:sym typeface="Arial"/>
            </a:endParaRP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38AE0051-B5EB-F2F2-6F68-D733DEE4A2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endCxn id="3" idx="3"/>
          </p:cNvCxnSpPr>
          <p:nvPr/>
        </p:nvCxnSpPr>
        <p:spPr>
          <a:xfrm flipH="1">
            <a:off x="4038600" y="4775885"/>
            <a:ext cx="1707292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191F9AD-A7EB-0667-0006-76A4F00C897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2730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4B059E-F617-40F2-8036-2A7D20D9BB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 Problem-Solving Strategies (1/4)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0AA62EE-602A-45F5-819E-2345105FC6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891746" cy="4285089"/>
          </a:xfrm>
        </p:spPr>
        <p:txBody>
          <a:bodyPr>
            <a:normAutofit/>
          </a:bodyPr>
          <a:lstStyle/>
          <a:p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Analogy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– Is this similar to another problem you've seen?</a:t>
            </a:r>
            <a:endParaRPr lang="en-US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Brainstorming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– Consider steps to solve problem before jumping into code</a:t>
            </a:r>
          </a:p>
          <a:p>
            <a:pPr lvl="1"/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Try to do an example "by hand" 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 outline steps</a:t>
            </a:r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Solve sub-problems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– Is there a smaller part of the problem to solve? </a:t>
            </a:r>
            <a:endParaRPr lang="en-US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Debugging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– Does your solution behave correctly? </a:t>
            </a:r>
          </a:p>
          <a:p>
            <a:pPr lvl="1"/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What is it doing? </a:t>
            </a:r>
          </a:p>
          <a:p>
            <a:pPr lvl="1"/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What do you expect it to do? </a:t>
            </a:r>
          </a:p>
          <a:p>
            <a:pPr lvl="1"/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What area of your code controls that part of the output? </a:t>
            </a:r>
            <a:endParaRPr lang="en-US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Iterative Development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– Can we start by solving a different problem that is easier? </a:t>
            </a:r>
            <a:endParaRPr lang="en-US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89290B-FDA6-4A84-88E5-3E11B1F2947B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Lesson 9 - Autumn 2024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9118CF6-3368-992B-F51E-C0CCF07AEF0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520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Allen School">
      <a:dk1>
        <a:srgbClr val="000000"/>
      </a:dk1>
      <a:lt1>
        <a:srgbClr val="FFFFFF"/>
      </a:lt1>
      <a:dk2>
        <a:srgbClr val="373545"/>
      </a:dk2>
      <a:lt2>
        <a:srgbClr val="DCD8DC"/>
      </a:lt2>
      <a:accent1>
        <a:srgbClr val="330065"/>
      </a:accent1>
      <a:accent2>
        <a:srgbClr val="917B4C"/>
      </a:accent2>
      <a:accent3>
        <a:srgbClr val="E8D3A2"/>
      </a:accent3>
      <a:accent4>
        <a:srgbClr val="330065"/>
      </a:accent4>
      <a:accent5>
        <a:srgbClr val="917B4C"/>
      </a:accent5>
      <a:accent6>
        <a:srgbClr val="E8D3A2"/>
      </a:accent6>
      <a:hlink>
        <a:srgbClr val="330065"/>
      </a:hlink>
      <a:folHlink>
        <a:srgbClr val="8C8C8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34193</TotalTime>
  <Words>962</Words>
  <Application>Microsoft Macintosh PowerPoint</Application>
  <PresentationFormat>Widescreen</PresentationFormat>
  <Paragraphs>163</Paragraphs>
  <Slides>12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Quattrocento Sans</vt:lpstr>
      <vt:lpstr>Arial</vt:lpstr>
      <vt:lpstr>Consolas</vt:lpstr>
      <vt:lpstr>Calibri</vt:lpstr>
      <vt:lpstr>Office Theme</vt:lpstr>
      <vt:lpstr>CSE 121 Lesson 9: Conditionals</vt:lpstr>
      <vt:lpstr>Announcements, Reminders</vt:lpstr>
      <vt:lpstr>(PCM) Conditionals (1/4)</vt:lpstr>
      <vt:lpstr>(PCM) Conditionals (2/4)</vt:lpstr>
      <vt:lpstr>(PCM) Conditionals (3/4)</vt:lpstr>
      <vt:lpstr>(PCM) Conditionals (4/4)</vt:lpstr>
      <vt:lpstr>What does this program output?</vt:lpstr>
      <vt:lpstr>This else if statement never runs!</vt:lpstr>
      <vt:lpstr>Common Problem-Solving Strategies (1/4)</vt:lpstr>
      <vt:lpstr>Common Problem-Solving Strategies (2/4)</vt:lpstr>
      <vt:lpstr>Common Problem-Solving Strategies (3/4)</vt:lpstr>
      <vt:lpstr>Common Problem-Solving Strategies (4/4)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121</dc:title>
  <dc:creator>Brett Wortzman</dc:creator>
  <cp:lastModifiedBy>Matthew Wang</cp:lastModifiedBy>
  <cp:revision>154</cp:revision>
  <dcterms:created xsi:type="dcterms:W3CDTF">2020-09-29T18:40:50Z</dcterms:created>
  <dcterms:modified xsi:type="dcterms:W3CDTF">2024-10-25T21:05:16Z</dcterms:modified>
</cp:coreProperties>
</file>