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6" r:id="rId3"/>
    <p:sldId id="287" r:id="rId4"/>
    <p:sldId id="276" r:id="rId5"/>
    <p:sldId id="288" r:id="rId6"/>
    <p:sldId id="289" r:id="rId7"/>
    <p:sldId id="264" r:id="rId8"/>
    <p:sldId id="293" r:id="rId9"/>
    <p:sldId id="280" r:id="rId10"/>
    <p:sldId id="282" r:id="rId11"/>
    <p:sldId id="292" r:id="rId12"/>
    <p:sldId id="279" r:id="rId13"/>
    <p:sldId id="290" r:id="rId14"/>
    <p:sldId id="283" r:id="rId15"/>
    <p:sldId id="281" r:id="rId16"/>
  </p:sldIdLst>
  <p:sldSz cx="12192000" cy="6858000"/>
  <p:notesSz cx="6858000" cy="9144000"/>
  <p:embeddedFontLst>
    <p:embeddedFont>
      <p:font typeface="Consolas" panose="020B0609020204030204" pitchFamily="49" charset="0"/>
      <p:regular r:id="rId19"/>
      <p:bold r:id="rId20"/>
      <p:italic r:id="rId21"/>
      <p:boldItalic r:id="rId22"/>
    </p:embeddedFont>
    <p:embeddedFont>
      <p:font typeface="Quattrocento Sans" panose="020B0502050000020003" pitchFamily="3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5CC5"/>
    <a:srgbClr val="B46A11"/>
    <a:srgbClr val="008080"/>
    <a:srgbClr val="993366"/>
    <a:srgbClr val="339966"/>
    <a:srgbClr val="990033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3" autoAdjust="0"/>
    <p:restoredTop sz="90072" autoAdjust="0"/>
  </p:normalViewPr>
  <p:slideViewPr>
    <p:cSldViewPr snapToGrid="0">
      <p:cViewPr varScale="1">
        <p:scale>
          <a:sx n="104" d="100"/>
          <a:sy n="104" d="100"/>
        </p:scale>
        <p:origin x="49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4701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21BE43-AAB0-1B29-D3EE-B0B613E901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39A55F-1219-AEA1-04E2-760D52327F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7AEA172-426B-16C7-EA66-276FAD4DFB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128C3-AA62-2639-9E07-6C8D8E2F9A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079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4701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0043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004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9568DA2A-807D-75F1-3268-8959669062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CFEEFD0A-FAA6-70B8-9FFA-B23F08A023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845FF850-A216-C397-B8E1-FDB9B76287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6465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2D841876-8337-0969-2DC9-7DC4B4091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3484B2C1-243B-4087-A42E-F60DD5C6FD9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D8F0B7BE-A4C4-2562-8B94-4F46F527B7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99235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Bomb = may get error if indexing int is out of bounds (e.g. negative index, or larger than the length of the string)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Safety guy = should return without error in usual case</a:t>
            </a:r>
            <a:endParaRPr/>
          </a:p>
        </p:txBody>
      </p:sp>
      <p:sp>
        <p:nvSpPr>
          <p:cNvPr id="123" name="Google Shape;12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85946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2157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8 - Autumn 2024</a:t>
            </a:r>
            <a:endParaRPr dirty="0"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27;p34">
            <a:extLst>
              <a:ext uri="{FF2B5EF4-FFF2-40B4-BE49-F238E27FC236}">
                <a16:creationId xmlns:a16="http://schemas.microsoft.com/office/drawing/2014/main" id="{75E17361-5A65-BB47-70DB-9B09BC660A44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8 - Autumn 2024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27;p34">
            <a:extLst>
              <a:ext uri="{FF2B5EF4-FFF2-40B4-BE49-F238E27FC236}">
                <a16:creationId xmlns:a16="http://schemas.microsoft.com/office/drawing/2014/main" id="{30F3F0ED-D52E-C0AA-A945-DCCECA3B5EDB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8 - Autumn 2024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27;p34">
            <a:extLst>
              <a:ext uri="{FF2B5EF4-FFF2-40B4-BE49-F238E27FC236}">
                <a16:creationId xmlns:a16="http://schemas.microsoft.com/office/drawing/2014/main" id="{6E6DE3B4-2724-9552-120D-C7E6ED04177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8 - Autumn 2024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D06408-CBE8-49C8-BF99-8A874C03FAC6}"/>
              </a:ext>
            </a:extLst>
          </p:cNvPr>
          <p:cNvSpPr/>
          <p:nvPr userDrawn="1"/>
        </p:nvSpPr>
        <p:spPr>
          <a:xfrm>
            <a:off x="10132840" y="136525"/>
            <a:ext cx="1828800" cy="1828800"/>
          </a:xfrm>
          <a:prstGeom prst="roundRect">
            <a:avLst>
              <a:gd name="adj" fmla="val 35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Google Shape;27;p34">
            <a:extLst>
              <a:ext uri="{FF2B5EF4-FFF2-40B4-BE49-F238E27FC236}">
                <a16:creationId xmlns:a16="http://schemas.microsoft.com/office/drawing/2014/main" id="{8F9C9690-8E51-FBE3-7E21-DBDC06AE8E27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8 - Autumn 2024</a:t>
            </a:r>
            <a:endParaRPr dirty="0"/>
          </a:p>
        </p:txBody>
      </p:sp>
      <p:sp>
        <p:nvSpPr>
          <p:cNvPr id="6" name="Google Shape;50;p1">
            <a:extLst>
              <a:ext uri="{FF2B5EF4-FFF2-40B4-BE49-F238E27FC236}">
                <a16:creationId xmlns:a16="http://schemas.microsoft.com/office/drawing/2014/main" id="{BDCD12C3-3695-C301-7754-D927E62367CC}"/>
              </a:ext>
            </a:extLst>
          </p:cNvPr>
          <p:cNvSpPr txBox="1"/>
          <p:nvPr userDrawn="1"/>
        </p:nvSpPr>
        <p:spPr>
          <a:xfrm>
            <a:off x="9968083" y="1965325"/>
            <a:ext cx="2158314" cy="319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 #cse121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656BCF-7FDB-DC2F-1DE3-BFA5C892E2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198349" y="202034"/>
            <a:ext cx="1697782" cy="169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Lesson 7 - Autumn 2024</a:t>
            </a:r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5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Lesson 8 - Autumn 2024</a:t>
            </a:r>
            <a:endParaRPr dirty="0"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stem.org/us/courses/67442/discussion/552284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 txBox="1">
            <a:spLocks noGrp="1"/>
          </p:cNvSpPr>
          <p:nvPr>
            <p:ph type="ftr" idx="11"/>
          </p:nvPr>
        </p:nvSpPr>
        <p:spPr>
          <a:xfrm>
            <a:off x="5392928" y="6464985"/>
            <a:ext cx="1617472" cy="19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2700">
              <a:lnSpc>
                <a:spcPct val="103333"/>
              </a:lnSpc>
            </a:pPr>
            <a:r>
              <a:rPr lang="en-US"/>
              <a:t>Lesson 7 - Autumn 2024</a:t>
            </a:r>
            <a:endParaRPr lang="en-US" dirty="0"/>
          </a:p>
        </p:txBody>
      </p:sp>
      <p:sp>
        <p:nvSpPr>
          <p:cNvPr id="64" name="Google Shape;64;p1"/>
          <p:cNvSpPr txBox="1">
            <a:spLocks noGrp="1"/>
          </p:cNvSpPr>
          <p:nvPr>
            <p:ph type="sldNum" idx="12"/>
          </p:nvPr>
        </p:nvSpPr>
        <p:spPr>
          <a:xfrm>
            <a:off x="11068811" y="6464985"/>
            <a:ext cx="589789" cy="17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5570" marR="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15570" marR="0" lvl="1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5570" marR="0" lvl="2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5570" marR="0" lvl="3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15570" marR="0" lvl="4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5570" marR="0" lvl="5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15570" marR="0" lvl="6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15570" marR="0" lvl="7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570" marR="0" lvl="8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557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115570" lvl="0" indent="0" algn="l" rtl="0">
                <a:lnSpc>
                  <a:spcPct val="103333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</a:t>
            </a:fld>
            <a:endParaRPr/>
          </a:p>
        </p:txBody>
      </p:sp>
      <p:sp>
        <p:nvSpPr>
          <p:cNvPr id="5" name="Google Shape;48;p1">
            <a:extLst>
              <a:ext uri="{FF2B5EF4-FFF2-40B4-BE49-F238E27FC236}">
                <a16:creationId xmlns:a16="http://schemas.microsoft.com/office/drawing/2014/main" id="{120B14B5-518C-7E1C-B0E5-538C4ED4AB25}"/>
              </a:ext>
            </a:extLst>
          </p:cNvPr>
          <p:cNvSpPr txBox="1">
            <a:spLocks/>
          </p:cNvSpPr>
          <p:nvPr/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>
              <a:lnSpc>
                <a:spcPct val="100000"/>
              </a:lnSpc>
              <a:buSzPts val="1400"/>
              <a:defRPr/>
            </a:pPr>
            <a:r>
              <a:rPr lang="en-US" sz="4800" dirty="0"/>
              <a:t>CSE 121 Lesson 8	:</a:t>
            </a:r>
            <a:br>
              <a:rPr lang="en-US" sz="4800" dirty="0"/>
            </a:br>
            <a:r>
              <a:rPr lang="en-US" sz="4800" dirty="0"/>
              <a:t>Methods, Parameters, Returns</a:t>
            </a:r>
          </a:p>
        </p:txBody>
      </p:sp>
      <p:sp>
        <p:nvSpPr>
          <p:cNvPr id="6" name="Google Shape;49;p1">
            <a:extLst>
              <a:ext uri="{FF2B5EF4-FFF2-40B4-BE49-F238E27FC236}">
                <a16:creationId xmlns:a16="http://schemas.microsoft.com/office/drawing/2014/main" id="{886C3FD8-B2F6-9111-804E-E34984798778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7" name="Google Shape;50;p1">
            <a:extLst>
              <a:ext uri="{FF2B5EF4-FFF2-40B4-BE49-F238E27FC236}">
                <a16:creationId xmlns:a16="http://schemas.microsoft.com/office/drawing/2014/main" id="{4AEC6296-8B11-4F23-13AB-3576E3A15405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FA173F-B0A3-8142-AE3E-24F4A77A0B3F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Google Shape;51;p1">
            <a:extLst>
              <a:ext uri="{FF2B5EF4-FFF2-40B4-BE49-F238E27FC236}">
                <a16:creationId xmlns:a16="http://schemas.microsoft.com/office/drawing/2014/main" id="{E45B8BE6-5AD3-0A72-5974-7C4B30C036F4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54;p1">
            <a:extLst>
              <a:ext uri="{FF2B5EF4-FFF2-40B4-BE49-F238E27FC236}">
                <a16:creationId xmlns:a16="http://schemas.microsoft.com/office/drawing/2014/main" id="{00F77DE6-B480-8B3C-45DF-B6F805F4F4D8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E496BEBD-EFD5-FAFB-8DBA-99072039828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67453" y="3172024"/>
            <a:ext cx="2347810" cy="23478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B059E-F617-40F2-8036-2A7D20D9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example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A62EE-602A-45F5-819E-2345105FC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91746" cy="428508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double value = 823.577564893;</a:t>
            </a:r>
          </a:p>
          <a:p>
            <a:pPr marL="11430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double </a:t>
            </a:r>
            <a:r>
              <a:rPr lang="en-US" sz="2400" dirty="0" err="1">
                <a:latin typeface="Consolas" panose="020B0609020204030204" pitchFamily="49" charset="0"/>
              </a:rPr>
              <a:t>roundedValue</a:t>
            </a:r>
            <a:r>
              <a:rPr lang="en-US" sz="2400" dirty="0">
                <a:latin typeface="Consolas" panose="020B0609020204030204" pitchFamily="49" charset="0"/>
              </a:rPr>
              <a:t> = (double) </a:t>
            </a:r>
            <a:r>
              <a:rPr lang="en-US" sz="2400" dirty="0" err="1">
                <a:latin typeface="Consolas" panose="020B0609020204030204" pitchFamily="49" charset="0"/>
              </a:rPr>
              <a:t>Math.round</a:t>
            </a:r>
            <a:r>
              <a:rPr lang="en-US" sz="2400" dirty="0">
                <a:latin typeface="Consolas" panose="020B0609020204030204" pitchFamily="49" charset="0"/>
              </a:rPr>
              <a:t>(value * 100) / 100;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290B-FDA6-4A84-88E5-3E11B1F29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8 - Autumn 2024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D89E33FA-5706-B335-8DC6-A0C5BC2F413E}"/>
              </a:ext>
            </a:extLst>
          </p:cNvPr>
          <p:cNvSpPr/>
          <p:nvPr/>
        </p:nvSpPr>
        <p:spPr>
          <a:xfrm rot="5400000">
            <a:off x="8888276" y="1960538"/>
            <a:ext cx="348714" cy="1991532"/>
          </a:xfrm>
          <a:prstGeom prst="rightBrace">
            <a:avLst>
              <a:gd name="adj1" fmla="val 89363"/>
              <a:gd name="adj2" fmla="val 50000"/>
            </a:avLst>
          </a:prstGeom>
          <a:ln w="285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41B3D7-00D7-3969-CB4F-696464AC362B}"/>
              </a:ext>
            </a:extLst>
          </p:cNvPr>
          <p:cNvSpPr txBox="1"/>
          <p:nvPr/>
        </p:nvSpPr>
        <p:spPr>
          <a:xfrm>
            <a:off x="7861514" y="3062222"/>
            <a:ext cx="2448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82357.7564893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0E2C94-C884-F1B8-9615-917DD3A567F6}"/>
              </a:ext>
            </a:extLst>
          </p:cNvPr>
          <p:cNvSpPr txBox="1"/>
          <p:nvPr/>
        </p:nvSpPr>
        <p:spPr>
          <a:xfrm>
            <a:off x="4101887" y="3064860"/>
            <a:ext cx="7703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= (double) </a:t>
            </a:r>
            <a:r>
              <a:rPr lang="en-US" sz="2400" dirty="0" err="1">
                <a:latin typeface="Consolas" panose="020B0609020204030204" pitchFamily="49" charset="0"/>
              </a:rPr>
              <a:t>Math.round</a:t>
            </a:r>
            <a:r>
              <a:rPr lang="en-US" sz="2400" dirty="0">
                <a:latin typeface="Consolas" panose="020B0609020204030204" pitchFamily="49" charset="0"/>
              </a:rPr>
              <a:t>(              ) / 100;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C9D97C-AA37-416F-7C66-6B698853B848}"/>
              </a:ext>
            </a:extLst>
          </p:cNvPr>
          <p:cNvSpPr txBox="1"/>
          <p:nvPr/>
        </p:nvSpPr>
        <p:spPr>
          <a:xfrm>
            <a:off x="5889356" y="3938016"/>
            <a:ext cx="4820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= (double) 82358.0 / 100;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2C6D4E-83BB-167A-3D3F-4CF354A6B475}"/>
              </a:ext>
            </a:extLst>
          </p:cNvPr>
          <p:cNvSpPr txBox="1"/>
          <p:nvPr/>
        </p:nvSpPr>
        <p:spPr>
          <a:xfrm>
            <a:off x="5889355" y="4645317"/>
            <a:ext cx="2629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= 823.58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40818BA0-C5A9-2730-3D34-F987917434CE}"/>
              </a:ext>
            </a:extLst>
          </p:cNvPr>
          <p:cNvSpPr/>
          <p:nvPr/>
        </p:nvSpPr>
        <p:spPr>
          <a:xfrm rot="5400000">
            <a:off x="8067512" y="1571234"/>
            <a:ext cx="348714" cy="4291739"/>
          </a:xfrm>
          <a:prstGeom prst="rightBrace">
            <a:avLst>
              <a:gd name="adj1" fmla="val 89363"/>
              <a:gd name="adj2" fmla="val 50000"/>
            </a:avLst>
          </a:prstGeom>
          <a:ln w="285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3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00043158-31A2-4743-8F4B-8007B94ECE49}"/>
              </a:ext>
            </a:extLst>
          </p:cNvPr>
          <p:cNvSpPr txBox="1"/>
          <p:nvPr/>
        </p:nvSpPr>
        <p:spPr>
          <a:xfrm>
            <a:off x="774668" y="4086414"/>
            <a:ext cx="64609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celsiusToF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1.8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32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E9E88F-F2B6-D691-7DA8-01F5EB1E71EF}"/>
              </a:ext>
            </a:extLst>
          </p:cNvPr>
          <p:cNvSpPr txBox="1"/>
          <p:nvPr/>
        </p:nvSpPr>
        <p:spPr>
          <a:xfrm>
            <a:off x="719710" y="2281694"/>
            <a:ext cx="61300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celsiusToF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1.8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32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8 - Autumn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991528-6147-4BD0-8D74-58F4748E3C4E}"/>
              </a:ext>
            </a:extLst>
          </p:cNvPr>
          <p:cNvSpPr txBox="1"/>
          <p:nvPr/>
        </p:nvSpPr>
        <p:spPr>
          <a:xfrm>
            <a:off x="893530" y="1175087"/>
            <a:ext cx="9044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go from Celsius to Fahrenheit, you multiply by 1.8 and then add 32. Which of these correctly implements this logic as a method?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4F44D3-112B-4071-A27B-7BCA47797A41}"/>
              </a:ext>
            </a:extLst>
          </p:cNvPr>
          <p:cNvSpPr txBox="1"/>
          <p:nvPr/>
        </p:nvSpPr>
        <p:spPr>
          <a:xfrm>
            <a:off x="212099" y="2281694"/>
            <a:ext cx="698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34A2A8-09FA-404E-BCBF-8ABB802E808D}"/>
              </a:ext>
            </a:extLst>
          </p:cNvPr>
          <p:cNvSpPr txBox="1"/>
          <p:nvPr/>
        </p:nvSpPr>
        <p:spPr>
          <a:xfrm>
            <a:off x="5066355" y="3096979"/>
            <a:ext cx="698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574784-7A20-4C9D-81AE-38458E0DC5F6}"/>
              </a:ext>
            </a:extLst>
          </p:cNvPr>
          <p:cNvSpPr txBox="1"/>
          <p:nvPr/>
        </p:nvSpPr>
        <p:spPr>
          <a:xfrm>
            <a:off x="212099" y="4287584"/>
            <a:ext cx="698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D659C6-6DAB-4BA1-A8E0-2F5BC337547B}"/>
              </a:ext>
            </a:extLst>
          </p:cNvPr>
          <p:cNvSpPr txBox="1"/>
          <p:nvPr/>
        </p:nvSpPr>
        <p:spPr>
          <a:xfrm>
            <a:off x="5066355" y="5161044"/>
            <a:ext cx="698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FADC5D-58B8-28BE-053C-3DD1A701BF8B}"/>
              </a:ext>
            </a:extLst>
          </p:cNvPr>
          <p:cNvSpPr txBox="1"/>
          <p:nvPr/>
        </p:nvSpPr>
        <p:spPr>
          <a:xfrm>
            <a:off x="5765259" y="2965483"/>
            <a:ext cx="61300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celsiusToF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800" dirty="0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1.8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32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CAE4F0-28FF-F129-6D3A-E67B55C333EB}"/>
              </a:ext>
            </a:extLst>
          </p:cNvPr>
          <p:cNvSpPr txBox="1"/>
          <p:nvPr/>
        </p:nvSpPr>
        <p:spPr>
          <a:xfrm>
            <a:off x="5765259" y="5074145"/>
            <a:ext cx="64609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celsiusToF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1.8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32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01124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AED7B36-CEA5-E732-042B-789A7587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993366"/>
                </a:solidFill>
              </a:rPr>
              <a:t>(Recall) </a:t>
            </a:r>
            <a:r>
              <a:rPr lang="en-US" b="1" dirty="0">
                <a:solidFill>
                  <a:schemeClr val="tx1"/>
                </a:solidFill>
              </a:rPr>
              <a:t>Tricky Poll: Last line printed?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8 - Autumn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679A7B-5EE8-F97F-036D-7761EC5BCAB8}"/>
              </a:ext>
            </a:extLst>
          </p:cNvPr>
          <p:cNvSpPr txBox="1"/>
          <p:nvPr/>
        </p:nvSpPr>
        <p:spPr>
          <a:xfrm>
            <a:off x="838200" y="1517290"/>
            <a:ext cx="67056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final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line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(count);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"count is: "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b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line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count) {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"*"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count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374223-5EFC-1882-48F1-46C05E8B7E21}"/>
              </a:ext>
            </a:extLst>
          </p:cNvPr>
          <p:cNvSpPr/>
          <p:nvPr/>
        </p:nvSpPr>
        <p:spPr>
          <a:xfrm>
            <a:off x="7895977" y="2392433"/>
            <a:ext cx="779228" cy="763325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8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95A08C-B503-A429-90A3-1A34D98487D5}"/>
              </a:ext>
            </a:extLst>
          </p:cNvPr>
          <p:cNvSpPr txBox="1"/>
          <p:nvPr/>
        </p:nvSpPr>
        <p:spPr>
          <a:xfrm>
            <a:off x="7543800" y="2029991"/>
            <a:ext cx="1483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0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endParaRPr lang="en-US" sz="1800" dirty="0">
              <a:solidFill>
                <a:srgbClr val="00808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0C3483-B804-F410-FBC2-DBE322CE5897}"/>
              </a:ext>
            </a:extLst>
          </p:cNvPr>
          <p:cNvSpPr txBox="1"/>
          <p:nvPr/>
        </p:nvSpPr>
        <p:spPr>
          <a:xfrm>
            <a:off x="7936564" y="2469377"/>
            <a:ext cx="712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sz="3200" dirty="0">
              <a:solidFill>
                <a:srgbClr val="008080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3D54A25-ABF4-36F5-C5B9-DF24A04E24A4}"/>
              </a:ext>
            </a:extLst>
          </p:cNvPr>
          <p:cNvSpPr/>
          <p:nvPr/>
        </p:nvSpPr>
        <p:spPr>
          <a:xfrm>
            <a:off x="10528770" y="3518200"/>
            <a:ext cx="779228" cy="763325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F07C7C-95AF-FD96-7D29-BA892D348718}"/>
              </a:ext>
            </a:extLst>
          </p:cNvPr>
          <p:cNvSpPr txBox="1"/>
          <p:nvPr/>
        </p:nvSpPr>
        <p:spPr>
          <a:xfrm>
            <a:off x="10176593" y="3155758"/>
            <a:ext cx="148358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0066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endParaRPr lang="en-US" sz="1800" dirty="0">
              <a:solidFill>
                <a:srgbClr val="0066FF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24CE9BB-2784-5F7A-291E-C290BECB0020}"/>
              </a:ext>
            </a:extLst>
          </p:cNvPr>
          <p:cNvSpPr txBox="1"/>
          <p:nvPr/>
        </p:nvSpPr>
        <p:spPr>
          <a:xfrm>
            <a:off x="10562231" y="3595144"/>
            <a:ext cx="71230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66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en-US" sz="3200" dirty="0">
              <a:solidFill>
                <a:srgbClr val="0066FF"/>
              </a:solidFill>
            </a:endParaRPr>
          </a:p>
        </p:txBody>
      </p:sp>
      <p:sp>
        <p:nvSpPr>
          <p:cNvPr id="49" name="Right Brace 48">
            <a:extLst>
              <a:ext uri="{FF2B5EF4-FFF2-40B4-BE49-F238E27FC236}">
                <a16:creationId xmlns:a16="http://schemas.microsoft.com/office/drawing/2014/main" id="{C1289EBE-2ABE-1C88-D7C6-2CBAC03F4C2B}"/>
              </a:ext>
            </a:extLst>
          </p:cNvPr>
          <p:cNvSpPr/>
          <p:nvPr/>
        </p:nvSpPr>
        <p:spPr>
          <a:xfrm>
            <a:off x="9928198" y="1803503"/>
            <a:ext cx="449580" cy="4030769"/>
          </a:xfrm>
          <a:prstGeom prst="rightBrace">
            <a:avLst>
              <a:gd name="adj1" fmla="val 33518"/>
              <a:gd name="adj2" fmla="val 51271"/>
            </a:avLst>
          </a:prstGeom>
          <a:ln w="285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e 49">
            <a:extLst>
              <a:ext uri="{FF2B5EF4-FFF2-40B4-BE49-F238E27FC236}">
                <a16:creationId xmlns:a16="http://schemas.microsoft.com/office/drawing/2014/main" id="{937169B7-3247-10B0-DB7B-7E89E344E07C}"/>
              </a:ext>
            </a:extLst>
          </p:cNvPr>
          <p:cNvSpPr/>
          <p:nvPr/>
        </p:nvSpPr>
        <p:spPr>
          <a:xfrm>
            <a:off x="7205041" y="2215517"/>
            <a:ext cx="449580" cy="1169754"/>
          </a:xfrm>
          <a:prstGeom prst="rightBrace">
            <a:avLst>
              <a:gd name="adj1" fmla="val 33518"/>
              <a:gd name="adj2" fmla="val 51271"/>
            </a:avLst>
          </a:prstGeom>
          <a:ln w="28575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AF14436-014F-E747-9ED1-B3D433482DEB}"/>
              </a:ext>
            </a:extLst>
          </p:cNvPr>
          <p:cNvSpPr/>
          <p:nvPr/>
        </p:nvSpPr>
        <p:spPr>
          <a:xfrm>
            <a:off x="7926375" y="4396553"/>
            <a:ext cx="779228" cy="763325"/>
          </a:xfrm>
          <a:prstGeom prst="rect">
            <a:avLst/>
          </a:prstGeom>
          <a:noFill/>
          <a:ln>
            <a:solidFill>
              <a:srgbClr val="B46A1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8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33A4BB0-E442-5F6B-A185-55B73E51DCC3}"/>
              </a:ext>
            </a:extLst>
          </p:cNvPr>
          <p:cNvSpPr txBox="1"/>
          <p:nvPr/>
        </p:nvSpPr>
        <p:spPr>
          <a:xfrm>
            <a:off x="7574198" y="4034111"/>
            <a:ext cx="1483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B46A1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endParaRPr lang="en-US" sz="1800" dirty="0">
              <a:solidFill>
                <a:srgbClr val="B46A1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2588A85-B6ED-0E4B-B7C2-DB2820319A15}"/>
              </a:ext>
            </a:extLst>
          </p:cNvPr>
          <p:cNvSpPr txBox="1"/>
          <p:nvPr/>
        </p:nvSpPr>
        <p:spPr>
          <a:xfrm>
            <a:off x="7966962" y="4473497"/>
            <a:ext cx="712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B46A1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sz="3200" dirty="0">
              <a:solidFill>
                <a:srgbClr val="B46A11"/>
              </a:solidFill>
            </a:endParaRP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3BA38793-39AC-1C3A-DB4A-88AB781FAF83}"/>
              </a:ext>
            </a:extLst>
          </p:cNvPr>
          <p:cNvSpPr/>
          <p:nvPr/>
        </p:nvSpPr>
        <p:spPr>
          <a:xfrm>
            <a:off x="7235439" y="3726655"/>
            <a:ext cx="449580" cy="2107617"/>
          </a:xfrm>
          <a:prstGeom prst="rightBrace">
            <a:avLst>
              <a:gd name="adj1" fmla="val 33518"/>
              <a:gd name="adj2" fmla="val 51271"/>
            </a:avLst>
          </a:prstGeom>
          <a:ln w="28575">
            <a:solidFill>
              <a:srgbClr val="B46A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Arrow 55">
            <a:extLst>
              <a:ext uri="{FF2B5EF4-FFF2-40B4-BE49-F238E27FC236}">
                <a16:creationId xmlns:a16="http://schemas.microsoft.com/office/drawing/2014/main" id="{D604B937-63AF-573E-5718-89BDA882CBDF}"/>
              </a:ext>
            </a:extLst>
          </p:cNvPr>
          <p:cNvSpPr/>
          <p:nvPr/>
        </p:nvSpPr>
        <p:spPr>
          <a:xfrm>
            <a:off x="291962" y="1615744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>
            <a:extLst>
              <a:ext uri="{FF2B5EF4-FFF2-40B4-BE49-F238E27FC236}">
                <a16:creationId xmlns:a16="http://schemas.microsoft.com/office/drawing/2014/main" id="{ED8DC85C-1A88-C60A-036B-4A29586ED492}"/>
              </a:ext>
            </a:extLst>
          </p:cNvPr>
          <p:cNvSpPr/>
          <p:nvPr/>
        </p:nvSpPr>
        <p:spPr>
          <a:xfrm>
            <a:off x="291962" y="2207896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Arrow 57">
            <a:extLst>
              <a:ext uri="{FF2B5EF4-FFF2-40B4-BE49-F238E27FC236}">
                <a16:creationId xmlns:a16="http://schemas.microsoft.com/office/drawing/2014/main" id="{59993AF2-C91D-012F-C49A-DD3AFC76210B}"/>
              </a:ext>
            </a:extLst>
          </p:cNvPr>
          <p:cNvSpPr/>
          <p:nvPr/>
        </p:nvSpPr>
        <p:spPr>
          <a:xfrm>
            <a:off x="291962" y="2500283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Arrow 58">
            <a:extLst>
              <a:ext uri="{FF2B5EF4-FFF2-40B4-BE49-F238E27FC236}">
                <a16:creationId xmlns:a16="http://schemas.microsoft.com/office/drawing/2014/main" id="{23845BD7-F674-F30B-EBBF-5DF7DB40D2D4}"/>
              </a:ext>
            </a:extLst>
          </p:cNvPr>
          <p:cNvSpPr/>
          <p:nvPr/>
        </p:nvSpPr>
        <p:spPr>
          <a:xfrm>
            <a:off x="291962" y="3726655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Arrow 59">
            <a:extLst>
              <a:ext uri="{FF2B5EF4-FFF2-40B4-BE49-F238E27FC236}">
                <a16:creationId xmlns:a16="http://schemas.microsoft.com/office/drawing/2014/main" id="{E1F4A10A-A9D2-CB3A-3F4B-34A4024C7F8F}"/>
              </a:ext>
            </a:extLst>
          </p:cNvPr>
          <p:cNvSpPr/>
          <p:nvPr/>
        </p:nvSpPr>
        <p:spPr>
          <a:xfrm>
            <a:off x="291962" y="4040628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>
            <a:extLst>
              <a:ext uri="{FF2B5EF4-FFF2-40B4-BE49-F238E27FC236}">
                <a16:creationId xmlns:a16="http://schemas.microsoft.com/office/drawing/2014/main" id="{EE6A8630-1D27-0F8E-B615-C4811A39C89B}"/>
              </a:ext>
            </a:extLst>
          </p:cNvPr>
          <p:cNvSpPr/>
          <p:nvPr/>
        </p:nvSpPr>
        <p:spPr>
          <a:xfrm>
            <a:off x="291962" y="4953027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Arrow 61">
            <a:extLst>
              <a:ext uri="{FF2B5EF4-FFF2-40B4-BE49-F238E27FC236}">
                <a16:creationId xmlns:a16="http://schemas.microsoft.com/office/drawing/2014/main" id="{976F3EE0-656D-40BD-6D71-CFC11D2250BD}"/>
              </a:ext>
            </a:extLst>
          </p:cNvPr>
          <p:cNvSpPr/>
          <p:nvPr/>
        </p:nvSpPr>
        <p:spPr>
          <a:xfrm>
            <a:off x="291962" y="5248551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>
            <a:extLst>
              <a:ext uri="{FF2B5EF4-FFF2-40B4-BE49-F238E27FC236}">
                <a16:creationId xmlns:a16="http://schemas.microsoft.com/office/drawing/2014/main" id="{FBE8D088-0BE6-3DDE-EC28-D92A84BBBA42}"/>
              </a:ext>
            </a:extLst>
          </p:cNvPr>
          <p:cNvSpPr/>
          <p:nvPr/>
        </p:nvSpPr>
        <p:spPr>
          <a:xfrm>
            <a:off x="291962" y="2789997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>
            <a:extLst>
              <a:ext uri="{FF2B5EF4-FFF2-40B4-BE49-F238E27FC236}">
                <a16:creationId xmlns:a16="http://schemas.microsoft.com/office/drawing/2014/main" id="{81CE7D70-C440-5993-AC35-31AB4DB7D841}"/>
              </a:ext>
            </a:extLst>
          </p:cNvPr>
          <p:cNvSpPr/>
          <p:nvPr/>
        </p:nvSpPr>
        <p:spPr>
          <a:xfrm>
            <a:off x="291962" y="1920169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BE1B79B-F35F-A6C8-B704-1E399931DA4D}"/>
              </a:ext>
            </a:extLst>
          </p:cNvPr>
          <p:cNvSpPr txBox="1"/>
          <p:nvPr/>
        </p:nvSpPr>
        <p:spPr>
          <a:xfrm>
            <a:off x="2787306" y="2133837"/>
            <a:ext cx="692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sz="2000" dirty="0">
              <a:solidFill>
                <a:srgbClr val="005CC5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3FC0990-9F07-D6D0-DD48-1C0BC2E4A8F6}"/>
              </a:ext>
            </a:extLst>
          </p:cNvPr>
          <p:cNvSpPr txBox="1"/>
          <p:nvPr/>
        </p:nvSpPr>
        <p:spPr>
          <a:xfrm>
            <a:off x="7962902" y="4473497"/>
            <a:ext cx="71230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B46A1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en-US" sz="3200" dirty="0">
              <a:solidFill>
                <a:srgbClr val="B46A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60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46A1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22222E-6 L 0.18828 0.1909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4" y="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3" grpId="0"/>
      <p:bldP spid="46" grpId="0" animBg="1"/>
      <p:bldP spid="47" grpId="0"/>
      <p:bldP spid="48" grpId="0"/>
      <p:bldP spid="49" grpId="0" animBg="1"/>
      <p:bldP spid="50" grpId="0" animBg="1"/>
      <p:bldP spid="52" grpId="0" animBg="1"/>
      <p:bldP spid="53" grpId="0"/>
      <p:bldP spid="54" grpId="0"/>
      <p:bldP spid="54" grpId="1"/>
      <p:bldP spid="55" grpId="0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4" grpId="0" animBg="1"/>
      <p:bldP spid="64" grpId="1" animBg="1"/>
      <p:bldP spid="65" grpId="0"/>
      <p:bldP spid="65" grpId="1"/>
      <p:bldP spid="65" grpId="2"/>
      <p:bldP spid="6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C31036-1DB9-815C-6A63-A0B5DC54A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4AE7AEF-8221-603F-0032-BC8A1F4D7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Tricky Poll: Returnable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D4A3AC-C4BE-8530-62E8-32381F2C5ED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8 - Autumn 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DE7553-F16D-C653-EFF5-064F4EDC7D0F}"/>
              </a:ext>
            </a:extLst>
          </p:cNvPr>
          <p:cNvSpPr txBox="1"/>
          <p:nvPr/>
        </p:nvSpPr>
        <p:spPr>
          <a:xfrm>
            <a:off x="838200" y="1517290"/>
            <a:ext cx="670560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final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0" dirty="0">
                <a:solidFill>
                  <a:schemeClr val="tx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 =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line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(count);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"count is: "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b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line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count) {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"*"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count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 count;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EAF700-7B95-6AE8-FD93-19E5CB9EA636}"/>
              </a:ext>
            </a:extLst>
          </p:cNvPr>
          <p:cNvSpPr/>
          <p:nvPr/>
        </p:nvSpPr>
        <p:spPr>
          <a:xfrm>
            <a:off x="7895977" y="2392433"/>
            <a:ext cx="779228" cy="763325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8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8425C7-92B3-2BAB-C149-7222A8B32980}"/>
              </a:ext>
            </a:extLst>
          </p:cNvPr>
          <p:cNvSpPr txBox="1"/>
          <p:nvPr/>
        </p:nvSpPr>
        <p:spPr>
          <a:xfrm>
            <a:off x="7543800" y="2029991"/>
            <a:ext cx="1483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0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endParaRPr lang="en-US" sz="1800" dirty="0">
              <a:solidFill>
                <a:srgbClr val="00808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54DA19-6E0D-E17B-3D0A-66F6734740C1}"/>
              </a:ext>
            </a:extLst>
          </p:cNvPr>
          <p:cNvSpPr txBox="1"/>
          <p:nvPr/>
        </p:nvSpPr>
        <p:spPr>
          <a:xfrm>
            <a:off x="7936564" y="2469377"/>
            <a:ext cx="712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sz="3200" dirty="0">
              <a:solidFill>
                <a:srgbClr val="00808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6914B1-F9D2-A72F-3F5F-489456C07739}"/>
              </a:ext>
            </a:extLst>
          </p:cNvPr>
          <p:cNvSpPr/>
          <p:nvPr/>
        </p:nvSpPr>
        <p:spPr>
          <a:xfrm>
            <a:off x="10528770" y="3518200"/>
            <a:ext cx="779228" cy="763325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685035-5BA0-35C9-9A19-FA48501C2FB7}"/>
              </a:ext>
            </a:extLst>
          </p:cNvPr>
          <p:cNvSpPr txBox="1"/>
          <p:nvPr/>
        </p:nvSpPr>
        <p:spPr>
          <a:xfrm>
            <a:off x="10176593" y="3155758"/>
            <a:ext cx="148358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0066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endParaRPr lang="en-US" sz="1800" dirty="0">
              <a:solidFill>
                <a:srgbClr val="0066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2C64CA-44EC-33E4-BF6C-D5299A04D398}"/>
              </a:ext>
            </a:extLst>
          </p:cNvPr>
          <p:cNvSpPr txBox="1"/>
          <p:nvPr/>
        </p:nvSpPr>
        <p:spPr>
          <a:xfrm>
            <a:off x="10562231" y="3595144"/>
            <a:ext cx="71230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66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en-US" sz="3200" dirty="0">
              <a:solidFill>
                <a:srgbClr val="0066FF"/>
              </a:solidFill>
            </a:endParaRP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F6E6FBBA-BFD1-5BAD-C89E-AC9065CD1712}"/>
              </a:ext>
            </a:extLst>
          </p:cNvPr>
          <p:cNvSpPr/>
          <p:nvPr/>
        </p:nvSpPr>
        <p:spPr>
          <a:xfrm>
            <a:off x="9928198" y="1803503"/>
            <a:ext cx="449580" cy="4030769"/>
          </a:xfrm>
          <a:prstGeom prst="rightBrace">
            <a:avLst>
              <a:gd name="adj1" fmla="val 33518"/>
              <a:gd name="adj2" fmla="val 51271"/>
            </a:avLst>
          </a:prstGeom>
          <a:ln w="285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94E5BC25-53DF-D94F-E577-45F6A1133A4A}"/>
              </a:ext>
            </a:extLst>
          </p:cNvPr>
          <p:cNvSpPr/>
          <p:nvPr/>
        </p:nvSpPr>
        <p:spPr>
          <a:xfrm>
            <a:off x="7205041" y="2215517"/>
            <a:ext cx="449580" cy="1169754"/>
          </a:xfrm>
          <a:prstGeom prst="rightBrace">
            <a:avLst>
              <a:gd name="adj1" fmla="val 33518"/>
              <a:gd name="adj2" fmla="val 51271"/>
            </a:avLst>
          </a:prstGeom>
          <a:ln w="28575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18190BD-A9CC-052C-7667-33E5FDC8E876}"/>
              </a:ext>
            </a:extLst>
          </p:cNvPr>
          <p:cNvSpPr/>
          <p:nvPr/>
        </p:nvSpPr>
        <p:spPr>
          <a:xfrm>
            <a:off x="7926375" y="4396553"/>
            <a:ext cx="779228" cy="763325"/>
          </a:xfrm>
          <a:prstGeom prst="rect">
            <a:avLst/>
          </a:prstGeom>
          <a:noFill/>
          <a:ln>
            <a:solidFill>
              <a:srgbClr val="B46A1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8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83C6DB-C73D-C0C2-7B3E-4E30A1C94C0D}"/>
              </a:ext>
            </a:extLst>
          </p:cNvPr>
          <p:cNvSpPr txBox="1"/>
          <p:nvPr/>
        </p:nvSpPr>
        <p:spPr>
          <a:xfrm>
            <a:off x="7574198" y="4034111"/>
            <a:ext cx="1483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B46A1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endParaRPr lang="en-US" sz="1800" dirty="0">
              <a:solidFill>
                <a:srgbClr val="B46A1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62B3D6-2F53-141A-F01D-E779F9B95A7F}"/>
              </a:ext>
            </a:extLst>
          </p:cNvPr>
          <p:cNvSpPr txBox="1"/>
          <p:nvPr/>
        </p:nvSpPr>
        <p:spPr>
          <a:xfrm>
            <a:off x="7966962" y="4473497"/>
            <a:ext cx="712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B46A1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sz="3200" dirty="0">
              <a:solidFill>
                <a:srgbClr val="B46A11"/>
              </a:solidFill>
            </a:endParaRP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33D05D0B-FDEA-D582-0965-69B158E7BF12}"/>
              </a:ext>
            </a:extLst>
          </p:cNvPr>
          <p:cNvSpPr/>
          <p:nvPr/>
        </p:nvSpPr>
        <p:spPr>
          <a:xfrm>
            <a:off x="7235439" y="3726655"/>
            <a:ext cx="449580" cy="2107617"/>
          </a:xfrm>
          <a:prstGeom prst="rightBrace">
            <a:avLst>
              <a:gd name="adj1" fmla="val 33518"/>
              <a:gd name="adj2" fmla="val 51271"/>
            </a:avLst>
          </a:prstGeom>
          <a:ln w="28575">
            <a:solidFill>
              <a:srgbClr val="B46A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CA102395-EF43-F21B-C5EF-E8C4C95FE389}"/>
              </a:ext>
            </a:extLst>
          </p:cNvPr>
          <p:cNvSpPr/>
          <p:nvPr/>
        </p:nvSpPr>
        <p:spPr>
          <a:xfrm>
            <a:off x="291962" y="1615744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43D4B646-3C79-34B7-4A54-1D265B0C16A0}"/>
              </a:ext>
            </a:extLst>
          </p:cNvPr>
          <p:cNvSpPr/>
          <p:nvPr/>
        </p:nvSpPr>
        <p:spPr>
          <a:xfrm>
            <a:off x="291962" y="2207896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>
            <a:extLst>
              <a:ext uri="{FF2B5EF4-FFF2-40B4-BE49-F238E27FC236}">
                <a16:creationId xmlns:a16="http://schemas.microsoft.com/office/drawing/2014/main" id="{90908B0C-7CC9-6153-32CC-5120CAA3C603}"/>
              </a:ext>
            </a:extLst>
          </p:cNvPr>
          <p:cNvSpPr/>
          <p:nvPr/>
        </p:nvSpPr>
        <p:spPr>
          <a:xfrm>
            <a:off x="291962" y="2500283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D44BD3BE-D8D1-7BD6-D398-3E016E6A960A}"/>
              </a:ext>
            </a:extLst>
          </p:cNvPr>
          <p:cNvSpPr/>
          <p:nvPr/>
        </p:nvSpPr>
        <p:spPr>
          <a:xfrm>
            <a:off x="291962" y="3726655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4C3F92CC-7CB2-D450-F2F7-30A59FAECFAF}"/>
              </a:ext>
            </a:extLst>
          </p:cNvPr>
          <p:cNvSpPr/>
          <p:nvPr/>
        </p:nvSpPr>
        <p:spPr>
          <a:xfrm>
            <a:off x="291962" y="4040628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405F594D-3D7A-BB67-0058-6CFFAFF10B40}"/>
              </a:ext>
            </a:extLst>
          </p:cNvPr>
          <p:cNvSpPr/>
          <p:nvPr/>
        </p:nvSpPr>
        <p:spPr>
          <a:xfrm>
            <a:off x="291962" y="4953027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80E8F3DC-B450-AB04-0AE8-FB3E5E5A6084}"/>
              </a:ext>
            </a:extLst>
          </p:cNvPr>
          <p:cNvSpPr/>
          <p:nvPr/>
        </p:nvSpPr>
        <p:spPr>
          <a:xfrm>
            <a:off x="291962" y="5248551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C6CE53C5-38D8-EEBA-2A15-65A9921CC9D9}"/>
              </a:ext>
            </a:extLst>
          </p:cNvPr>
          <p:cNvSpPr/>
          <p:nvPr/>
        </p:nvSpPr>
        <p:spPr>
          <a:xfrm>
            <a:off x="291962" y="2789997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5036D09E-FB5D-8775-13FD-2F065C8C5216}"/>
              </a:ext>
            </a:extLst>
          </p:cNvPr>
          <p:cNvSpPr/>
          <p:nvPr/>
        </p:nvSpPr>
        <p:spPr>
          <a:xfrm>
            <a:off x="291962" y="1920169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3D7B001-8A45-BBA6-A762-6DC35F4A16C9}"/>
              </a:ext>
            </a:extLst>
          </p:cNvPr>
          <p:cNvSpPr txBox="1"/>
          <p:nvPr/>
        </p:nvSpPr>
        <p:spPr>
          <a:xfrm>
            <a:off x="2787306" y="2133837"/>
            <a:ext cx="692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sz="2000" dirty="0">
              <a:solidFill>
                <a:srgbClr val="005CC5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B9C8013-4AB4-BA05-0615-07E0DDD337BA}"/>
              </a:ext>
            </a:extLst>
          </p:cNvPr>
          <p:cNvSpPr txBox="1"/>
          <p:nvPr/>
        </p:nvSpPr>
        <p:spPr>
          <a:xfrm>
            <a:off x="7962902" y="4473497"/>
            <a:ext cx="71230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B46A1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en-US" sz="3200" dirty="0">
              <a:solidFill>
                <a:srgbClr val="B46A11"/>
              </a:solidFill>
            </a:endParaRPr>
          </a:p>
        </p:txBody>
      </p:sp>
      <p:sp>
        <p:nvSpPr>
          <p:cNvPr id="31" name="Right Arrow 30">
            <a:extLst>
              <a:ext uri="{FF2B5EF4-FFF2-40B4-BE49-F238E27FC236}">
                <a16:creationId xmlns:a16="http://schemas.microsoft.com/office/drawing/2014/main" id="{4749996A-B2FF-3F39-B4B0-B71843C3FCDF}"/>
              </a:ext>
            </a:extLst>
          </p:cNvPr>
          <p:cNvSpPr/>
          <p:nvPr/>
        </p:nvSpPr>
        <p:spPr>
          <a:xfrm>
            <a:off x="291962" y="5546727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167E7B92-3E10-FE8D-ECE0-EAD2CDC4236A}"/>
              </a:ext>
            </a:extLst>
          </p:cNvPr>
          <p:cNvSpPr/>
          <p:nvPr/>
        </p:nvSpPr>
        <p:spPr>
          <a:xfrm>
            <a:off x="291962" y="2503420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bg1"/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C713E9-DBC5-8ACD-E7AA-83754FC5701E}"/>
              </a:ext>
            </a:extLst>
          </p:cNvPr>
          <p:cNvSpPr txBox="1"/>
          <p:nvPr/>
        </p:nvSpPr>
        <p:spPr>
          <a:xfrm>
            <a:off x="7962902" y="4484715"/>
            <a:ext cx="712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B46A1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en-US" sz="3200" dirty="0">
              <a:solidFill>
                <a:srgbClr val="B46A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52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22222E-6 L 0.17552 0.1932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76" y="9653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46A1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22222E-6 L -0.00234 -0.29375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-14699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8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0" grpId="1"/>
      <p:bldP spid="11" grpId="0" animBg="1"/>
      <p:bldP spid="12" grpId="0"/>
      <p:bldP spid="13" grpId="0"/>
      <p:bldP spid="14" grpId="0" animBg="1"/>
      <p:bldP spid="15" grpId="0" animBg="1"/>
      <p:bldP spid="16" grpId="0" animBg="1"/>
      <p:bldP spid="17" grpId="0"/>
      <p:bldP spid="18" grpId="0"/>
      <p:bldP spid="18" grpId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8" grpId="0" animBg="1"/>
      <p:bldP spid="28" grpId="1" animBg="1"/>
      <p:bldP spid="29" grpId="0"/>
      <p:bldP spid="29" grpId="1"/>
      <p:bldP spid="29" grpId="2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/>
      <p:bldP spid="33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8 - Autumn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991528-6147-4BD0-8D74-58F4748E3C4E}"/>
              </a:ext>
            </a:extLst>
          </p:cNvPr>
          <p:cNvSpPr txBox="1"/>
          <p:nvPr/>
        </p:nvSpPr>
        <p:spPr>
          <a:xfrm>
            <a:off x="937697" y="1409936"/>
            <a:ext cx="7717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value is returned from this method?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4A75CC-3DE1-4C7B-99CB-700C99245020}"/>
              </a:ext>
            </a:extLst>
          </p:cNvPr>
          <p:cNvSpPr txBox="1"/>
          <p:nvPr/>
        </p:nvSpPr>
        <p:spPr>
          <a:xfrm>
            <a:off x="8423857" y="1848632"/>
            <a:ext cx="24842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sz="3600" b="1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-1</a:t>
            </a:r>
            <a:endParaRPr lang="en-US" sz="36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endParaRPr lang="en-US" sz="36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3600" b="1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0</a:t>
            </a:r>
            <a:endParaRPr lang="en-US" sz="36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endParaRPr lang="en-US" sz="36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3600" b="1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max-1</a:t>
            </a:r>
            <a:endParaRPr lang="en-US" sz="36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endParaRPr lang="en-US" sz="36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</a:t>
            </a:r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2864BE-D938-70F9-24DA-6E005373D680}"/>
              </a:ext>
            </a:extLst>
          </p:cNvPr>
          <p:cNvSpPr txBox="1"/>
          <p:nvPr/>
        </p:nvSpPr>
        <p:spPr>
          <a:xfrm>
            <a:off x="937697" y="2448781"/>
            <a:ext cx="731037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returnExample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(int max) {</a:t>
            </a:r>
          </a:p>
          <a:p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i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i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max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i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return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4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2228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B059E-F617-40F2-8036-2A7D20D9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Problem-Solving Strategies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A62EE-602A-45F5-819E-2345105FC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01507"/>
            <a:ext cx="10891746" cy="4285089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Analogy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Is this similar to another problem you've seen?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Brainstorming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Consider steps to solve problem before jumping into code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Try to do an example "by hand"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outline steps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Solve sub-problems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Is there a smaller part of the problem to solve?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Debugging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Does your solution behave correctly?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is it doing?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do you expect it to do?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area of your code controls that part of the output?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Iterative Development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Can we start by solving a different problem that is easier?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D8BC5-7B86-CB96-15A7-C5B3B35C8F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8 - Autumn 2024</a:t>
            </a:r>
          </a:p>
        </p:txBody>
      </p:sp>
    </p:spTree>
    <p:extLst>
      <p:ext uri="{BB962C8B-B14F-4D97-AF65-F5344CB8AC3E}">
        <p14:creationId xmlns:p14="http://schemas.microsoft.com/office/powerpoint/2010/main" val="296520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Announcements, Reminders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16427" y="1378298"/>
            <a:ext cx="11114316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Creative Project 2 (C2) releasing later today (due Tuesday, Oct 29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/>
              <a:t>R1 due tomorrow; R2 opens tomorrow (due Thursday, Oct 31</a:t>
            </a:r>
            <a:r>
              <a:rPr lang="en-US" baseline="30000" dirty="0"/>
              <a:t>st</a:t>
            </a:r>
            <a:r>
              <a:rPr lang="en-US" dirty="0"/>
              <a:t> 🎃👻)</a:t>
            </a:r>
            <a:r>
              <a:rPr lang="en-US" baseline="30000" dirty="0"/>
              <a:t> 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R2 eligible assignments: C0, P0, C1, P1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/>
              <a:t>Friday, Nov 1</a:t>
            </a:r>
            <a:r>
              <a:rPr lang="en-US" baseline="30000" dirty="0"/>
              <a:t>st</a:t>
            </a:r>
            <a:r>
              <a:rPr lang="en-US" dirty="0"/>
              <a:t>: Mid-quarter Formative Feedback </a:t>
            </a:r>
            <a:r>
              <a:rPr lang="en-US" u="sng" dirty="0"/>
              <a:t>in class</a:t>
            </a:r>
            <a:endParaRPr lang="en-US" dirty="0"/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/>
              <a:t>Quiz 0 is tomorrow in your quiz section!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Quiz logistics </a:t>
            </a:r>
            <a:r>
              <a:rPr lang="en-US" dirty="0">
                <a:hlinkClick r:id="rId3"/>
              </a:rPr>
              <a:t>announced on Ed</a:t>
            </a:r>
            <a:endParaRPr lang="en-US" dirty="0"/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/>
              <a:t>Quiz review reminders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Priority materials: practice quizzes, starred section problems!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Ed Class </a:t>
            </a:r>
            <a:r>
              <a:rPr lang="en-US" dirty="0" err="1"/>
              <a:t>megathreads</a:t>
            </a:r>
            <a:r>
              <a:rPr lang="en-US" dirty="0"/>
              <a:t> (great while reviewing lecture)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3B942F-60C4-A97C-0C1E-20EA6212A68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8 - Autumn 2024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11069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spc="-5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(Recall)</a:t>
            </a:r>
            <a:r>
              <a:rPr lang="en-US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Methods &amp; Parameters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3364" y="1225349"/>
            <a:ext cx="11376473" cy="46125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Definition: A value passed to a method by its caller; sending information </a:t>
            </a:r>
            <a:r>
              <a:rPr lang="en-US" sz="3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into a method</a:t>
            </a:r>
            <a:endParaRPr lang="en-US" sz="32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rgbClr val="0066FF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public static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void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>
                <a:solidFill>
                  <a:srgbClr val="008080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String</a:t>
            </a:r>
            <a:r>
              <a:rPr lang="en-US" sz="2800" dirty="0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musicalAct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 {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</a:t>
            </a:r>
            <a:r>
              <a:rPr lang="en-US" sz="2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System.out.print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 err="1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musicalAct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+ </a:t>
            </a:r>
            <a:r>
              <a:rPr lang="en-US" sz="2800" dirty="0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 is the best!"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);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...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}</a:t>
            </a:r>
            <a:endParaRPr lang="en-US" sz="7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Calling a method with a parameter…</a:t>
            </a:r>
          </a:p>
          <a:p>
            <a:pPr marL="571500" lvl="1" indent="0">
              <a:buNone/>
            </a:pP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"Rush"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);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// </a:t>
            </a:r>
            <a:r>
              <a:rPr lang="en-US" sz="2800" u="sng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Prints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out </a:t>
            </a:r>
          </a:p>
          <a:p>
            <a:pPr marL="571500" lvl="1" indent="0"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               // "Rush is the best!" </a:t>
            </a:r>
          </a:p>
        </p:txBody>
      </p:sp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1172B80B-CA5C-464B-D518-61696E7F737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Lesson 8 - Autumn 2024</a:t>
            </a:r>
          </a:p>
        </p:txBody>
      </p:sp>
    </p:spTree>
    <p:extLst>
      <p:ext uri="{BB962C8B-B14F-4D97-AF65-F5344CB8AC3E}">
        <p14:creationId xmlns:p14="http://schemas.microsoft.com/office/powerpoint/2010/main" val="2371165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11069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sz="4400" b="1" dirty="0">
                <a:solidFill>
                  <a:srgbClr val="993366"/>
                </a:solidFill>
              </a:rPr>
              <a:t>(Recall) </a:t>
            </a:r>
            <a:r>
              <a:rPr lang="en-US" b="1" dirty="0">
                <a:solidFill>
                  <a:schemeClr val="tx1"/>
                </a:solidFill>
              </a:rPr>
              <a:t>Returns 1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3364" y="1225349"/>
            <a:ext cx="11458636" cy="40375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Returns allow us to send values </a:t>
            </a:r>
            <a:r>
              <a:rPr lang="en-US" sz="3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 of a method </a:t>
            </a:r>
            <a:endParaRPr lang="en-US" sz="32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rgbClr val="0066FF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public static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&lt;type&gt;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(&lt;zero or more params&gt;) {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...</a:t>
            </a:r>
            <a:b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</a:t>
            </a:r>
            <a:r>
              <a:rPr lang="en-US" sz="2800" dirty="0">
                <a:solidFill>
                  <a:srgbClr val="0066FF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return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&lt;value of correct type&gt;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}</a:t>
            </a:r>
          </a:p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Calling a method that returns a value…</a:t>
            </a:r>
          </a:p>
          <a:p>
            <a:pPr marL="571500" lvl="1" indent="0">
              <a:buNone/>
            </a:pPr>
            <a:r>
              <a:rPr lang="en-US" sz="2800" dirty="0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&lt;type&gt;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result =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(...);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catching what is returned!</a:t>
            </a:r>
          </a:p>
        </p:txBody>
      </p:sp>
      <p:sp>
        <p:nvSpPr>
          <p:cNvPr id="2" name="Callout: Left Arrow 1">
            <a:extLst>
              <a:ext uri="{FF2B5EF4-FFF2-40B4-BE49-F238E27FC236}">
                <a16:creationId xmlns:a16="http://schemas.microsoft.com/office/drawing/2014/main" id="{EC6FA454-66F1-47DF-8CE5-7621887BE935}"/>
              </a:ext>
            </a:extLst>
          </p:cNvPr>
          <p:cNvSpPr/>
          <p:nvPr/>
        </p:nvSpPr>
        <p:spPr>
          <a:xfrm>
            <a:off x="7935705" y="2404860"/>
            <a:ext cx="4072089" cy="1325563"/>
          </a:xfrm>
          <a:prstGeom prst="leftArrowCallout">
            <a:avLst>
              <a:gd name="adj1" fmla="val 30661"/>
              <a:gd name="adj2" fmla="val 26684"/>
              <a:gd name="adj3" fmla="val 25000"/>
              <a:gd name="adj4" fmla="val 81489"/>
            </a:avLst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800"/>
              </a:spcAft>
            </a:pPr>
            <a:r>
              <a:rPr lang="en-US" sz="1800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Evaluates the expression</a:t>
            </a:r>
          </a:p>
          <a:p>
            <a:pPr algn="ctr">
              <a:spcAft>
                <a:spcPts val="800"/>
              </a:spcAft>
            </a:pPr>
            <a:r>
              <a:rPr lang="en-US" sz="1800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Returns this value to where the method is called from</a:t>
            </a:r>
          </a:p>
          <a:p>
            <a:pPr algn="ctr">
              <a:spcAft>
                <a:spcPts val="800"/>
              </a:spcAft>
            </a:pPr>
            <a:r>
              <a:rPr lang="en-US" sz="1800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</a:t>
            </a:r>
            <a:r>
              <a:rPr lang="en-US" sz="1800" u="sng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immediately</a:t>
            </a:r>
            <a:r>
              <a:rPr lang="en-US" sz="1800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exits!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81DFE0-3640-5CF7-961F-41D9C3CE575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8 - Autumn 2024</a:t>
            </a:r>
          </a:p>
        </p:txBody>
      </p:sp>
    </p:spTree>
    <p:extLst>
      <p:ext uri="{BB962C8B-B14F-4D97-AF65-F5344CB8AC3E}">
        <p14:creationId xmlns:p14="http://schemas.microsoft.com/office/powerpoint/2010/main" val="197549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D663410A-C742-B98C-A9F0-AAD3E5A21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C4AC1E64-A1AA-45A8-8BA0-DD30E1B1B3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1069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sz="4400" b="1" dirty="0">
                <a:solidFill>
                  <a:srgbClr val="993366"/>
                </a:solidFill>
              </a:rPr>
              <a:t>(Recall) </a:t>
            </a:r>
            <a:r>
              <a:rPr lang="en-US" b="1" dirty="0">
                <a:solidFill>
                  <a:schemeClr val="tx1"/>
                </a:solidFill>
              </a:rPr>
              <a:t>Returns 2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FE37F-8132-E462-726E-F325A3ADF8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3365" y="1225349"/>
            <a:ext cx="11458635" cy="464742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Returns allow us to send values </a:t>
            </a:r>
            <a:r>
              <a:rPr lang="en-US" sz="36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 of a method </a:t>
            </a:r>
            <a:endParaRPr lang="en-US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rgbClr val="0066FF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public static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String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String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musicalAct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 {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</a:t>
            </a:r>
            <a:r>
              <a:rPr lang="en-US" sz="2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System.out.print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musicalAct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+ </a:t>
            </a:r>
            <a:r>
              <a:rPr lang="en-US" sz="2800" dirty="0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 is the best!"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);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...</a:t>
            </a:r>
            <a:b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</a:t>
            </a:r>
            <a:r>
              <a:rPr lang="en-US" sz="2800" dirty="0">
                <a:solidFill>
                  <a:srgbClr val="0066FF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return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musicalAct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+ </a:t>
            </a:r>
            <a:r>
              <a:rPr lang="en-US" sz="2800" dirty="0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 is the best!”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7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}</a:t>
            </a:r>
          </a:p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Calling a method with a parameter…</a:t>
            </a:r>
          </a:p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sz="26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String</a:t>
            </a:r>
            <a:r>
              <a:rPr lang="en-US" sz="26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s = </a:t>
            </a:r>
            <a:r>
              <a:rPr lang="en-US" sz="2600" dirty="0" err="1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6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600" dirty="0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"Rush"</a:t>
            </a:r>
            <a:r>
              <a:rPr lang="en-US" sz="26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); 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// </a:t>
            </a:r>
            <a:r>
              <a:rPr lang="en-US" sz="2600" u="sng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Prints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600" b="1" u="sng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and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600" u="sng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returns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           						 // "Rush is the best!"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17B305-B0BA-D163-4B57-33DE8E41562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8 - Autumn 2024</a:t>
            </a:r>
          </a:p>
        </p:txBody>
      </p:sp>
    </p:spTree>
    <p:extLst>
      <p:ext uri="{BB962C8B-B14F-4D97-AF65-F5344CB8AC3E}">
        <p14:creationId xmlns:p14="http://schemas.microsoft.com/office/powerpoint/2010/main" val="1661679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79AB121F-E27C-32D6-1A67-A813730FA5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C3C870F7-0B7E-9176-7C4B-E712BBADB3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1069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sz="4400" b="1" dirty="0">
                <a:solidFill>
                  <a:srgbClr val="993366"/>
                </a:solidFill>
              </a:rPr>
              <a:t>(Recall) </a:t>
            </a:r>
            <a:r>
              <a:rPr lang="en-US" b="1" dirty="0">
                <a:solidFill>
                  <a:schemeClr val="tx1"/>
                </a:solidFill>
              </a:rPr>
              <a:t>Returns 3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5FEF6-87DD-16F1-437A-EB43752CC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3365" y="1225349"/>
            <a:ext cx="11458635" cy="41395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Returns allow us to send values </a:t>
            </a:r>
            <a:r>
              <a:rPr lang="en-US" sz="36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 of a method </a:t>
            </a:r>
            <a:endParaRPr lang="en-US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rgbClr val="0066FF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public static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String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String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musicalAct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 {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...</a:t>
            </a:r>
            <a:b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</a:t>
            </a:r>
            <a:r>
              <a:rPr lang="en-US" sz="2800" dirty="0">
                <a:solidFill>
                  <a:srgbClr val="0066FF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return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musicalAct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+ </a:t>
            </a:r>
            <a:r>
              <a:rPr lang="en-US" sz="2800" dirty="0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 is the best!”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7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}</a:t>
            </a:r>
          </a:p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Calling a method with a parameter…</a:t>
            </a:r>
          </a:p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sz="26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String</a:t>
            </a:r>
            <a:r>
              <a:rPr lang="en-US" sz="26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s = </a:t>
            </a:r>
            <a:r>
              <a:rPr lang="en-US" sz="2600" dirty="0" err="1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6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600" dirty="0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"Rush"</a:t>
            </a:r>
            <a:r>
              <a:rPr lang="en-US" sz="26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); 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// </a:t>
            </a:r>
            <a:r>
              <a:rPr lang="en-US" sz="2600" u="sng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Returns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           							      // "Rush is the best!"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F1E3D6-A4CA-480B-1BC5-A17F7BB265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8 - Autumn 2024</a:t>
            </a:r>
          </a:p>
        </p:txBody>
      </p:sp>
    </p:spTree>
    <p:extLst>
      <p:ext uri="{BB962C8B-B14F-4D97-AF65-F5344CB8AC3E}">
        <p14:creationId xmlns:p14="http://schemas.microsoft.com/office/powerpoint/2010/main" val="3952819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>
            <a:spLocks noGrp="1"/>
          </p:cNvSpPr>
          <p:nvPr>
            <p:ph type="title"/>
          </p:nvPr>
        </p:nvSpPr>
        <p:spPr>
          <a:xfrm>
            <a:off x="789071" y="501649"/>
            <a:ext cx="1076792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en-US" sz="4000" b="1" dirty="0">
                <a:solidFill>
                  <a:srgbClr val="993366"/>
                </a:solidFill>
              </a:rPr>
              <a:t>(Recall) </a:t>
            </a:r>
            <a:r>
              <a:rPr lang="en-US" sz="4000" dirty="0"/>
              <a:t>String Methods 	</a:t>
            </a:r>
            <a:r>
              <a:rPr lang="en-US" sz="2200" dirty="0"/>
              <a:t>Usage: </a:t>
            </a:r>
            <a:r>
              <a:rPr lang="en-US" sz="2000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&lt;string variable&gt;</a:t>
            </a:r>
            <a:r>
              <a:rPr lang="en-US" sz="2000" dirty="0"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-US" sz="2000" dirty="0">
                <a:solidFill>
                  <a:srgbClr val="942093"/>
                </a:solidFill>
                <a:latin typeface="Consolas"/>
                <a:ea typeface="Consolas"/>
                <a:cs typeface="Consolas"/>
                <a:sym typeface="Consolas"/>
              </a:rPr>
              <a:t>&lt;method&gt;</a:t>
            </a:r>
            <a:r>
              <a:rPr lang="en-US" sz="2000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2000" dirty="0">
                <a:solidFill>
                  <a:srgbClr val="009051"/>
                </a:solidFill>
                <a:latin typeface="Consolas"/>
                <a:ea typeface="Consolas"/>
                <a:cs typeface="Consolas"/>
                <a:sym typeface="Consolas"/>
              </a:rPr>
              <a:t>…</a:t>
            </a:r>
            <a:r>
              <a:rPr lang="en-US" sz="2000" dirty="0">
                <a:latin typeface="Consolas"/>
                <a:ea typeface="Consolas"/>
                <a:cs typeface="Consolas"/>
                <a:sym typeface="Consolas"/>
              </a:rPr>
              <a:t>)</a:t>
            </a:r>
            <a:br>
              <a:rPr lang="en-US" sz="2000" dirty="0"/>
            </a:br>
            <a:endParaRPr sz="4000" dirty="0"/>
          </a:p>
        </p:txBody>
      </p:sp>
      <p:sp>
        <p:nvSpPr>
          <p:cNvPr id="127" name="Google Shape;12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8 - Autumn 2024</a:t>
            </a:r>
            <a:endParaRPr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B91AB3-7AF2-4F1C-8C84-32A4E53133EB}"/>
              </a:ext>
            </a:extLst>
          </p:cNvPr>
          <p:cNvGraphicFramePr>
            <a:graphicFrameLocks noGrp="1"/>
          </p:cNvGraphicFramePr>
          <p:nvPr/>
        </p:nvGraphicFramePr>
        <p:xfrm>
          <a:off x="789071" y="1263240"/>
          <a:ext cx="10468452" cy="4787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275">
                  <a:extLst>
                    <a:ext uri="{9D8B030D-6E8A-4147-A177-3AD203B41FA5}">
                      <a16:colId xmlns:a16="http://schemas.microsoft.com/office/drawing/2014/main" val="3368264241"/>
                    </a:ext>
                  </a:extLst>
                </a:gridCol>
                <a:gridCol w="6428177">
                  <a:extLst>
                    <a:ext uri="{9D8B030D-6E8A-4147-A177-3AD203B41FA5}">
                      <a16:colId xmlns:a16="http://schemas.microsoft.com/office/drawing/2014/main" val="3821759083"/>
                    </a:ext>
                  </a:extLst>
                </a:gridCol>
              </a:tblGrid>
              <a:tr h="43577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165557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nsolas" panose="020B0609020204030204" pitchFamily="49" charset="0"/>
                        </a:rPr>
                        <a:t>length()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length of the string.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982990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onsolas" panose="020B0609020204030204" pitchFamily="49" charset="0"/>
                        </a:rPr>
                        <a:t>charAt</a:t>
                      </a:r>
                      <a:r>
                        <a:rPr lang="en-US" sz="18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1800" i="1" dirty="0" err="1"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character at index </a:t>
                      </a:r>
                      <a:r>
                        <a:rPr lang="en-US" sz="18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the string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054932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onsolas" panose="020B0609020204030204" pitchFamily="49" charset="0"/>
                        </a:rPr>
                        <a:t>indexOf</a:t>
                      </a:r>
                      <a:r>
                        <a:rPr lang="en-US" sz="18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1800" i="1" dirty="0">
                          <a:latin typeface="Consolas" panose="020B0609020204030204" pitchFamily="49" charset="0"/>
                        </a:rPr>
                        <a:t>s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index of the first occurrence of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 the string; returns -1 if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doesn't appear in the string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19916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nsolas" panose="020B0609020204030204" pitchFamily="49" charset="0"/>
                        </a:rPr>
                        <a:t>substring(</a:t>
                      </a:r>
                      <a:r>
                        <a:rPr lang="en-US" sz="1800" i="1" dirty="0" err="1"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sz="1800" i="1" dirty="0">
                          <a:latin typeface="Consolas" panose="020B0609020204030204" pitchFamily="49" charset="0"/>
                        </a:rPr>
                        <a:t>j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 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 substring(</a:t>
                      </a:r>
                      <a:r>
                        <a:rPr lang="en-US" sz="1800" i="1" dirty="0" err="1"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</a:t>
                      </a:r>
                      <a:endParaRPr lang="en-US" sz="18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characters in this string from </a:t>
                      </a:r>
                      <a:r>
                        <a:rPr lang="en-US" sz="18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(inclusive) to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(exclusive); if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is omitted, goes until the end of the string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50403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nsolas" panose="020B0609020204030204" pitchFamily="49" charset="0"/>
                        </a:rPr>
                        <a:t>contains(</a:t>
                      </a:r>
                      <a:r>
                        <a:rPr lang="en-US" sz="1800" i="1" dirty="0">
                          <a:latin typeface="Consolas" panose="020B0609020204030204" pitchFamily="49" charset="0"/>
                        </a:rPr>
                        <a:t>s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</a:t>
                      </a:r>
                      <a:endParaRPr lang="en-US" sz="18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whether or not the string contains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71709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nsolas" panose="020B0609020204030204" pitchFamily="49" charset="0"/>
                        </a:rPr>
                        <a:t>equals(</a:t>
                      </a:r>
                      <a:r>
                        <a:rPr lang="en-US" sz="1800" i="1" dirty="0">
                          <a:latin typeface="Consolas" panose="020B0609020204030204" pitchFamily="49" charset="0"/>
                        </a:rPr>
                        <a:t>s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</a:t>
                      </a:r>
                      <a:endParaRPr lang="en-US" sz="18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whether or not the string is equal to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 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(case-sensitive)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61892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onsolas" panose="020B0609020204030204" pitchFamily="49" charset="0"/>
                        </a:rPr>
                        <a:t>equalsIgnoreCase</a:t>
                      </a:r>
                      <a:r>
                        <a:rPr lang="en-US" sz="18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1800" i="1" dirty="0">
                          <a:latin typeface="Consolas" panose="020B0609020204030204" pitchFamily="49" charset="0"/>
                        </a:rPr>
                        <a:t>s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</a:t>
                      </a:r>
                      <a:endParaRPr lang="en-US" sz="18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whether or not the string is equal to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 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ignoring case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784282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onsolas" panose="020B0609020204030204" pitchFamily="49" charset="0"/>
                        </a:rPr>
                        <a:t>toUpperCase</a:t>
                      </a:r>
                      <a:r>
                        <a:rPr lang="en-US" sz="180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 uppercase version of the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425595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onsolas" panose="020B0609020204030204" pitchFamily="49" charset="0"/>
                        </a:rPr>
                        <a:t>toLowerCase</a:t>
                      </a:r>
                      <a:r>
                        <a:rPr lang="en-US" sz="180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lowercase version of the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9483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B059E-F617-40F2-8036-2A7D20D9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example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A62EE-602A-45F5-819E-2345105FC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891746" cy="112764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String s = "bubblegum";</a:t>
            </a:r>
          </a:p>
          <a:p>
            <a:pPr marL="11430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s = </a:t>
            </a:r>
            <a:r>
              <a:rPr lang="en-US" sz="2400" dirty="0" err="1">
                <a:latin typeface="Consolas" panose="020B0609020204030204" pitchFamily="49" charset="0"/>
              </a:rPr>
              <a:t>s.substring</a:t>
            </a:r>
            <a:r>
              <a:rPr lang="en-US" sz="2400" dirty="0">
                <a:latin typeface="Consolas" panose="020B0609020204030204" pitchFamily="49" charset="0"/>
              </a:rPr>
              <a:t>(7, 8).</a:t>
            </a:r>
            <a:r>
              <a:rPr lang="en-US" sz="2400" dirty="0" err="1">
                <a:latin typeface="Consolas" panose="020B0609020204030204" pitchFamily="49" charset="0"/>
              </a:rPr>
              <a:t>toUpperCase</a:t>
            </a:r>
            <a:r>
              <a:rPr lang="en-US" sz="2400" dirty="0">
                <a:latin typeface="Consolas" panose="020B0609020204030204" pitchFamily="49" charset="0"/>
              </a:rPr>
              <a:t>() + </a:t>
            </a:r>
            <a:r>
              <a:rPr lang="en-US" sz="2400" dirty="0" err="1">
                <a:latin typeface="Consolas" panose="020B0609020204030204" pitchFamily="49" charset="0"/>
              </a:rPr>
              <a:t>s.substring</a:t>
            </a:r>
            <a:r>
              <a:rPr lang="en-US" sz="2400" dirty="0">
                <a:latin typeface="Consolas" panose="020B0609020204030204" pitchFamily="49" charset="0"/>
              </a:rPr>
              <a:t>(8) + "ball";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290B-FDA6-4A84-88E5-3E11B1F29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8 - Autumn 2024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602E925-C15E-34C8-6BEF-0F0B2AD69104}"/>
              </a:ext>
            </a:extLst>
          </p:cNvPr>
          <p:cNvGrpSpPr/>
          <p:nvPr/>
        </p:nvGrpSpPr>
        <p:grpSpPr>
          <a:xfrm>
            <a:off x="838200" y="2813741"/>
            <a:ext cx="10760676" cy="910836"/>
            <a:chOff x="838200" y="2813741"/>
            <a:chExt cx="10760676" cy="91083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A45853E-8CA8-5D49-3F15-3CE40D19E864}"/>
                </a:ext>
              </a:extLst>
            </p:cNvPr>
            <p:cNvSpPr txBox="1"/>
            <p:nvPr/>
          </p:nvSpPr>
          <p:spPr>
            <a:xfrm>
              <a:off x="838200" y="3262912"/>
              <a:ext cx="107606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14300" indent="0" algn="r">
                <a:buNone/>
              </a:pPr>
              <a:r>
                <a:rPr lang="en-US" sz="2400" dirty="0">
                  <a:latin typeface="Consolas" panose="020B0609020204030204" pitchFamily="49" charset="0"/>
                </a:rPr>
                <a:t>s =               "g".</a:t>
              </a:r>
              <a:r>
                <a:rPr lang="en-US" sz="2400" dirty="0" err="1">
                  <a:latin typeface="Consolas" panose="020B0609020204030204" pitchFamily="49" charset="0"/>
                </a:rPr>
                <a:t>toUpperCase</a:t>
              </a:r>
              <a:r>
                <a:rPr lang="en-US" sz="2400" dirty="0">
                  <a:latin typeface="Consolas" panose="020B0609020204030204" pitchFamily="49" charset="0"/>
                </a:rPr>
                <a:t>() + </a:t>
              </a:r>
              <a:r>
                <a:rPr lang="en-US" sz="2400" dirty="0" err="1">
                  <a:latin typeface="Consolas" panose="020B0609020204030204" pitchFamily="49" charset="0"/>
                </a:rPr>
                <a:t>s.substring</a:t>
              </a:r>
              <a:r>
                <a:rPr lang="en-US" sz="2400" dirty="0">
                  <a:latin typeface="Consolas" panose="020B0609020204030204" pitchFamily="49" charset="0"/>
                </a:rPr>
                <a:t>(8) + "ball";</a:t>
              </a:r>
            </a:p>
          </p:txBody>
        </p:sp>
        <p:sp>
          <p:nvSpPr>
            <p:cNvPr id="10" name="Right Brace 9">
              <a:extLst>
                <a:ext uri="{FF2B5EF4-FFF2-40B4-BE49-F238E27FC236}">
                  <a16:creationId xmlns:a16="http://schemas.microsoft.com/office/drawing/2014/main" id="{E32F95FC-1124-D6C9-7883-9F26C4233878}"/>
                </a:ext>
              </a:extLst>
            </p:cNvPr>
            <p:cNvSpPr/>
            <p:nvPr/>
          </p:nvSpPr>
          <p:spPr>
            <a:xfrm rot="5400000">
              <a:off x="3024995" y="1578380"/>
              <a:ext cx="348714" cy="2819435"/>
            </a:xfrm>
            <a:prstGeom prst="rightBrace">
              <a:avLst>
                <a:gd name="adj1" fmla="val 89363"/>
                <a:gd name="adj2" fmla="val 10117"/>
              </a:avLst>
            </a:prstGeom>
            <a:ln w="2857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ADACAB6-FCC3-8F57-BEC1-758069896DFA}"/>
              </a:ext>
            </a:extLst>
          </p:cNvPr>
          <p:cNvGrpSpPr/>
          <p:nvPr/>
        </p:nvGrpSpPr>
        <p:grpSpPr>
          <a:xfrm>
            <a:off x="838200" y="3747053"/>
            <a:ext cx="10760676" cy="922086"/>
            <a:chOff x="838200" y="3747053"/>
            <a:chExt cx="10760676" cy="92208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8AE966-21EA-EF02-AAC0-2B08AAB05509}"/>
                </a:ext>
              </a:extLst>
            </p:cNvPr>
            <p:cNvSpPr txBox="1"/>
            <p:nvPr/>
          </p:nvSpPr>
          <p:spPr>
            <a:xfrm>
              <a:off x="838200" y="4207474"/>
              <a:ext cx="107606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14300" indent="0" algn="r">
                <a:buNone/>
              </a:pPr>
              <a:r>
                <a:rPr lang="en-US" sz="2400" dirty="0">
                  <a:latin typeface="Consolas" panose="020B0609020204030204" pitchFamily="49" charset="0"/>
                </a:rPr>
                <a:t>s =                             "G" + </a:t>
              </a:r>
              <a:r>
                <a:rPr lang="en-US" sz="2400" dirty="0" err="1">
                  <a:latin typeface="Consolas" panose="020B0609020204030204" pitchFamily="49" charset="0"/>
                </a:rPr>
                <a:t>s.substring</a:t>
              </a:r>
              <a:r>
                <a:rPr lang="en-US" sz="2400" dirty="0">
                  <a:latin typeface="Consolas" panose="020B0609020204030204" pitchFamily="49" charset="0"/>
                </a:rPr>
                <a:t>(8) + "ball";</a:t>
              </a:r>
            </a:p>
          </p:txBody>
        </p:sp>
        <p:sp>
          <p:nvSpPr>
            <p:cNvPr id="11" name="Right Brace 10">
              <a:extLst>
                <a:ext uri="{FF2B5EF4-FFF2-40B4-BE49-F238E27FC236}">
                  <a16:creationId xmlns:a16="http://schemas.microsoft.com/office/drawing/2014/main" id="{239DA6E0-10E5-2194-E9AA-BF3BB46C6FE9}"/>
                </a:ext>
              </a:extLst>
            </p:cNvPr>
            <p:cNvSpPr/>
            <p:nvPr/>
          </p:nvSpPr>
          <p:spPr>
            <a:xfrm rot="5400000">
              <a:off x="5357665" y="2681929"/>
              <a:ext cx="348714" cy="2478962"/>
            </a:xfrm>
            <a:prstGeom prst="rightBrace">
              <a:avLst>
                <a:gd name="adj1" fmla="val 89363"/>
                <a:gd name="adj2" fmla="val 7630"/>
              </a:avLst>
            </a:prstGeom>
            <a:ln w="2857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23AF69C-F12E-F463-DB58-0A5C75954A0B}"/>
              </a:ext>
            </a:extLst>
          </p:cNvPr>
          <p:cNvGrpSpPr/>
          <p:nvPr/>
        </p:nvGrpSpPr>
        <p:grpSpPr>
          <a:xfrm>
            <a:off x="838200" y="4674082"/>
            <a:ext cx="10760676" cy="914174"/>
            <a:chOff x="838200" y="4674082"/>
            <a:chExt cx="10760676" cy="91417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58A5F02-BD76-6C04-3886-C497789F5A58}"/>
                </a:ext>
              </a:extLst>
            </p:cNvPr>
            <p:cNvSpPr txBox="1"/>
            <p:nvPr/>
          </p:nvSpPr>
          <p:spPr>
            <a:xfrm>
              <a:off x="838200" y="5126591"/>
              <a:ext cx="107606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14300" indent="0" algn="r">
                <a:buNone/>
              </a:pPr>
              <a:r>
                <a:rPr lang="en-US" sz="2400" dirty="0">
                  <a:latin typeface="Consolas" panose="020B0609020204030204" pitchFamily="49" charset="0"/>
                </a:rPr>
                <a:t>s =                                       "G" + "um" + "ball";</a:t>
              </a:r>
            </a:p>
          </p:txBody>
        </p:sp>
        <p:sp>
          <p:nvSpPr>
            <p:cNvPr id="12" name="Right Brace 11">
              <a:extLst>
                <a:ext uri="{FF2B5EF4-FFF2-40B4-BE49-F238E27FC236}">
                  <a16:creationId xmlns:a16="http://schemas.microsoft.com/office/drawing/2014/main" id="{33F3A176-17CC-E571-C3A0-8A02232F96F7}"/>
                </a:ext>
              </a:extLst>
            </p:cNvPr>
            <p:cNvSpPr/>
            <p:nvPr/>
          </p:nvSpPr>
          <p:spPr>
            <a:xfrm rot="5400000">
              <a:off x="8468147" y="3852673"/>
              <a:ext cx="348714" cy="1991532"/>
            </a:xfrm>
            <a:prstGeom prst="rightBrace">
              <a:avLst>
                <a:gd name="adj1" fmla="val 89363"/>
                <a:gd name="adj2" fmla="val 15254"/>
              </a:avLst>
            </a:prstGeom>
            <a:ln w="2857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84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Example of returns: Math</a:t>
            </a:r>
            <a:r>
              <a:rPr lang="en-US" b="1" dirty="0">
                <a:solidFill>
                  <a:schemeClr val="bg2"/>
                </a:solidFill>
              </a:rPr>
              <a:t> class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/>
              <a:t>Lesson 8 - Autumn 2024</a:t>
            </a:r>
            <a:endParaRPr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8CAE0B5-A1BC-4961-8F35-8228C4F47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301747"/>
              </p:ext>
            </p:extLst>
          </p:nvPr>
        </p:nvGraphicFramePr>
        <p:xfrm>
          <a:off x="897574" y="1459341"/>
          <a:ext cx="10396852" cy="4553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8426">
                  <a:extLst>
                    <a:ext uri="{9D8B030D-6E8A-4147-A177-3AD203B41FA5}">
                      <a16:colId xmlns:a16="http://schemas.microsoft.com/office/drawing/2014/main" val="1462090851"/>
                    </a:ext>
                  </a:extLst>
                </a:gridCol>
                <a:gridCol w="5198426">
                  <a:extLst>
                    <a:ext uri="{9D8B030D-6E8A-4147-A177-3AD203B41FA5}">
                      <a16:colId xmlns:a16="http://schemas.microsoft.com/office/drawing/2014/main" val="1567639727"/>
                    </a:ext>
                  </a:extLst>
                </a:gridCol>
              </a:tblGrid>
              <a:tr h="504399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278987"/>
                  </a:ext>
                </a:extLst>
              </a:tr>
              <a:tr h="504399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Math.abs</a:t>
                      </a:r>
                      <a:r>
                        <a:rPr lang="en-US" sz="20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0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20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2000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Absolute value of </a:t>
                      </a:r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352507"/>
                  </a:ext>
                </a:extLst>
              </a:tr>
              <a:tr h="504399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Math.ceil</a:t>
                      </a:r>
                      <a:r>
                        <a:rPr lang="en-US" sz="20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0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20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2000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i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rounded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772581"/>
                  </a:ext>
                </a:extLst>
              </a:tr>
              <a:tr h="504399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Math.floor</a:t>
                      </a:r>
                      <a:r>
                        <a:rPr lang="en-US" sz="20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0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20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rounded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050819"/>
                  </a:ext>
                </a:extLst>
              </a:tr>
              <a:tr h="504399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Math.max</a:t>
                      </a:r>
                      <a:r>
                        <a:rPr lang="en-US" sz="20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0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value1</a:t>
                      </a:r>
                      <a:r>
                        <a:rPr lang="en-US" sz="20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0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value2</a:t>
                      </a:r>
                      <a:r>
                        <a:rPr lang="en-US" sz="20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2000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Larger of the two given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795187"/>
                  </a:ext>
                </a:extLst>
              </a:tr>
              <a:tr h="504399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Math.min</a:t>
                      </a:r>
                      <a:r>
                        <a:rPr lang="en-US" sz="20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0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value1</a:t>
                      </a:r>
                      <a:r>
                        <a:rPr lang="en-US" sz="20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0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value2</a:t>
                      </a:r>
                      <a:r>
                        <a:rPr lang="en-US" sz="20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2000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Smaller of the two given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446841"/>
                  </a:ext>
                </a:extLst>
              </a:tr>
              <a:tr h="504399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Math.round</a:t>
                      </a:r>
                      <a:r>
                        <a:rPr lang="en-US" sz="20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0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20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2000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20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rounded to the nearest whole number</a:t>
                      </a:r>
                      <a:endParaRPr lang="en-US" sz="20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250083"/>
                  </a:ext>
                </a:extLst>
              </a:tr>
              <a:tr h="504399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Math.sqrt</a:t>
                      </a:r>
                      <a:r>
                        <a:rPr lang="en-US" sz="20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0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20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2000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Square root of </a:t>
                      </a:r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367658"/>
                  </a:ext>
                </a:extLst>
              </a:tr>
              <a:tr h="504399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Math.pow</a:t>
                      </a:r>
                      <a:r>
                        <a:rPr lang="en-US" sz="20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0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base</a:t>
                      </a:r>
                      <a:r>
                        <a:rPr lang="en-US" sz="20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000" i="1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exp</a:t>
                      </a:r>
                      <a:r>
                        <a:rPr lang="en-US" sz="2000" i="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2000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</a:t>
                      </a:r>
                      <a:r>
                        <a:rPr lang="en-US" sz="20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to the </a:t>
                      </a:r>
                      <a:r>
                        <a:rPr lang="en-US" sz="20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</a:t>
                      </a:r>
                      <a:r>
                        <a:rPr lang="en-US" sz="20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power</a:t>
                      </a:r>
                      <a:endParaRPr lang="en-US" sz="20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6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287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26166</TotalTime>
  <Words>1469</Words>
  <Application>Microsoft Office PowerPoint</Application>
  <PresentationFormat>Widescreen</PresentationFormat>
  <Paragraphs>253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Quattrocento Sans</vt:lpstr>
      <vt:lpstr>Arial</vt:lpstr>
      <vt:lpstr>Consolas</vt:lpstr>
      <vt:lpstr>Calibri</vt:lpstr>
      <vt:lpstr>Office Theme</vt:lpstr>
      <vt:lpstr>PowerPoint Presentation</vt:lpstr>
      <vt:lpstr>Announcements, Reminders</vt:lpstr>
      <vt:lpstr>(Recall) Methods &amp; Parameters</vt:lpstr>
      <vt:lpstr>(Recall) Returns 1</vt:lpstr>
      <vt:lpstr>(Recall) Returns 2</vt:lpstr>
      <vt:lpstr>(Recall) Returns 3</vt:lpstr>
      <vt:lpstr>(Recall) String Methods  Usage: &lt;string variable&gt;.&lt;method&gt;(…) </vt:lpstr>
      <vt:lpstr>String example </vt:lpstr>
      <vt:lpstr>Example of returns: Math class</vt:lpstr>
      <vt:lpstr>Math example </vt:lpstr>
      <vt:lpstr>PowerPoint Presentation</vt:lpstr>
      <vt:lpstr>(Recall) Tricky Poll: Last line printed?</vt:lpstr>
      <vt:lpstr>Tricky Poll: Returnable</vt:lpstr>
      <vt:lpstr>PowerPoint Presentation</vt:lpstr>
      <vt:lpstr>Common Problem-Solving Strategies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Brett Wortzman</cp:lastModifiedBy>
  <cp:revision>146</cp:revision>
  <dcterms:created xsi:type="dcterms:W3CDTF">2020-09-29T18:40:50Z</dcterms:created>
  <dcterms:modified xsi:type="dcterms:W3CDTF">2024-10-23T18:06:17Z</dcterms:modified>
</cp:coreProperties>
</file>