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6" r:id="rId3"/>
    <p:sldId id="306" r:id="rId4"/>
    <p:sldId id="309" r:id="rId5"/>
    <p:sldId id="307" r:id="rId6"/>
    <p:sldId id="276" r:id="rId7"/>
    <p:sldId id="284" r:id="rId8"/>
    <p:sldId id="308" r:id="rId9"/>
    <p:sldId id="277" r:id="rId10"/>
    <p:sldId id="305" r:id="rId11"/>
    <p:sldId id="279" r:id="rId12"/>
    <p:sldId id="280" r:id="rId13"/>
    <p:sldId id="264" r:id="rId14"/>
    <p:sldId id="293" r:id="rId15"/>
    <p:sldId id="282" r:id="rId16"/>
    <p:sldId id="291" r:id="rId17"/>
    <p:sldId id="283" r:id="rId18"/>
  </p:sldIdLst>
  <p:sldSz cx="12192000" cy="6858000"/>
  <p:notesSz cx="6858000" cy="9144000"/>
  <p:embeddedFontLst>
    <p:embeddedFont>
      <p:font typeface="Consolas" panose="020B0609020204030204" pitchFamily="49" charset="0"/>
      <p:regular r:id="rId21"/>
      <p:bold r:id="rId22"/>
      <p:italic r:id="rId23"/>
      <p:boldItalic r:id="rId24"/>
    </p:embeddedFont>
    <p:embeddedFont>
      <p:font typeface="Quattrocento Sans" panose="020B0502050000020003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ioJJQ/Bx54phgIwE+RMXi9NrKu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14"/>
    <a:srgbClr val="339966"/>
    <a:srgbClr val="008080"/>
    <a:srgbClr val="0066FF"/>
    <a:srgbClr val="993266"/>
    <a:srgbClr val="993366"/>
    <a:srgbClr val="FFFFCC"/>
    <a:srgbClr val="CCEC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9" autoAdjust="0"/>
    <p:restoredTop sz="90072" autoAdjust="0"/>
  </p:normalViewPr>
  <p:slideViewPr>
    <p:cSldViewPr snapToGrid="0">
      <p:cViewPr varScale="1">
        <p:scale>
          <a:sx n="108" d="100"/>
          <a:sy n="108" d="100"/>
        </p:scale>
        <p:origin x="125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56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40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43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233D88-8018-4E9F-AB4A-98A7BBAF2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834B6-5C07-4317-936A-D39B3D436F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DF552-0698-4B73-9CF8-11036753CEB6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1CA0C-7DF0-4795-8351-9A39722C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8879-4BC0-4CD3-9BD4-EA40A1FBCF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84190-D873-4EA6-8530-DA7A931E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31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" name="Google Shape;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701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Bomb = may get error if indexing int is out of bounds (e.g. negative index, or larger than the length of the string)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Safety guy = should return without error in usual case</a:t>
            </a:r>
            <a:endParaRPr/>
          </a:p>
        </p:txBody>
      </p:sp>
      <p:sp>
        <p:nvSpPr>
          <p:cNvPr id="123" name="Google Shape;12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2157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701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00BCC54E-60C6-9F37-FE2E-BE7EFEAC4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E7B76325-2ABA-4976-388E-4E568262DA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B36041FE-C71A-4F01-3885-4BAE24BEEA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0720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D1B6F75E-23BE-39B2-9000-C06FCF35B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A0C2DDC4-CA33-6114-F24F-A9D46102D1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580F5ACC-BC50-8BB3-BF69-F260D15EB2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54018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0043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AA6CF0F9-7D8E-94E2-772B-4E2AA87DE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262447E5-37CF-6DCF-8818-F33DE0F778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6C805F7B-DC3C-89E3-1723-2FD4BE419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2490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>
          <a:extLst>
            <a:ext uri="{FF2B5EF4-FFF2-40B4-BE49-F238E27FC236}">
              <a16:creationId xmlns:a16="http://schemas.microsoft.com/office/drawing/2014/main" id="{AA6CF0F9-7D8E-94E2-772B-4E2AA87DE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:notes">
            <a:extLst>
              <a:ext uri="{FF2B5EF4-FFF2-40B4-BE49-F238E27FC236}">
                <a16:creationId xmlns:a16="http://schemas.microsoft.com/office/drawing/2014/main" id="{262447E5-37CF-6DCF-8818-F33DE0F778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Tx/>
              <a:buChar char="-"/>
            </a:pPr>
            <a:endParaRPr sz="1800" dirty="0"/>
          </a:p>
        </p:txBody>
      </p:sp>
      <p:sp>
        <p:nvSpPr>
          <p:cNvPr id="65" name="Google Shape;65;p19:notes">
            <a:extLst>
              <a:ext uri="{FF2B5EF4-FFF2-40B4-BE49-F238E27FC236}">
                <a16:creationId xmlns:a16="http://schemas.microsoft.com/office/drawing/2014/main" id="{6C805F7B-DC3C-89E3-1723-2FD4BE419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446821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2157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70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 dirty="0"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7 - Autumn 2024</a:t>
            </a:r>
            <a:endParaRPr dirty="0"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43"/>
          <p:cNvSpPr txBox="1">
            <a:spLocks noGrp="1"/>
          </p:cNvSpPr>
          <p:nvPr>
            <p:ph type="body" idx="1"/>
          </p:nvPr>
        </p:nvSpPr>
        <p:spPr>
          <a:xfrm>
            <a:off x="838201" y="1889032"/>
            <a:ext cx="10515600" cy="395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6" name="Google Shape;46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7 - Autumn 2024</a:t>
            </a:r>
            <a:endParaRPr dirty="0"/>
          </a:p>
        </p:txBody>
      </p:sp>
      <p:sp>
        <p:nvSpPr>
          <p:cNvPr id="48" name="Google Shape;48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7 - Autumn 2024</a:t>
            </a:r>
            <a:endParaRPr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preserve="1" userDrawn="1">
  <p:cSld name="Activit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bg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54" name="Google Shape;5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13942D-824F-4D58-BD74-D47D2D03BFE9}"/>
              </a:ext>
            </a:extLst>
          </p:cNvPr>
          <p:cNvSpPr/>
          <p:nvPr userDrawn="1"/>
        </p:nvSpPr>
        <p:spPr>
          <a:xfrm>
            <a:off x="1456148" y="300788"/>
            <a:ext cx="83407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Poll in with your answer!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Google Shape;50;p1">
            <a:extLst>
              <a:ext uri="{FF2B5EF4-FFF2-40B4-BE49-F238E27FC236}">
                <a16:creationId xmlns:a16="http://schemas.microsoft.com/office/drawing/2014/main" id="{908C13A5-B9B1-9A2A-5771-BFC0F97E3A14}"/>
              </a:ext>
            </a:extLst>
          </p:cNvPr>
          <p:cNvSpPr txBox="1"/>
          <p:nvPr userDrawn="1"/>
        </p:nvSpPr>
        <p:spPr>
          <a:xfrm>
            <a:off x="9714901" y="2073409"/>
            <a:ext cx="2664676" cy="319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0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 descr="Ask questions in the sli.do poll for today’s class; code is #cse121">
            <a:extLst>
              <a:ext uri="{FF2B5EF4-FFF2-40B4-BE49-F238E27FC236}">
                <a16:creationId xmlns:a16="http://schemas.microsoft.com/office/drawing/2014/main" id="{A5DC2924-D436-8F8A-88FA-E91EA5E6FE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57485" y="434364"/>
            <a:ext cx="1579508" cy="157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87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4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285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Lesson 7 - Autumn 2024</a:t>
            </a:r>
            <a:endParaRPr dirty="0"/>
          </a:p>
        </p:txBody>
      </p:sp>
      <p:sp>
        <p:nvSpPr>
          <p:cNvPr id="28" name="Google Shape;2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536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Lesson 7 - Autumn 2024</a:t>
            </a:r>
            <a:endParaRPr dirty="0"/>
          </a:p>
        </p:txBody>
      </p:sp>
      <p:sp>
        <p:nvSpPr>
          <p:cNvPr id="14" name="Google Shape;1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80666"/>
            <a:ext cx="12192000" cy="67733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playlist/1HCHBroVLLe0isx2r4dPXG?si=5d4a463acbb643e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stem.org/us/courses/67442/lessons/12108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"/>
          <p:cNvSpPr txBox="1">
            <a:spLocks noGrp="1"/>
          </p:cNvSpPr>
          <p:nvPr>
            <p:ph type="ftr" idx="11"/>
          </p:nvPr>
        </p:nvSpPr>
        <p:spPr>
          <a:xfrm>
            <a:off x="5392928" y="6464985"/>
            <a:ext cx="1617472" cy="19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2700">
              <a:lnSpc>
                <a:spcPct val="103333"/>
              </a:lnSpc>
            </a:pPr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64" name="Google Shape;64;p1"/>
          <p:cNvSpPr txBox="1">
            <a:spLocks noGrp="1"/>
          </p:cNvSpPr>
          <p:nvPr>
            <p:ph type="sldNum" idx="12"/>
          </p:nvPr>
        </p:nvSpPr>
        <p:spPr>
          <a:xfrm>
            <a:off x="11068811" y="6464985"/>
            <a:ext cx="589789" cy="17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5570" marR="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115570" marR="0" lvl="1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5570" marR="0" lvl="2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15570" marR="0" lvl="3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15570" marR="0" lvl="4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5570" marR="0" lvl="5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15570" marR="0" lvl="6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15570" marR="0" lvl="7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15570" marR="0" lvl="8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15570" lvl="0" indent="0" algn="l" rtl="0">
              <a:lnSpc>
                <a:spcPct val="103333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115570" lvl="0" indent="0" algn="l" rtl="0">
                <a:lnSpc>
                  <a:spcPct val="103333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</a:t>
            </a:fld>
            <a:endParaRPr/>
          </a:p>
        </p:txBody>
      </p:sp>
      <p:sp>
        <p:nvSpPr>
          <p:cNvPr id="5" name="Google Shape;48;p1">
            <a:extLst>
              <a:ext uri="{FF2B5EF4-FFF2-40B4-BE49-F238E27FC236}">
                <a16:creationId xmlns:a16="http://schemas.microsoft.com/office/drawing/2014/main" id="{120B14B5-518C-7E1C-B0E5-538C4ED4AB25}"/>
              </a:ext>
            </a:extLst>
          </p:cNvPr>
          <p:cNvSpPr txBox="1">
            <a:spLocks/>
          </p:cNvSpPr>
          <p:nvPr/>
        </p:nvSpPr>
        <p:spPr>
          <a:xfrm>
            <a:off x="430594" y="487066"/>
            <a:ext cx="11338559" cy="149015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1270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>
              <a:lnSpc>
                <a:spcPct val="100000"/>
              </a:lnSpc>
              <a:buSzPts val="1400"/>
              <a:defRPr/>
            </a:pPr>
            <a:r>
              <a:rPr lang="en-US" sz="4800" dirty="0"/>
              <a:t>CSE 121 Lesson 7:</a:t>
            </a:r>
            <a:br>
              <a:rPr lang="en-US" sz="4800" dirty="0"/>
            </a:br>
            <a:r>
              <a:rPr lang="en-US" sz="4800" dirty="0"/>
              <a:t>Methods, Parameters, Returns</a:t>
            </a:r>
          </a:p>
        </p:txBody>
      </p:sp>
      <p:sp>
        <p:nvSpPr>
          <p:cNvPr id="6" name="Google Shape;49;p1">
            <a:extLst>
              <a:ext uri="{FF2B5EF4-FFF2-40B4-BE49-F238E27FC236}">
                <a16:creationId xmlns:a16="http://schemas.microsoft.com/office/drawing/2014/main" id="{886C3FD8-B2F6-9111-804E-E34984798778}"/>
              </a:ext>
            </a:extLst>
          </p:cNvPr>
          <p:cNvSpPr txBox="1"/>
          <p:nvPr/>
        </p:nvSpPr>
        <p:spPr>
          <a:xfrm>
            <a:off x="3309996" y="2307891"/>
            <a:ext cx="5369815" cy="934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4775" rIns="0" bIns="0" anchor="t" anchorCtr="0">
            <a:spAutoFit/>
          </a:bodyPr>
          <a:lstStyle/>
          <a:p>
            <a:pPr marL="227329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Matt Wang &amp; Brett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Wortzman</a:t>
            </a:r>
            <a:endParaRPr sz="2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9870" marR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Autumn 2024</a:t>
            </a:r>
            <a:endParaRPr sz="2800" b="0" i="0" u="none" strike="noStrike" cap="none" dirty="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Google Shape;50;p1">
            <a:extLst>
              <a:ext uri="{FF2B5EF4-FFF2-40B4-BE49-F238E27FC236}">
                <a16:creationId xmlns:a16="http://schemas.microsoft.com/office/drawing/2014/main" id="{4AEC6296-8B11-4F23-13AB-3576E3A15405}"/>
              </a:ext>
            </a:extLst>
          </p:cNvPr>
          <p:cNvSpPr txBox="1"/>
          <p:nvPr/>
        </p:nvSpPr>
        <p:spPr>
          <a:xfrm>
            <a:off x="272161" y="5535201"/>
            <a:ext cx="2664676" cy="44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sli.do</a:t>
            </a:r>
            <a:r>
              <a:rPr lang="en-US" sz="2800" b="1" i="0" u="none" strike="noStrike" cap="none" dirty="0">
                <a:solidFill>
                  <a:srgbClr val="9900CC"/>
                </a:solidFill>
                <a:latin typeface="Calibri"/>
                <a:ea typeface="Calibri"/>
                <a:cs typeface="Calibri"/>
                <a:sym typeface="Calibri"/>
              </a:rPr>
              <a:t> #cse121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FA173F-B0A3-8142-AE3E-24F4A77A0B3F}"/>
              </a:ext>
            </a:extLst>
          </p:cNvPr>
          <p:cNvSpPr txBox="1"/>
          <p:nvPr/>
        </p:nvSpPr>
        <p:spPr>
          <a:xfrm>
            <a:off x="10111019" y="5589931"/>
            <a:ext cx="1867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Today’s playlist: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121 24au lecture tunes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Google Shape;51;p1">
            <a:extLst>
              <a:ext uri="{FF2B5EF4-FFF2-40B4-BE49-F238E27FC236}">
                <a16:creationId xmlns:a16="http://schemas.microsoft.com/office/drawing/2014/main" id="{E45B8BE6-5AD3-0A72-5974-7C4B30C036F4}"/>
              </a:ext>
            </a:extLst>
          </p:cNvPr>
          <p:cNvSpPr txBox="1"/>
          <p:nvPr/>
        </p:nvSpPr>
        <p:spPr>
          <a:xfrm>
            <a:off x="3245686" y="4038193"/>
            <a:ext cx="55199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oogle Shape;54;p1">
            <a:extLst>
              <a:ext uri="{FF2B5EF4-FFF2-40B4-BE49-F238E27FC236}">
                <a16:creationId xmlns:a16="http://schemas.microsoft.com/office/drawing/2014/main" id="{00F77DE6-B480-8B3C-45DF-B6F805F4F4D8}"/>
              </a:ext>
            </a:extLst>
          </p:cNvPr>
          <p:cNvGraphicFramePr/>
          <p:nvPr/>
        </p:nvGraphicFramePr>
        <p:xfrm>
          <a:off x="3797683" y="3461621"/>
          <a:ext cx="7098114" cy="25959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18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3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Abby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Afifah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Ailsa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Aliyan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Arohan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Chloë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Dalton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Derek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Hannah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Heather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Hibbah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Janvi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Jasmine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Judy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Kelsey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Lucas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Luke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Mahima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Maitreyi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Merav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Minh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Ronald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9188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Ruslana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Sahej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Samrutha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Sushma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Vivian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808188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Yijia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Zachary</a:t>
                      </a: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0633662"/>
                  </a:ext>
                </a:extLst>
              </a:tr>
            </a:tbl>
          </a:graphicData>
        </a:graphic>
      </p:graphicFrame>
      <p:pic>
        <p:nvPicPr>
          <p:cNvPr id="12" name="Picture 11" descr="Ask questions in the sli.do poll for today’s class; code is #cse121">
            <a:extLst>
              <a:ext uri="{FF2B5EF4-FFF2-40B4-BE49-F238E27FC236}">
                <a16:creationId xmlns:a16="http://schemas.microsoft.com/office/drawing/2014/main" id="{E496BEBD-EFD5-FAFB-8DBA-990720398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453" y="3172024"/>
            <a:ext cx="2347810" cy="23478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AED7B36-CEA5-E732-042B-789A75873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Walkthrough: Counting Counts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679A7B-5EE8-F97F-036D-7761EC5BCAB8}"/>
              </a:ext>
            </a:extLst>
          </p:cNvPr>
          <p:cNvSpPr txBox="1"/>
          <p:nvPr/>
        </p:nvSpPr>
        <p:spPr>
          <a:xfrm>
            <a:off x="838200" y="1517290"/>
            <a:ext cx="67056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final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line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(count);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"count is: 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b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line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 {</a:t>
            </a:r>
          </a:p>
          <a:p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count;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"*"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count</a:t>
            </a:r>
            <a:r>
              <a:rPr lang="en-US" sz="20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20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20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374223-5EFC-1882-48F1-46C05E8B7E21}"/>
              </a:ext>
            </a:extLst>
          </p:cNvPr>
          <p:cNvSpPr/>
          <p:nvPr/>
        </p:nvSpPr>
        <p:spPr>
          <a:xfrm>
            <a:off x="7895977" y="2392433"/>
            <a:ext cx="779228" cy="763325"/>
          </a:xfrm>
          <a:prstGeom prst="rect">
            <a:avLst/>
          </a:prstGeom>
          <a:noFill/>
          <a:ln>
            <a:solidFill>
              <a:srgbClr val="0080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8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95A08C-B503-A429-90A3-1A34D98487D5}"/>
              </a:ext>
            </a:extLst>
          </p:cNvPr>
          <p:cNvSpPr txBox="1"/>
          <p:nvPr/>
        </p:nvSpPr>
        <p:spPr>
          <a:xfrm>
            <a:off x="7543800" y="2029991"/>
            <a:ext cx="148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00808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C3483-B804-F410-FBC2-DBE322CE5897}"/>
              </a:ext>
            </a:extLst>
          </p:cNvPr>
          <p:cNvSpPr txBox="1"/>
          <p:nvPr/>
        </p:nvSpPr>
        <p:spPr>
          <a:xfrm>
            <a:off x="7936564" y="2469377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808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3200" dirty="0">
              <a:solidFill>
                <a:srgbClr val="00808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D54A25-ABF4-36F5-C5B9-DF24A04E24A4}"/>
              </a:ext>
            </a:extLst>
          </p:cNvPr>
          <p:cNvSpPr/>
          <p:nvPr/>
        </p:nvSpPr>
        <p:spPr>
          <a:xfrm>
            <a:off x="10528770" y="3518200"/>
            <a:ext cx="779228" cy="763325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F07C7C-95AF-FD96-7D29-BA892D348718}"/>
              </a:ext>
            </a:extLst>
          </p:cNvPr>
          <p:cNvSpPr txBox="1"/>
          <p:nvPr/>
        </p:nvSpPr>
        <p:spPr>
          <a:xfrm>
            <a:off x="10176593" y="3155758"/>
            <a:ext cx="14835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0066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0066FF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24CE9BB-2784-5F7A-291E-C290BECB0020}"/>
              </a:ext>
            </a:extLst>
          </p:cNvPr>
          <p:cNvSpPr txBox="1"/>
          <p:nvPr/>
        </p:nvSpPr>
        <p:spPr>
          <a:xfrm>
            <a:off x="10562231" y="3595144"/>
            <a:ext cx="71230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66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en-US" sz="3200" dirty="0">
              <a:solidFill>
                <a:srgbClr val="0066FF"/>
              </a:solidFill>
            </a:endParaRPr>
          </a:p>
        </p:txBody>
      </p:sp>
      <p:sp>
        <p:nvSpPr>
          <p:cNvPr id="49" name="Right Brace 48">
            <a:extLst>
              <a:ext uri="{FF2B5EF4-FFF2-40B4-BE49-F238E27FC236}">
                <a16:creationId xmlns:a16="http://schemas.microsoft.com/office/drawing/2014/main" id="{C1289EBE-2ABE-1C88-D7C6-2CBAC03F4C2B}"/>
              </a:ext>
            </a:extLst>
          </p:cNvPr>
          <p:cNvSpPr/>
          <p:nvPr/>
        </p:nvSpPr>
        <p:spPr>
          <a:xfrm>
            <a:off x="9928198" y="1803503"/>
            <a:ext cx="449580" cy="4030769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e 49">
            <a:extLst>
              <a:ext uri="{FF2B5EF4-FFF2-40B4-BE49-F238E27FC236}">
                <a16:creationId xmlns:a16="http://schemas.microsoft.com/office/drawing/2014/main" id="{937169B7-3247-10B0-DB7B-7E89E344E07C}"/>
              </a:ext>
            </a:extLst>
          </p:cNvPr>
          <p:cNvSpPr/>
          <p:nvPr/>
        </p:nvSpPr>
        <p:spPr>
          <a:xfrm>
            <a:off x="7205041" y="2215517"/>
            <a:ext cx="449580" cy="1169754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AF14436-014F-E747-9ED1-B3D433482DEB}"/>
              </a:ext>
            </a:extLst>
          </p:cNvPr>
          <p:cNvSpPr/>
          <p:nvPr/>
        </p:nvSpPr>
        <p:spPr>
          <a:xfrm>
            <a:off x="7926375" y="4396553"/>
            <a:ext cx="779228" cy="763325"/>
          </a:xfrm>
          <a:prstGeom prst="rect">
            <a:avLst/>
          </a:prstGeom>
          <a:noFill/>
          <a:ln>
            <a:solidFill>
              <a:srgbClr val="B46A1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8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33A4BB0-E442-5F6B-A185-55B73E51DCC3}"/>
              </a:ext>
            </a:extLst>
          </p:cNvPr>
          <p:cNvSpPr txBox="1"/>
          <p:nvPr/>
        </p:nvSpPr>
        <p:spPr>
          <a:xfrm>
            <a:off x="7574198" y="4034111"/>
            <a:ext cx="1483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endParaRPr lang="en-US" sz="1800" dirty="0">
              <a:solidFill>
                <a:srgbClr val="B46A1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2588A85-B6ED-0E4B-B7C2-DB2820319A15}"/>
              </a:ext>
            </a:extLst>
          </p:cNvPr>
          <p:cNvSpPr txBox="1"/>
          <p:nvPr/>
        </p:nvSpPr>
        <p:spPr>
          <a:xfrm>
            <a:off x="7966962" y="4473497"/>
            <a:ext cx="712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3200" dirty="0">
              <a:solidFill>
                <a:srgbClr val="B46A11"/>
              </a:solidFill>
            </a:endParaRP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3BA38793-39AC-1C3A-DB4A-88AB781FAF83}"/>
              </a:ext>
            </a:extLst>
          </p:cNvPr>
          <p:cNvSpPr/>
          <p:nvPr/>
        </p:nvSpPr>
        <p:spPr>
          <a:xfrm>
            <a:off x="7235439" y="3726655"/>
            <a:ext cx="449580" cy="2107617"/>
          </a:xfrm>
          <a:prstGeom prst="rightBrace">
            <a:avLst>
              <a:gd name="adj1" fmla="val 33518"/>
              <a:gd name="adj2" fmla="val 51271"/>
            </a:avLst>
          </a:prstGeom>
          <a:ln w="28575">
            <a:solidFill>
              <a:srgbClr val="B46A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55">
            <a:extLst>
              <a:ext uri="{FF2B5EF4-FFF2-40B4-BE49-F238E27FC236}">
                <a16:creationId xmlns:a16="http://schemas.microsoft.com/office/drawing/2014/main" id="{D604B937-63AF-573E-5718-89BDA882CBDF}"/>
              </a:ext>
            </a:extLst>
          </p:cNvPr>
          <p:cNvSpPr/>
          <p:nvPr/>
        </p:nvSpPr>
        <p:spPr>
          <a:xfrm>
            <a:off x="291962" y="1615744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ED8DC85C-1A88-C60A-036B-4A29586ED492}"/>
              </a:ext>
            </a:extLst>
          </p:cNvPr>
          <p:cNvSpPr/>
          <p:nvPr/>
        </p:nvSpPr>
        <p:spPr>
          <a:xfrm>
            <a:off x="291962" y="2207896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>
            <a:extLst>
              <a:ext uri="{FF2B5EF4-FFF2-40B4-BE49-F238E27FC236}">
                <a16:creationId xmlns:a16="http://schemas.microsoft.com/office/drawing/2014/main" id="{59993AF2-C91D-012F-C49A-DD3AFC76210B}"/>
              </a:ext>
            </a:extLst>
          </p:cNvPr>
          <p:cNvSpPr/>
          <p:nvPr/>
        </p:nvSpPr>
        <p:spPr>
          <a:xfrm>
            <a:off x="291962" y="2500283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>
            <a:extLst>
              <a:ext uri="{FF2B5EF4-FFF2-40B4-BE49-F238E27FC236}">
                <a16:creationId xmlns:a16="http://schemas.microsoft.com/office/drawing/2014/main" id="{23845BD7-F674-F30B-EBBF-5DF7DB40D2D4}"/>
              </a:ext>
            </a:extLst>
          </p:cNvPr>
          <p:cNvSpPr/>
          <p:nvPr/>
        </p:nvSpPr>
        <p:spPr>
          <a:xfrm>
            <a:off x="291962" y="3726655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>
            <a:extLst>
              <a:ext uri="{FF2B5EF4-FFF2-40B4-BE49-F238E27FC236}">
                <a16:creationId xmlns:a16="http://schemas.microsoft.com/office/drawing/2014/main" id="{E1F4A10A-A9D2-CB3A-3F4B-34A4024C7F8F}"/>
              </a:ext>
            </a:extLst>
          </p:cNvPr>
          <p:cNvSpPr/>
          <p:nvPr/>
        </p:nvSpPr>
        <p:spPr>
          <a:xfrm>
            <a:off x="291962" y="4040628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>
            <a:extLst>
              <a:ext uri="{FF2B5EF4-FFF2-40B4-BE49-F238E27FC236}">
                <a16:creationId xmlns:a16="http://schemas.microsoft.com/office/drawing/2014/main" id="{EE6A8630-1D27-0F8E-B615-C4811A39C89B}"/>
              </a:ext>
            </a:extLst>
          </p:cNvPr>
          <p:cNvSpPr/>
          <p:nvPr/>
        </p:nvSpPr>
        <p:spPr>
          <a:xfrm>
            <a:off x="291962" y="495302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976F3EE0-656D-40BD-6D71-CFC11D2250BD}"/>
              </a:ext>
            </a:extLst>
          </p:cNvPr>
          <p:cNvSpPr/>
          <p:nvPr/>
        </p:nvSpPr>
        <p:spPr>
          <a:xfrm>
            <a:off x="291962" y="5248551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>
            <a:extLst>
              <a:ext uri="{FF2B5EF4-FFF2-40B4-BE49-F238E27FC236}">
                <a16:creationId xmlns:a16="http://schemas.microsoft.com/office/drawing/2014/main" id="{FBE8D088-0BE6-3DDE-EC28-D92A84BBBA42}"/>
              </a:ext>
            </a:extLst>
          </p:cNvPr>
          <p:cNvSpPr/>
          <p:nvPr/>
        </p:nvSpPr>
        <p:spPr>
          <a:xfrm>
            <a:off x="291962" y="2789997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>
            <a:extLst>
              <a:ext uri="{FF2B5EF4-FFF2-40B4-BE49-F238E27FC236}">
                <a16:creationId xmlns:a16="http://schemas.microsoft.com/office/drawing/2014/main" id="{81CE7D70-C440-5993-AC35-31AB4DB7D841}"/>
              </a:ext>
            </a:extLst>
          </p:cNvPr>
          <p:cNvSpPr/>
          <p:nvPr/>
        </p:nvSpPr>
        <p:spPr>
          <a:xfrm>
            <a:off x="291962" y="1920169"/>
            <a:ext cx="477078" cy="261481"/>
          </a:xfrm>
          <a:prstGeom prst="rightArrow">
            <a:avLst>
              <a:gd name="adj1" fmla="val 50000"/>
              <a:gd name="adj2" fmla="val 62163"/>
            </a:avLst>
          </a:prstGeom>
          <a:solidFill>
            <a:schemeClr val="accent4">
              <a:lumMod val="50000"/>
              <a:lumOff val="5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BE1B79B-F35F-A6C8-B704-1E399931DA4D}"/>
              </a:ext>
            </a:extLst>
          </p:cNvPr>
          <p:cNvSpPr txBox="1"/>
          <p:nvPr/>
        </p:nvSpPr>
        <p:spPr>
          <a:xfrm>
            <a:off x="2787306" y="2133837"/>
            <a:ext cx="692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2000" dirty="0">
              <a:solidFill>
                <a:srgbClr val="005CC5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3FC0990-9F07-D6D0-DD48-1C0BC2E4A8F6}"/>
              </a:ext>
            </a:extLst>
          </p:cNvPr>
          <p:cNvSpPr txBox="1"/>
          <p:nvPr/>
        </p:nvSpPr>
        <p:spPr>
          <a:xfrm>
            <a:off x="7962902" y="4473497"/>
            <a:ext cx="71230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B46A1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en-US" sz="3200" dirty="0">
              <a:solidFill>
                <a:srgbClr val="B46A1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BFE9FC-B1A5-7F47-342A-2754FE3D55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46A1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22222E-6 L 0.18828 0.1909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4" y="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3" grpId="0"/>
      <p:bldP spid="46" grpId="0" animBg="1"/>
      <p:bldP spid="47" grpId="0"/>
      <p:bldP spid="48" grpId="0"/>
      <p:bldP spid="49" grpId="0" animBg="1"/>
      <p:bldP spid="50" grpId="0" animBg="1"/>
      <p:bldP spid="52" grpId="0" animBg="1"/>
      <p:bldP spid="53" grpId="0"/>
      <p:bldP spid="54" grpId="0"/>
      <p:bldP spid="54" grpId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4" grpId="0" animBg="1"/>
      <p:bldP spid="64" grpId="1" animBg="1"/>
      <p:bldP spid="65" grpId="0"/>
      <p:bldP spid="65" grpId="1"/>
      <p:bldP spid="65" grpId="2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7806BE-25FC-4E76-838C-EDD2183DB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937697" y="1409936"/>
            <a:ext cx="771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the output of this program?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4A75CC-3DE1-4C7B-99CB-700C99245020}"/>
              </a:ext>
            </a:extLst>
          </p:cNvPr>
          <p:cNvSpPr txBox="1"/>
          <p:nvPr/>
        </p:nvSpPr>
        <p:spPr>
          <a:xfrm>
            <a:off x="7531692" y="1409936"/>
            <a:ext cx="44969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2 and 4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9 and 3</a:t>
            </a:r>
          </a:p>
          <a:p>
            <a:endParaRPr lang="en-US" sz="28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5 and -7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5 and -7</a:t>
            </a:r>
          </a:p>
          <a:p>
            <a:endParaRPr lang="en-US" sz="28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9 and -3 </a:t>
            </a:r>
          </a:p>
          <a:p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5 and -7</a:t>
            </a:r>
          </a:p>
          <a:p>
            <a:endParaRPr lang="en-US" sz="28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I'm lost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4F7DAF5-60E0-580F-B232-BA04FB7935D4}"/>
              </a:ext>
            </a:extLst>
          </p:cNvPr>
          <p:cNvSpPr txBox="1"/>
          <p:nvPr/>
        </p:nvSpPr>
        <p:spPr>
          <a:xfrm>
            <a:off x="905690" y="2085911"/>
            <a:ext cx="648201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9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y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z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b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(z, y, x);</a:t>
            </a:r>
          </a:p>
          <a:p>
            <a:b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(y, x, z);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b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mystery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x,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z,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y) {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(z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 and "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(y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x));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3608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dirty="0">
                <a:solidFill>
                  <a:srgbClr val="008080"/>
                </a:solidFill>
              </a:rPr>
              <a:t>(PCM) </a:t>
            </a:r>
            <a:r>
              <a:rPr lang="en-US" b="1" dirty="0">
                <a:solidFill>
                  <a:schemeClr val="tx1"/>
                </a:solidFill>
              </a:rPr>
              <a:t>Returns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3365" y="1479781"/>
            <a:ext cx="10515599" cy="4668457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Returns allow us to send values </a:t>
            </a:r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 of a method</a:t>
            </a: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 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&lt;type&gt;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(int num)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System.out.print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(num + " is the best!");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  <a:b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>
                <a:solidFill>
                  <a:schemeClr val="accent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return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&lt;value of correct type&gt;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that returns a value…</a:t>
            </a:r>
          </a:p>
          <a:p>
            <a:pPr marL="571500" lvl="1" indent="0">
              <a:buNone/>
            </a:pPr>
            <a:r>
              <a:rPr lang="en-US" sz="2800" dirty="0">
                <a:solidFill>
                  <a:schemeClr val="tx1"/>
                </a:solidFill>
                <a:highlight>
                  <a:srgbClr val="FFFFCC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&lt;type&gt;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result =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(42);</a:t>
            </a:r>
          </a:p>
        </p:txBody>
      </p:sp>
      <p:sp>
        <p:nvSpPr>
          <p:cNvPr id="2" name="Callout: Left Arrow 1">
            <a:extLst>
              <a:ext uri="{FF2B5EF4-FFF2-40B4-BE49-F238E27FC236}">
                <a16:creationId xmlns:a16="http://schemas.microsoft.com/office/drawing/2014/main" id="{EC6FA454-66F1-47DF-8CE5-7621887BE935}"/>
              </a:ext>
            </a:extLst>
          </p:cNvPr>
          <p:cNvSpPr/>
          <p:nvPr/>
        </p:nvSpPr>
        <p:spPr>
          <a:xfrm>
            <a:off x="7967511" y="3056862"/>
            <a:ext cx="4100239" cy="1514293"/>
          </a:xfrm>
          <a:prstGeom prst="leftArrowCallou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800"/>
              </a:spcAft>
            </a:pPr>
            <a:r>
              <a:rPr lang="en-US" sz="16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Evaluates the expression</a:t>
            </a:r>
          </a:p>
          <a:p>
            <a:pPr algn="ctr">
              <a:spcAft>
                <a:spcPts val="1800"/>
              </a:spcAft>
            </a:pPr>
            <a:r>
              <a:rPr lang="en-US" sz="16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Returns this value to where the method is called from</a:t>
            </a:r>
          </a:p>
          <a:p>
            <a:pPr algn="ctr">
              <a:spcAft>
                <a:spcPts val="1800"/>
              </a:spcAft>
            </a:pPr>
            <a:r>
              <a:rPr lang="en-US" sz="1600" dirty="0">
                <a:solidFill>
                  <a:srgbClr val="99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immediately exits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C147AF-202A-7C08-C917-FE40ACD1B4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789071" y="501649"/>
            <a:ext cx="1076792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ts val="4400"/>
            </a:pPr>
            <a:r>
              <a:rPr lang="en-US" sz="4000" b="1" dirty="0">
                <a:solidFill>
                  <a:srgbClr val="993366"/>
                </a:solidFill>
              </a:rPr>
              <a:t>(Recall) </a:t>
            </a:r>
            <a:r>
              <a:rPr lang="en-US" sz="4000" b="1" dirty="0"/>
              <a:t>String Methods </a:t>
            </a:r>
            <a:r>
              <a:rPr lang="en-US" sz="4000" dirty="0"/>
              <a:t>	</a:t>
            </a:r>
            <a:r>
              <a:rPr lang="en-US" sz="2200" dirty="0"/>
              <a:t>Usage: </a:t>
            </a:r>
            <a:r>
              <a:rPr lang="en-US" sz="2000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&lt;string variable&gt;</a:t>
            </a:r>
            <a:r>
              <a:rPr lang="en-US" sz="2000" dirty="0"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-US" sz="2000" dirty="0">
                <a:solidFill>
                  <a:srgbClr val="942093"/>
                </a:solidFill>
                <a:latin typeface="Consolas"/>
                <a:ea typeface="Consolas"/>
                <a:cs typeface="Consolas"/>
                <a:sym typeface="Consolas"/>
              </a:rPr>
              <a:t>&lt;method&gt;</a:t>
            </a:r>
            <a:r>
              <a:rPr lang="en-US" sz="20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2000" dirty="0">
                <a:solidFill>
                  <a:srgbClr val="009051"/>
                </a:solidFill>
                <a:latin typeface="Consolas"/>
                <a:ea typeface="Consolas"/>
                <a:cs typeface="Consolas"/>
                <a:sym typeface="Consolas"/>
              </a:rPr>
              <a:t>…</a:t>
            </a:r>
            <a:r>
              <a:rPr lang="en-US" sz="2000" dirty="0">
                <a:latin typeface="Consolas"/>
                <a:ea typeface="Consolas"/>
                <a:cs typeface="Consolas"/>
                <a:sym typeface="Consolas"/>
              </a:rPr>
              <a:t>)</a:t>
            </a:r>
            <a:br>
              <a:rPr lang="en-US" sz="2000" dirty="0"/>
            </a:br>
            <a:endParaRPr sz="4000"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B91AB3-7AF2-4F1C-8C84-32A4E53133EB}"/>
              </a:ext>
            </a:extLst>
          </p:cNvPr>
          <p:cNvGraphicFramePr>
            <a:graphicFrameLocks noGrp="1"/>
          </p:cNvGraphicFramePr>
          <p:nvPr/>
        </p:nvGraphicFramePr>
        <p:xfrm>
          <a:off x="789071" y="1263240"/>
          <a:ext cx="10468452" cy="47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275">
                  <a:extLst>
                    <a:ext uri="{9D8B030D-6E8A-4147-A177-3AD203B41FA5}">
                      <a16:colId xmlns:a16="http://schemas.microsoft.com/office/drawing/2014/main" val="3368264241"/>
                    </a:ext>
                  </a:extLst>
                </a:gridCol>
                <a:gridCol w="6428177">
                  <a:extLst>
                    <a:ext uri="{9D8B030D-6E8A-4147-A177-3AD203B41FA5}">
                      <a16:colId xmlns:a16="http://schemas.microsoft.com/office/drawing/2014/main" val="3821759083"/>
                    </a:ext>
                  </a:extLst>
                </a:gridCol>
              </a:tblGrid>
              <a:tr h="4357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165557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length()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length of the string.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82990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charAt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800" i="1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character at index </a:t>
                      </a:r>
                      <a:r>
                        <a:rPr lang="en-US" sz="18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the string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054932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indexOf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index of the first occurrence of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the string; returns -1 if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doesn't appear in the string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19916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substring(</a:t>
                      </a:r>
                      <a:r>
                        <a:rPr lang="en-US" sz="1800" i="1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j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 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 substring(</a:t>
                      </a:r>
                      <a:r>
                        <a:rPr lang="en-US" sz="1800" i="1" dirty="0" err="1">
                          <a:latin typeface="Consolas" panose="020B0609020204030204" pitchFamily="49" charset="0"/>
                        </a:rPr>
                        <a:t>i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characters in this string from </a:t>
                      </a:r>
                      <a:r>
                        <a:rPr lang="en-US" sz="1800" i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(inclusive) to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(exclusive); if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 omitted, goes until the end of the string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50403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contains(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whether or not the string contains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71709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onsolas" panose="020B0609020204030204" pitchFamily="49" charset="0"/>
                        </a:rPr>
                        <a:t>equals(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whether or not the string is equal to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(case-sensitive)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61892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equalsIgnoreCase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US" sz="1800" i="1" dirty="0">
                          <a:latin typeface="Consolas" panose="020B0609020204030204" pitchFamily="49" charset="0"/>
                        </a:rPr>
                        <a:t>s</a:t>
                      </a:r>
                      <a:r>
                        <a:rPr lang="en-US" sz="1800" i="0" dirty="0">
                          <a:latin typeface="Consolas" panose="020B0609020204030204" pitchFamily="49" charset="0"/>
                        </a:rPr>
                        <a:t>)</a:t>
                      </a:r>
                      <a:endParaRPr lang="en-US" sz="1800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whether or not the string is equal to </a:t>
                      </a:r>
                      <a:r>
                        <a:rPr lang="en-US" sz="1800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 </a:t>
                      </a:r>
                      <a:r>
                        <a:rPr lang="en-US" sz="1800" i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ignoring case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784282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toUpperCase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 uppercase version of the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425595"/>
                  </a:ext>
                </a:extLst>
              </a:tr>
              <a:tr h="43577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onsolas" panose="020B0609020204030204" pitchFamily="49" charset="0"/>
                        </a:rPr>
                        <a:t>toLowerCase</a:t>
                      </a:r>
                      <a:r>
                        <a:rPr lang="en-US" sz="180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33996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lowercase version of the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48306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5C5C13-3876-9F84-C01B-D94C9A2F7C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059E-F617-40F2-8036-2A7D20D9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Returns &amp; String 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62EE-602A-45F5-819E-2345105FC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891746" cy="112764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String s = "bubblegum";</a:t>
            </a:r>
          </a:p>
          <a:p>
            <a:pPr marL="11430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s = </a:t>
            </a:r>
            <a:r>
              <a:rPr lang="en-US" sz="2400" dirty="0" err="1">
                <a:latin typeface="Consolas" panose="020B0609020204030204" pitchFamily="49" charset="0"/>
              </a:rPr>
              <a:t>s.substring</a:t>
            </a:r>
            <a:r>
              <a:rPr lang="en-US" sz="2400" dirty="0">
                <a:latin typeface="Consolas" panose="020B0609020204030204" pitchFamily="49" charset="0"/>
              </a:rPr>
              <a:t>(7, 8).</a:t>
            </a:r>
            <a:r>
              <a:rPr lang="en-US" sz="2400" dirty="0" err="1">
                <a:latin typeface="Consolas" panose="020B0609020204030204" pitchFamily="49" charset="0"/>
              </a:rPr>
              <a:t>toUpperCase</a:t>
            </a:r>
            <a:r>
              <a:rPr lang="en-US" sz="2400" dirty="0">
                <a:latin typeface="Consolas" panose="020B0609020204030204" pitchFamily="49" charset="0"/>
              </a:rPr>
              <a:t>() + </a:t>
            </a:r>
            <a:r>
              <a:rPr lang="en-US" sz="2400" dirty="0" err="1">
                <a:latin typeface="Consolas" panose="020B0609020204030204" pitchFamily="49" charset="0"/>
              </a:rPr>
              <a:t>s.substring</a:t>
            </a:r>
            <a:r>
              <a:rPr lang="en-US" sz="2400" dirty="0">
                <a:latin typeface="Consolas" panose="020B0609020204030204" pitchFamily="49" charset="0"/>
              </a:rPr>
              <a:t>(8) + "ball";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290B-FDA6-4A84-88E5-3E11B1F29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602E925-C15E-34C8-6BEF-0F0B2AD69104}"/>
              </a:ext>
            </a:extLst>
          </p:cNvPr>
          <p:cNvGrpSpPr/>
          <p:nvPr/>
        </p:nvGrpSpPr>
        <p:grpSpPr>
          <a:xfrm>
            <a:off x="838200" y="2813741"/>
            <a:ext cx="10760676" cy="910836"/>
            <a:chOff x="838200" y="2813741"/>
            <a:chExt cx="10760676" cy="91083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A45853E-8CA8-5D49-3F15-3CE40D19E864}"/>
                </a:ext>
              </a:extLst>
            </p:cNvPr>
            <p:cNvSpPr txBox="1"/>
            <p:nvPr/>
          </p:nvSpPr>
          <p:spPr>
            <a:xfrm>
              <a:off x="838200" y="3262912"/>
              <a:ext cx="107606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14300" indent="0" algn="r">
                <a:buNone/>
              </a:pPr>
              <a:r>
                <a:rPr lang="en-US" sz="2400" dirty="0">
                  <a:latin typeface="Consolas" panose="020B0609020204030204" pitchFamily="49" charset="0"/>
                </a:rPr>
                <a:t>s =               "g".</a:t>
              </a:r>
              <a:r>
                <a:rPr lang="en-US" sz="2400" dirty="0" err="1">
                  <a:latin typeface="Consolas" panose="020B0609020204030204" pitchFamily="49" charset="0"/>
                </a:rPr>
                <a:t>toUpperCase</a:t>
              </a:r>
              <a:r>
                <a:rPr lang="en-US" sz="2400" dirty="0">
                  <a:latin typeface="Consolas" panose="020B0609020204030204" pitchFamily="49" charset="0"/>
                </a:rPr>
                <a:t>() + </a:t>
              </a:r>
              <a:r>
                <a:rPr lang="en-US" sz="2400" dirty="0" err="1">
                  <a:latin typeface="Consolas" panose="020B0609020204030204" pitchFamily="49" charset="0"/>
                </a:rPr>
                <a:t>s.substring</a:t>
              </a:r>
              <a:r>
                <a:rPr lang="en-US" sz="2400" dirty="0">
                  <a:latin typeface="Consolas" panose="020B0609020204030204" pitchFamily="49" charset="0"/>
                </a:rPr>
                <a:t>(8) + "ball";</a:t>
              </a:r>
            </a:p>
          </p:txBody>
        </p: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E32F95FC-1124-D6C9-7883-9F26C4233878}"/>
                </a:ext>
              </a:extLst>
            </p:cNvPr>
            <p:cNvSpPr/>
            <p:nvPr/>
          </p:nvSpPr>
          <p:spPr>
            <a:xfrm rot="5400000">
              <a:off x="3024995" y="1578380"/>
              <a:ext cx="348714" cy="2819435"/>
            </a:xfrm>
            <a:prstGeom prst="rightBrace">
              <a:avLst>
                <a:gd name="adj1" fmla="val 89363"/>
                <a:gd name="adj2" fmla="val 10117"/>
              </a:avLst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ADACAB6-FCC3-8F57-BEC1-758069896DFA}"/>
              </a:ext>
            </a:extLst>
          </p:cNvPr>
          <p:cNvGrpSpPr/>
          <p:nvPr/>
        </p:nvGrpSpPr>
        <p:grpSpPr>
          <a:xfrm>
            <a:off x="838200" y="3747053"/>
            <a:ext cx="10760676" cy="922086"/>
            <a:chOff x="838200" y="3747053"/>
            <a:chExt cx="10760676" cy="9220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C8AE966-21EA-EF02-AAC0-2B08AAB05509}"/>
                </a:ext>
              </a:extLst>
            </p:cNvPr>
            <p:cNvSpPr txBox="1"/>
            <p:nvPr/>
          </p:nvSpPr>
          <p:spPr>
            <a:xfrm>
              <a:off x="838200" y="4207474"/>
              <a:ext cx="107606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14300" indent="0" algn="r">
                <a:buNone/>
              </a:pPr>
              <a:r>
                <a:rPr lang="en-US" sz="2400" dirty="0">
                  <a:latin typeface="Consolas" panose="020B0609020204030204" pitchFamily="49" charset="0"/>
                </a:rPr>
                <a:t>s =                             "G" + </a:t>
              </a:r>
              <a:r>
                <a:rPr lang="en-US" sz="2400" dirty="0" err="1">
                  <a:latin typeface="Consolas" panose="020B0609020204030204" pitchFamily="49" charset="0"/>
                </a:rPr>
                <a:t>s.substring</a:t>
              </a:r>
              <a:r>
                <a:rPr lang="en-US" sz="2400" dirty="0">
                  <a:latin typeface="Consolas" panose="020B0609020204030204" pitchFamily="49" charset="0"/>
                </a:rPr>
                <a:t>(8) + "ball";</a:t>
              </a:r>
            </a:p>
          </p:txBody>
        </p:sp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239DA6E0-10E5-2194-E9AA-BF3BB46C6FE9}"/>
                </a:ext>
              </a:extLst>
            </p:cNvPr>
            <p:cNvSpPr/>
            <p:nvPr/>
          </p:nvSpPr>
          <p:spPr>
            <a:xfrm rot="5400000">
              <a:off x="5357665" y="2681929"/>
              <a:ext cx="348714" cy="2478962"/>
            </a:xfrm>
            <a:prstGeom prst="rightBrace">
              <a:avLst>
                <a:gd name="adj1" fmla="val 89363"/>
                <a:gd name="adj2" fmla="val 7630"/>
              </a:avLst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23AF69C-F12E-F463-DB58-0A5C75954A0B}"/>
              </a:ext>
            </a:extLst>
          </p:cNvPr>
          <p:cNvGrpSpPr/>
          <p:nvPr/>
        </p:nvGrpSpPr>
        <p:grpSpPr>
          <a:xfrm>
            <a:off x="838200" y="4674082"/>
            <a:ext cx="10760676" cy="914174"/>
            <a:chOff x="838200" y="4674082"/>
            <a:chExt cx="10760676" cy="91417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8A5F02-BD76-6C04-3886-C497789F5A58}"/>
                </a:ext>
              </a:extLst>
            </p:cNvPr>
            <p:cNvSpPr txBox="1"/>
            <p:nvPr/>
          </p:nvSpPr>
          <p:spPr>
            <a:xfrm>
              <a:off x="838200" y="5126591"/>
              <a:ext cx="107606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14300" indent="0" algn="r">
                <a:buNone/>
              </a:pPr>
              <a:r>
                <a:rPr lang="en-US" sz="2400" dirty="0">
                  <a:latin typeface="Consolas" panose="020B0609020204030204" pitchFamily="49" charset="0"/>
                </a:rPr>
                <a:t>s =                                       "G" + "um" + "ball";</a:t>
              </a:r>
            </a:p>
          </p:txBody>
        </p:sp>
        <p:sp>
          <p:nvSpPr>
            <p:cNvPr id="12" name="Right Brace 11">
              <a:extLst>
                <a:ext uri="{FF2B5EF4-FFF2-40B4-BE49-F238E27FC236}">
                  <a16:creationId xmlns:a16="http://schemas.microsoft.com/office/drawing/2014/main" id="{33F3A176-17CC-E571-C3A0-8A02232F96F7}"/>
                </a:ext>
              </a:extLst>
            </p:cNvPr>
            <p:cNvSpPr/>
            <p:nvPr/>
          </p:nvSpPr>
          <p:spPr>
            <a:xfrm rot="5400000">
              <a:off x="8468147" y="3852673"/>
              <a:ext cx="348714" cy="1991532"/>
            </a:xfrm>
            <a:prstGeom prst="rightBrace">
              <a:avLst>
                <a:gd name="adj1" fmla="val 89363"/>
                <a:gd name="adj2" fmla="val 15254"/>
              </a:avLst>
            </a:prstGeom>
            <a:ln w="285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48846-4317-C268-9895-27DBFF107E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0043158-31A2-4743-8F4B-8007B94ECE49}"/>
              </a:ext>
            </a:extLst>
          </p:cNvPr>
          <p:cNvSpPr txBox="1"/>
          <p:nvPr/>
        </p:nvSpPr>
        <p:spPr>
          <a:xfrm>
            <a:off x="774668" y="4086414"/>
            <a:ext cx="64609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5E9E88F-F2B6-D691-7DA8-01F5EB1E71EF}"/>
              </a:ext>
            </a:extLst>
          </p:cNvPr>
          <p:cNvSpPr txBox="1"/>
          <p:nvPr/>
        </p:nvSpPr>
        <p:spPr>
          <a:xfrm>
            <a:off x="719710" y="2281694"/>
            <a:ext cx="61300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893530" y="1175087"/>
            <a:ext cx="9044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 go from Celsius to Fahrenheit, you multiply by 1.8 and then add 32. Which of these correctly implements this logic as a method?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4F44D3-112B-4071-A27B-7BCA47797A41}"/>
              </a:ext>
            </a:extLst>
          </p:cNvPr>
          <p:cNvSpPr txBox="1"/>
          <p:nvPr/>
        </p:nvSpPr>
        <p:spPr>
          <a:xfrm>
            <a:off x="212099" y="2281694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34A2A8-09FA-404E-BCBF-8ABB802E808D}"/>
              </a:ext>
            </a:extLst>
          </p:cNvPr>
          <p:cNvSpPr txBox="1"/>
          <p:nvPr/>
        </p:nvSpPr>
        <p:spPr>
          <a:xfrm>
            <a:off x="5066355" y="3096979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574784-7A20-4C9D-81AE-38458E0DC5F6}"/>
              </a:ext>
            </a:extLst>
          </p:cNvPr>
          <p:cNvSpPr txBox="1"/>
          <p:nvPr/>
        </p:nvSpPr>
        <p:spPr>
          <a:xfrm>
            <a:off x="212099" y="4287584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D659C6-6DAB-4BA1-A8E0-2F5BC337547B}"/>
              </a:ext>
            </a:extLst>
          </p:cNvPr>
          <p:cNvSpPr txBox="1"/>
          <p:nvPr/>
        </p:nvSpPr>
        <p:spPr>
          <a:xfrm>
            <a:off x="5066355" y="5161044"/>
            <a:ext cx="698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5748B5-036E-EEC8-5D10-3D1D1749B6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FADC5D-58B8-28BE-053C-3DD1A701BF8B}"/>
              </a:ext>
            </a:extLst>
          </p:cNvPr>
          <p:cNvSpPr txBox="1"/>
          <p:nvPr/>
        </p:nvSpPr>
        <p:spPr>
          <a:xfrm>
            <a:off x="5765259" y="2965483"/>
            <a:ext cx="61300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dirty="0">
                <a:solidFill>
                  <a:srgbClr val="D73A4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fahrenheit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CAE4F0-28FF-F129-6D3A-E67B55C333EB}"/>
              </a:ext>
            </a:extLst>
          </p:cNvPr>
          <p:cNvSpPr txBox="1"/>
          <p:nvPr/>
        </p:nvSpPr>
        <p:spPr>
          <a:xfrm>
            <a:off x="5765259" y="5074145"/>
            <a:ext cx="64609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celsiusToF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celsius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1.8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32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1124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937697" y="1409936"/>
            <a:ext cx="771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value is returned from this method?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4A75CC-3DE1-4C7B-99CB-700C99245020}"/>
              </a:ext>
            </a:extLst>
          </p:cNvPr>
          <p:cNvSpPr txBox="1"/>
          <p:nvPr/>
        </p:nvSpPr>
        <p:spPr>
          <a:xfrm>
            <a:off x="7676301" y="1715953"/>
            <a:ext cx="21607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3600" b="1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-1</a:t>
            </a:r>
            <a:endParaRPr lang="en-US" sz="36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3600" b="1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0</a:t>
            </a:r>
            <a:endParaRPr lang="en-US" sz="36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600" b="1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4</a:t>
            </a:r>
            <a:endParaRPr lang="en-US" sz="36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endParaRPr lang="en-US" sz="36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2A6305-E641-13E1-7F7A-140E56843B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2864BE-D938-70F9-24DA-6E005373D680}"/>
              </a:ext>
            </a:extLst>
          </p:cNvPr>
          <p:cNvSpPr txBox="1"/>
          <p:nvPr/>
        </p:nvSpPr>
        <p:spPr>
          <a:xfrm>
            <a:off x="937697" y="2448781"/>
            <a:ext cx="611805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returnExample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return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4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4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228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A3BB8-3118-4BA3-8B08-63CB3A6B0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Comments!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F0756-0007-489D-9368-BA5922F298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400" dirty="0"/>
              <a:t>Now that we know how to write methods, we have a new form of documentation (using comments) to write. </a:t>
            </a:r>
          </a:p>
          <a:p>
            <a:r>
              <a:rPr lang="en-US" sz="3400" dirty="0"/>
              <a:t>Each method you write (except for main) should be accompanied by a short comment that describes what it does. </a:t>
            </a:r>
          </a:p>
          <a:p>
            <a:r>
              <a:rPr lang="en-US" sz="3400" b="1" dirty="0"/>
              <a:t>Be sure to comment on method behavior, and all parameters and returns of a method!</a:t>
            </a:r>
            <a:endParaRPr lang="en-US" sz="2000" dirty="0"/>
          </a:p>
          <a:p>
            <a:pPr marL="463550" indent="0">
              <a:buNone/>
            </a:pP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// Randomly generates </a:t>
            </a:r>
            <a:r>
              <a:rPr lang="en-US" sz="23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an addition</a:t>
            </a: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 problem where the 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// operands are in the range 1-10 (inclusive), and prints the result </a:t>
            </a:r>
          </a:p>
          <a:p>
            <a:pPr marL="463550" indent="0">
              <a:buNone/>
            </a:pPr>
            <a:r>
              <a:rPr lang="en-US" sz="23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// </a:t>
            </a:r>
            <a:r>
              <a:rPr lang="en-US" sz="2300" b="0" dirty="0">
                <a:solidFill>
                  <a:schemeClr val="bg1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rounded to two decimal places.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addTwoRandomNumbers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randy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Random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num1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randy</a:t>
            </a:r>
            <a:r>
              <a:rPr lang="en-US" sz="23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3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nextInt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3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num2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randy</a:t>
            </a:r>
            <a:r>
              <a:rPr lang="en-US" sz="23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3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nextInt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10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en-US" sz="23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3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463550" indent="0">
              <a:buNone/>
            </a:pP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   </a:t>
            </a:r>
            <a:r>
              <a:rPr lang="en-US" sz="2300" dirty="0">
                <a:solidFill>
                  <a:srgbClr val="267F99"/>
                </a:solidFill>
                <a:latin typeface="Consolas" panose="020B0609020204030204" pitchFamily="49" charset="0"/>
              </a:rPr>
              <a:t>int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sum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=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num1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+ </a:t>
            </a:r>
            <a:r>
              <a:rPr lang="en-US" sz="2300" dirty="0">
                <a:solidFill>
                  <a:srgbClr val="001080"/>
                </a:solidFill>
                <a:latin typeface="Consolas" panose="020B0609020204030204" pitchFamily="49" charset="0"/>
              </a:rPr>
              <a:t>num2</a:t>
            </a: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;</a:t>
            </a:r>
            <a:endParaRPr lang="en-US" sz="23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pPr marL="463550" indent="0">
              <a:buNone/>
            </a:pPr>
            <a:r>
              <a:rPr lang="en-US" sz="2300" dirty="0">
                <a:solidFill>
                  <a:srgbClr val="3B3B3B"/>
                </a:solidFill>
                <a:latin typeface="Consolas" panose="020B0609020204030204" pitchFamily="49" charset="0"/>
              </a:rPr>
              <a:t>    ...</a:t>
            </a:r>
            <a:endParaRPr lang="en-US" sz="2300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pPr marL="463550" indent="0">
              <a:buNone/>
            </a:pPr>
            <a:r>
              <a:rPr lang="en-US" sz="23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F6457-D8B6-4C9B-BE82-101281C61F2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A19F8-ECDB-9A45-B60D-12832629119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9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Announcements, Reminders</a:t>
            </a:r>
            <a:endParaRPr dirty="0"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06400">
              <a:lnSpc>
                <a:spcPct val="100000"/>
              </a:lnSpc>
              <a:buSzPts val="2800"/>
            </a:pPr>
            <a:r>
              <a:rPr lang="en-US" sz="3200" dirty="0">
                <a:solidFill>
                  <a:schemeClr val="tx1"/>
                </a:solidFill>
              </a:rPr>
              <a:t>P1 is out, due next Tuesday October 22nd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>
                <a:solidFill>
                  <a:schemeClr val="tx1"/>
                </a:solidFill>
              </a:rPr>
              <a:t>Start early! This one is tough!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>
                <a:solidFill>
                  <a:schemeClr val="tx1"/>
                </a:solidFill>
              </a:rPr>
              <a:t>Doing P1 is </a:t>
            </a:r>
            <a:r>
              <a:rPr lang="en-US" sz="2800" i="1" dirty="0">
                <a:solidFill>
                  <a:schemeClr val="tx1"/>
                </a:solidFill>
              </a:rPr>
              <a:t>also</a:t>
            </a:r>
            <a:r>
              <a:rPr lang="en-US" sz="2800" dirty="0">
                <a:solidFill>
                  <a:schemeClr val="tx1"/>
                </a:solidFill>
              </a:rPr>
              <a:t> studying for the quiz!</a:t>
            </a:r>
            <a:endParaRPr lang="en-US" sz="2800" dirty="0"/>
          </a:p>
          <a:p>
            <a:pPr indent="-406400">
              <a:lnSpc>
                <a:spcPct val="100000"/>
              </a:lnSpc>
              <a:buSzPts val="2800"/>
            </a:pPr>
            <a:r>
              <a:rPr lang="en-US" sz="3200" dirty="0"/>
              <a:t>R1 released yesterday, due Thursday October 24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200" dirty="0"/>
              <a:t>Post-section work grades now on Canvas (!!)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/>
              <a:t>in future: weekly-</a:t>
            </a:r>
            <a:r>
              <a:rPr lang="en-US" sz="2800" dirty="0" err="1"/>
              <a:t>ish</a:t>
            </a:r>
            <a:r>
              <a:rPr lang="en-US" sz="2800" dirty="0"/>
              <a:t> updates (but not instant)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sz="3200" dirty="0"/>
              <a:t>No PCM for next Wed :)</a:t>
            </a:r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9DF6C7EB-0DFC-940E-ED23-0BFE9EB08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CD507E1F-0CD4-CD3C-D6F0-5EE179C19D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Quiz 0 (1/2)</a:t>
            </a:r>
            <a:endParaRPr dirty="0"/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6A6EDA7D-7B5E-E1BD-9E8D-679CA10D1A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06400">
              <a:lnSpc>
                <a:spcPct val="100000"/>
              </a:lnSpc>
              <a:buSzPts val="2800"/>
            </a:pPr>
            <a:r>
              <a:rPr lang="en-US" sz="3200" dirty="0"/>
              <a:t>Quiz 0 is Thursday, Oct 24!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Big review opportunity: section on Tuesday, October 22</a:t>
            </a:r>
            <a:r>
              <a:rPr lang="en-US" baseline="30000" dirty="0"/>
              <a:t>nd</a:t>
            </a:r>
            <a:r>
              <a:rPr lang="en-US" dirty="0"/>
              <a:t> 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400" dirty="0">
                <a:hlinkClick r:id="rId3"/>
              </a:rPr>
              <a:t>Practice Quiz</a:t>
            </a:r>
            <a:r>
              <a:rPr lang="en-US" sz="2400" dirty="0"/>
              <a:t> is out!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stay tuned for potentially more resources</a:t>
            </a:r>
            <a:endParaRPr lang="en-US" sz="2400" dirty="0"/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General notes: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taken </a:t>
            </a:r>
            <a:r>
              <a:rPr lang="en-US" u="sng" dirty="0"/>
              <a:t>on your computer</a:t>
            </a:r>
            <a:r>
              <a:rPr lang="en-US" dirty="0"/>
              <a:t>, </a:t>
            </a:r>
            <a:r>
              <a:rPr lang="en-US" u="sng" dirty="0"/>
              <a:t>in your quiz section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broadly: mostly focused on concepts, reading, and debugging code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covers material up to Wednesday’s lecture (methods &amp; parameters),</a:t>
            </a:r>
            <a:br>
              <a:rPr lang="en-US" dirty="0"/>
            </a:br>
            <a:r>
              <a:rPr lang="en-US" dirty="0"/>
              <a:t>but no further (e.g. no returns)</a:t>
            </a:r>
          </a:p>
          <a:p>
            <a:pPr lvl="1" indent="-406400">
              <a:lnSpc>
                <a:spcPct val="100000"/>
              </a:lnSpc>
              <a:buSzPts val="2800"/>
            </a:pPr>
            <a:endParaRPr lang="en-US" dirty="0"/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44054ED3-7283-46DE-9F7A-E401E7C112E5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/>
          </a:p>
        </p:txBody>
      </p:sp>
      <p:sp>
        <p:nvSpPr>
          <p:cNvPr id="70" name="Google Shape;70;p19">
            <a:extLst>
              <a:ext uri="{FF2B5EF4-FFF2-40B4-BE49-F238E27FC236}">
                <a16:creationId xmlns:a16="http://schemas.microsoft.com/office/drawing/2014/main" id="{CFEC6A1B-1531-583D-2733-9639918636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441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1935E8E8-606E-CA46-965D-5D0DFA4B6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>
            <a:extLst>
              <a:ext uri="{FF2B5EF4-FFF2-40B4-BE49-F238E27FC236}">
                <a16:creationId xmlns:a16="http://schemas.microsoft.com/office/drawing/2014/main" id="{0029DB55-0B1A-FB56-7ACC-E8235DB095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dirty="0"/>
              <a:t>Quiz 0 (2/2)</a:t>
            </a:r>
            <a:endParaRPr dirty="0"/>
          </a:p>
        </p:txBody>
      </p:sp>
      <p:sp>
        <p:nvSpPr>
          <p:cNvPr id="68" name="Google Shape;68;p19">
            <a:extLst>
              <a:ext uri="{FF2B5EF4-FFF2-40B4-BE49-F238E27FC236}">
                <a16:creationId xmlns:a16="http://schemas.microsoft.com/office/drawing/2014/main" id="{2B5EF866-2E3D-5570-1371-0101C7F7C8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460850"/>
            <a:ext cx="10665300" cy="46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06400">
              <a:lnSpc>
                <a:spcPct val="100000"/>
              </a:lnSpc>
              <a:buSzPts val="2800"/>
            </a:pPr>
            <a:r>
              <a:rPr lang="en-US" sz="3200" dirty="0"/>
              <a:t>Policy notes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b="1" dirty="0"/>
              <a:t>Please read the policies &amp; procedures in the practice quiz.</a:t>
            </a:r>
            <a:br>
              <a:rPr lang="en-US" sz="2800" b="1" dirty="0"/>
            </a:br>
            <a:r>
              <a:rPr lang="en-US" sz="2800" b="1" dirty="0"/>
              <a:t>You are responsible for following these rules.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sz="2800" dirty="0"/>
              <a:t>(live in lecture, let’s go over some of these right now!!)</a:t>
            </a:r>
          </a:p>
          <a:p>
            <a:pPr indent="-406400">
              <a:lnSpc>
                <a:spcPct val="100000"/>
              </a:lnSpc>
              <a:buSzPts val="2800"/>
            </a:pPr>
            <a:r>
              <a:rPr lang="en-US" dirty="0"/>
              <a:t>Advice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do the practice quiz in an environment similar to the quiz: time yourself, only used allowed resources, etc.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organize your notes – open book doesn’t mean “no notes required”!</a:t>
            </a:r>
          </a:p>
          <a:p>
            <a:pPr lvl="1" indent="-406400">
              <a:lnSpc>
                <a:spcPct val="100000"/>
              </a:lnSpc>
              <a:buSzPts val="2800"/>
            </a:pPr>
            <a:r>
              <a:rPr lang="en-US" dirty="0"/>
              <a:t>go to section!!</a:t>
            </a:r>
          </a:p>
          <a:p>
            <a:pPr lvl="1" indent="-406400">
              <a:lnSpc>
                <a:spcPct val="100000"/>
              </a:lnSpc>
              <a:buSzPts val="2800"/>
            </a:pPr>
            <a:endParaRPr lang="en-US" dirty="0"/>
          </a:p>
        </p:txBody>
      </p:sp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4AE8A205-9FE4-7A59-A7AC-B2428EFF333F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/>
          </a:p>
        </p:txBody>
      </p:sp>
      <p:sp>
        <p:nvSpPr>
          <p:cNvPr id="70" name="Google Shape;70;p19">
            <a:extLst>
              <a:ext uri="{FF2B5EF4-FFF2-40B4-BE49-F238E27FC236}">
                <a16:creationId xmlns:a16="http://schemas.microsoft.com/office/drawing/2014/main" id="{E82F2519-25C0-4028-EA67-ECEDC8A36F2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9059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02A5C-FD47-A7AA-0F40-723C270D0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7E6F4-3EF3-2CF9-2A79-895FCD6577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3130D863-43C6-F4E1-5F61-5019AD8177C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6939" y="606592"/>
            <a:ext cx="8582661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(Review)</a:t>
            </a: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b="1" spc="-5" dirty="0"/>
              <a:t>Class</a:t>
            </a:r>
            <a:r>
              <a:rPr b="1" spc="-60" dirty="0"/>
              <a:t> </a:t>
            </a:r>
            <a:r>
              <a:rPr b="1" dirty="0"/>
              <a:t>Constants</a:t>
            </a: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33141EB7-8C77-BC34-0ACF-8626E8EDB1F5}"/>
              </a:ext>
            </a:extLst>
          </p:cNvPr>
          <p:cNvSpPr txBox="1"/>
          <p:nvPr/>
        </p:nvSpPr>
        <p:spPr>
          <a:xfrm>
            <a:off x="1031239" y="1703257"/>
            <a:ext cx="9942830" cy="137922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fixed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value visible to the whole program 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(the </a:t>
            </a:r>
            <a:r>
              <a:rPr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entire</a:t>
            </a:r>
            <a:r>
              <a:rPr sz="3200" spc="-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i="1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class</a:t>
            </a:r>
            <a:r>
              <a:rPr sz="32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723265" indent="-342900">
              <a:lnSpc>
                <a:spcPts val="3020"/>
              </a:lnSpc>
              <a:spcBef>
                <a:spcPts val="570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Value </a:t>
            </a:r>
            <a:r>
              <a:rPr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 set </a:t>
            </a: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declaration; </a:t>
            </a:r>
            <a:r>
              <a:rPr sz="2800" b="1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 reassigned  (so the value </a:t>
            </a:r>
            <a:r>
              <a:rPr sz="2800" spc="-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800" spc="3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u="sng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constant</a:t>
            </a:r>
            <a:r>
              <a:rPr sz="2800" spc="-5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CFDBF193-F40B-2200-C384-BC1BFB79C09D}"/>
              </a:ext>
            </a:extLst>
          </p:cNvPr>
          <p:cNvSpPr txBox="1"/>
          <p:nvPr/>
        </p:nvSpPr>
        <p:spPr>
          <a:xfrm>
            <a:off x="802004" y="4137064"/>
            <a:ext cx="1112519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final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i="1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NAME_OF_CONSTANT </a:t>
            </a:r>
            <a:r>
              <a:rPr lang="en-US" sz="28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i="1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expression</a:t>
            </a:r>
            <a:r>
              <a:rPr lang="en-US" sz="28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1090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b="1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(Review)</a:t>
            </a: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Parameters</a:t>
            </a:r>
            <a:endParaRPr dirty="0"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D9D3-36ED-4D02-89A6-8A35783E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301981"/>
            <a:ext cx="11090335" cy="4237570"/>
          </a:xfrm>
          <a:prstGeom prst="rect">
            <a:avLst/>
          </a:prstGeom>
          <a:solidFill>
            <a:srgbClr val="FEFE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A value passed to a method by its caller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rgbClr val="0066FF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public static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void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008080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String</a:t>
            </a:r>
            <a:r>
              <a:rPr lang="en-US" sz="2800" dirty="0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 {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</a:t>
            </a:r>
            <a:r>
              <a:rPr lang="en-US" sz="2800" dirty="0" err="1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System.out.print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 err="1">
                <a:solidFill>
                  <a:schemeClr val="tx1"/>
                </a:solidFill>
                <a:highlight>
                  <a:srgbClr val="CCECFF"/>
                </a:highlight>
                <a:latin typeface="Consolas" panose="020B0609020204030204" pitchFamily="49" charset="0"/>
                <a:cs typeface="Calibri" panose="020F0502020204030204" pitchFamily="34" charset="0"/>
              </a:rPr>
              <a:t>musicalAct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+ 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 is the best!"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  ...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}</a:t>
            </a:r>
          </a:p>
          <a:p>
            <a:pPr marL="57150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800" dirty="0">
              <a:solidFill>
                <a:schemeClr val="tx1"/>
              </a:solidFill>
              <a:latin typeface="Consolas" panose="020B0609020204030204" pitchFamily="49" charset="0"/>
              <a:cs typeface="Calibri" panose="020F0502020204030204" pitchFamily="34" charset="0"/>
            </a:endParaRPr>
          </a:p>
          <a:p>
            <a:pPr marL="1143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Calling a method with a parameter…</a:t>
            </a:r>
          </a:p>
          <a:p>
            <a:pPr marL="571500" lvl="1" indent="0">
              <a:buNone/>
            </a:pP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myMethod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(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</a:t>
            </a:r>
            <a:r>
              <a:rPr lang="en-US" sz="2800" dirty="0" err="1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Laufey</a:t>
            </a:r>
            <a:r>
              <a:rPr lang="en-US" sz="2800" dirty="0">
                <a:solidFill>
                  <a:srgbClr val="A41514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"</a:t>
            </a:r>
            <a:r>
              <a:rPr lang="en-US" sz="28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);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//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Laufey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 is the best! </a:t>
            </a:r>
          </a:p>
        </p:txBody>
      </p:sp>
    </p:spTree>
    <p:extLst>
      <p:ext uri="{BB962C8B-B14F-4D97-AF65-F5344CB8AC3E}">
        <p14:creationId xmlns:p14="http://schemas.microsoft.com/office/powerpoint/2010/main" val="197549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87DBFC1C-AAD3-DB8B-1069-BCED3E53D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6A29AE2A-390F-4924-959E-51A4FFE7973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/>
          </a:p>
        </p:txBody>
      </p:sp>
      <p:sp>
        <p:nvSpPr>
          <p:cNvPr id="70" name="Google Shape;70;p19">
            <a:extLst>
              <a:ext uri="{FF2B5EF4-FFF2-40B4-BE49-F238E27FC236}">
                <a16:creationId xmlns:a16="http://schemas.microsoft.com/office/drawing/2014/main" id="{78A66A9A-8FC6-3562-E8A8-10F4C8E8C90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878B177A-3225-3746-F127-B27613F9B8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76207"/>
            <a:ext cx="10515600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(Review)</a:t>
            </a: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spc="-5" dirty="0">
                <a:latin typeface="Calibri" panose="020F0502020204030204" pitchFamily="34" charset="0"/>
                <a:cs typeface="Calibri" panose="020F0502020204030204" pitchFamily="34" charset="0"/>
              </a:rPr>
              <a:t>Sc</a:t>
            </a:r>
            <a:r>
              <a:rPr lang="en-US" b="1" spc="5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b="1" spc="-5" dirty="0">
                <a:latin typeface="Calibri" panose="020F0502020204030204" pitchFamily="34" charset="0"/>
                <a:cs typeface="Calibri" panose="020F0502020204030204" pitchFamily="34" charset="0"/>
              </a:rPr>
              <a:t>pe – in for loops</a:t>
            </a:r>
            <a:endParaRPr b="1" spc="-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884AA2A3-E6AF-C10D-19AC-23343506EA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485956"/>
            <a:ext cx="10515600" cy="132087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380"/>
              </a:spcBef>
              <a:buNone/>
            </a:pP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The part of a program where a variable</a:t>
            </a:r>
            <a:r>
              <a:rPr spc="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exists.</a:t>
            </a:r>
          </a:p>
          <a:p>
            <a:pPr marL="812800" indent="-3435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812800" algn="l"/>
                <a:tab pos="813435" algn="l"/>
                <a:tab pos="58547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 declaration to the end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spc="515" dirty="0">
                <a:latin typeface="Calibri" panose="020F0502020204030204" pitchFamily="34" charset="0"/>
                <a:cs typeface="Calibri" panose="020F0502020204030204" pitchFamily="34" charset="0"/>
              </a:rPr>
              <a:t>{	}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braces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indent="-3435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812800" algn="l"/>
                <a:tab pos="813435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Ex: a variable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declared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 a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for loop only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exists in that</a:t>
            </a:r>
            <a:r>
              <a:rPr sz="2400" spc="-1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loop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7">
            <a:extLst>
              <a:ext uri="{FF2B5EF4-FFF2-40B4-BE49-F238E27FC236}">
                <a16:creationId xmlns:a16="http://schemas.microsoft.com/office/drawing/2014/main" id="{2A5E66F8-45DD-0541-18D0-E90A6CD3FFBA}"/>
              </a:ext>
            </a:extLst>
          </p:cNvPr>
          <p:cNvSpPr txBox="1"/>
          <p:nvPr/>
        </p:nvSpPr>
        <p:spPr>
          <a:xfrm>
            <a:off x="1472681" y="3429000"/>
            <a:ext cx="9246637" cy="2459006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114300" indent="0">
              <a:buNone/>
            </a:pPr>
            <a:r>
              <a:rPr lang="en-US" sz="1800" dirty="0">
                <a:solidFill>
                  <a:srgbClr val="AF00DB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(</a:t>
            </a:r>
            <a:r>
              <a:rPr lang="en-US" sz="1800" dirty="0">
                <a:solidFill>
                  <a:srgbClr val="267F99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&lt;= </a:t>
            </a:r>
            <a:r>
              <a:rPr lang="en-US" sz="1800" dirty="0">
                <a:solidFill>
                  <a:srgbClr val="098658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5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"outer loop iteration #"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AF00DB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(</a:t>
            </a:r>
            <a:r>
              <a:rPr lang="en-US" sz="1800" dirty="0">
                <a:solidFill>
                  <a:srgbClr val="267F99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= </a:t>
            </a:r>
            <a:r>
              <a:rPr lang="en-US" sz="18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&lt;= </a:t>
            </a:r>
            <a:r>
              <a:rPr lang="en-US" sz="1800" dirty="0">
                <a:solidFill>
                  <a:srgbClr val="098658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3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; 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++) {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108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println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"    inner loop iteration #"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innerLoop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>
                <a:solidFill>
                  <a:srgbClr val="000000"/>
                </a:solidFill>
                <a:highlight>
                  <a:srgbClr val="CCECFF"/>
                </a:highlight>
                <a:latin typeface="Consolas" panose="020B0609020204030204" pitchFamily="49" charset="0"/>
              </a:rPr>
              <a:t>}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00108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.</a:t>
            </a:r>
            <a:r>
              <a:rPr lang="en-US" sz="1800" dirty="0" err="1">
                <a:solidFill>
                  <a:srgbClr val="795E26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println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outerLoop</a:t>
            </a: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);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000000"/>
                </a:solidFill>
                <a:highlight>
                  <a:srgbClr val="FFFFCC"/>
                </a:highlight>
                <a:latin typeface="Consolas" panose="020B0609020204030204" pitchFamily="49" charset="0"/>
              </a:rPr>
              <a:t>}</a:t>
            </a:r>
          </a:p>
          <a:p>
            <a:pPr algn="ctr">
              <a:lnSpc>
                <a:spcPct val="100000"/>
              </a:lnSpc>
              <a:spcBef>
                <a:spcPts val="875"/>
              </a:spcBef>
              <a:tabLst>
                <a:tab pos="533400" algn="l"/>
                <a:tab pos="1199515" algn="l"/>
                <a:tab pos="1466215" algn="l"/>
                <a:tab pos="1732914" algn="l"/>
                <a:tab pos="2133600" algn="l"/>
                <a:tab pos="2400300" algn="l"/>
                <a:tab pos="2799715" algn="l"/>
                <a:tab pos="3333115" algn="l"/>
                <a:tab pos="3998595" algn="l"/>
              </a:tabLst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E6933256-7CBA-78CD-57FE-942136727B04}"/>
              </a:ext>
            </a:extLst>
          </p:cNvPr>
          <p:cNvSpPr txBox="1"/>
          <p:nvPr/>
        </p:nvSpPr>
        <p:spPr>
          <a:xfrm>
            <a:off x="287205" y="4215433"/>
            <a:ext cx="13589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innerloop</a:t>
            </a:r>
            <a:r>
              <a:rPr lang="en-US" sz="1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’s</a:t>
            </a:r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scope</a:t>
            </a:r>
            <a:endParaRPr sz="1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93A2E581-7697-B542-225E-8F7333B7ED83}"/>
              </a:ext>
            </a:extLst>
          </p:cNvPr>
          <p:cNvSpPr/>
          <p:nvPr/>
        </p:nvSpPr>
        <p:spPr>
          <a:xfrm>
            <a:off x="1726163" y="4095241"/>
            <a:ext cx="251927" cy="832264"/>
          </a:xfrm>
          <a:prstGeom prst="leftBrace">
            <a:avLst/>
          </a:prstGeom>
          <a:noFill/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83C5BD8A-40DC-7006-C2FD-FF5397FE6141}"/>
              </a:ext>
            </a:extLst>
          </p:cNvPr>
          <p:cNvSpPr/>
          <p:nvPr/>
        </p:nvSpPr>
        <p:spPr>
          <a:xfrm rot="10800000">
            <a:off x="10184362" y="3498591"/>
            <a:ext cx="505409" cy="1854069"/>
          </a:xfrm>
          <a:prstGeom prst="leftBrace">
            <a:avLst/>
          </a:prstGeom>
          <a:noFill/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AF52A4E8-5AC0-9C33-0760-35E1A73E39A9}"/>
              </a:ext>
            </a:extLst>
          </p:cNvPr>
          <p:cNvSpPr txBox="1"/>
          <p:nvPr/>
        </p:nvSpPr>
        <p:spPr>
          <a:xfrm>
            <a:off x="10784890" y="4142535"/>
            <a:ext cx="1358900" cy="566181"/>
          </a:xfrm>
          <a:prstGeom prst="rect">
            <a:avLst/>
          </a:prstGeom>
          <a:ln>
            <a:noFill/>
          </a:ln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800" dirty="0" err="1">
                <a:solidFill>
                  <a:srgbClr val="FFC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outerloop</a:t>
            </a:r>
            <a:r>
              <a:rPr lang="en-US" sz="1800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’s</a:t>
            </a:r>
            <a:r>
              <a:rPr lang="en-US" sz="1800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scope</a:t>
            </a:r>
            <a:endParaRPr sz="1800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72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>
          <a:extLst>
            <a:ext uri="{FF2B5EF4-FFF2-40B4-BE49-F238E27FC236}">
              <a16:creationId xmlns:a16="http://schemas.microsoft.com/office/drawing/2014/main" id="{87DBFC1C-AAD3-DB8B-1069-BCED3E53D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>
            <a:extLst>
              <a:ext uri="{FF2B5EF4-FFF2-40B4-BE49-F238E27FC236}">
                <a16:creationId xmlns:a16="http://schemas.microsoft.com/office/drawing/2014/main" id="{6A29AE2A-390F-4924-959E-51A4FFE79737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Lesson 7 - Autumn 2024</a:t>
            </a:r>
            <a:endParaRPr/>
          </a:p>
        </p:txBody>
      </p:sp>
      <p:sp>
        <p:nvSpPr>
          <p:cNvPr id="70" name="Google Shape;70;p19">
            <a:extLst>
              <a:ext uri="{FF2B5EF4-FFF2-40B4-BE49-F238E27FC236}">
                <a16:creationId xmlns:a16="http://schemas.microsoft.com/office/drawing/2014/main" id="{78A66A9A-8FC6-3562-E8A8-10F4C8E8C90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878B177A-3225-3746-F127-B27613F9B8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76207"/>
            <a:ext cx="10515600" cy="7033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b="1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(Review)</a:t>
            </a:r>
            <a:r>
              <a:rPr lang="en-US" spc="-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spc="-5" dirty="0">
                <a:latin typeface="Calibri" panose="020F0502020204030204" pitchFamily="34" charset="0"/>
                <a:cs typeface="Calibri" panose="020F0502020204030204" pitchFamily="34" charset="0"/>
              </a:rPr>
              <a:t>Sc</a:t>
            </a:r>
            <a:r>
              <a:rPr lang="en-US" b="1" spc="5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b="1" spc="-5" dirty="0">
                <a:latin typeface="Calibri" panose="020F0502020204030204" pitchFamily="34" charset="0"/>
                <a:cs typeface="Calibri" panose="020F0502020204030204" pitchFamily="34" charset="0"/>
              </a:rPr>
              <a:t>pe – in methods</a:t>
            </a:r>
            <a:endParaRPr b="1" spc="-5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884AA2A3-E6AF-C10D-19AC-23343506EA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485956"/>
            <a:ext cx="10515600" cy="132087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380"/>
              </a:spcBef>
              <a:buNone/>
            </a:pP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The part of a program where a variable</a:t>
            </a:r>
            <a:r>
              <a:rPr spc="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exists.</a:t>
            </a:r>
          </a:p>
          <a:p>
            <a:pPr marL="812800" indent="-3435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812800" algn="l"/>
                <a:tab pos="813435" algn="l"/>
                <a:tab pos="5854700" algn="l"/>
              </a:tabLst>
            </a:pP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its declaration to the end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400" spc="-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400" spc="515" dirty="0">
                <a:latin typeface="Calibri" panose="020F0502020204030204" pitchFamily="34" charset="0"/>
                <a:cs typeface="Calibri" panose="020F0502020204030204" pitchFamily="34" charset="0"/>
              </a:rPr>
              <a:t>{	}</a:t>
            </a:r>
            <a:r>
              <a:rPr sz="2400" spc="-1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braces</a:t>
            </a:r>
            <a:endParaRPr lang="en-US" sz="2400" spc="-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indent="-343535">
              <a:lnSpc>
                <a:spcPct val="100000"/>
              </a:lnSpc>
              <a:spcBef>
                <a:spcPts val="245"/>
              </a:spcBef>
              <a:buFont typeface="Arial"/>
              <a:buChar char="•"/>
              <a:tabLst>
                <a:tab pos="812800" algn="l"/>
                <a:tab pos="813435" algn="l"/>
                <a:tab pos="5854700" algn="l"/>
              </a:tabLst>
            </a:pP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Ex: a variable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declared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 a method exists </a:t>
            </a:r>
            <a:r>
              <a:rPr sz="2400" spc="-5" dirty="0"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in that</a:t>
            </a:r>
            <a:r>
              <a:rPr sz="2400" spc="-15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400" dirty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6FB5FEBB-C521-ED82-6AF1-114BC5267002}"/>
              </a:ext>
            </a:extLst>
          </p:cNvPr>
          <p:cNvSpPr txBox="1"/>
          <p:nvPr/>
        </p:nvSpPr>
        <p:spPr>
          <a:xfrm>
            <a:off x="3124200" y="3308161"/>
            <a:ext cx="5486400" cy="2674450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static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example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1080"/>
                </a:solidFill>
                <a:latin typeface="Consolas" panose="020B0609020204030204" pitchFamily="49" charset="0"/>
              </a:rPr>
              <a:t>n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000" b="0" dirty="0">
                <a:solidFill>
                  <a:srgbClr val="A41514"/>
                </a:solidFill>
                <a:effectLst/>
                <a:latin typeface="Consolas" panose="020B0609020204030204" pitchFamily="49" charset="0"/>
              </a:rPr>
              <a:t>hello</a:t>
            </a:r>
            <a:r>
              <a:rPr lang="en-US" sz="2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2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sz="2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&lt;=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1080"/>
                </a:solidFill>
                <a:latin typeface="Consolas" panose="020B0609020204030204" pitchFamily="49" charset="0"/>
              </a:rPr>
              <a:t>n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sz="2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lang="en-US" sz="2000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sz="2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(x);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2000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algn="ctr">
              <a:lnSpc>
                <a:spcPct val="100000"/>
              </a:lnSpc>
              <a:spcBef>
                <a:spcPts val="875"/>
              </a:spcBef>
              <a:tabLst>
                <a:tab pos="533400" algn="l"/>
                <a:tab pos="1199515" algn="l"/>
                <a:tab pos="1466215" algn="l"/>
                <a:tab pos="1732914" algn="l"/>
                <a:tab pos="2133600" algn="l"/>
                <a:tab pos="2400300" algn="l"/>
                <a:tab pos="2799715" algn="l"/>
                <a:tab pos="3333115" algn="l"/>
                <a:tab pos="3998595" algn="l"/>
              </a:tabLst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94E2C082-4A33-B4B4-7E15-CB489728B760}"/>
              </a:ext>
            </a:extLst>
          </p:cNvPr>
          <p:cNvSpPr txBox="1"/>
          <p:nvPr/>
        </p:nvSpPr>
        <p:spPr>
          <a:xfrm>
            <a:off x="8793711" y="4421054"/>
            <a:ext cx="136017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40" dirty="0">
                <a:solidFill>
                  <a:srgbClr val="9933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sz="2800" spc="40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5" dirty="0">
                <a:solidFill>
                  <a:srgbClr val="99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4D730F18-09F0-D276-71C7-C45EF52D2C3A}"/>
              </a:ext>
            </a:extLst>
          </p:cNvPr>
          <p:cNvSpPr txBox="1"/>
          <p:nvPr/>
        </p:nvSpPr>
        <p:spPr>
          <a:xfrm>
            <a:off x="1767444" y="4562441"/>
            <a:ext cx="15989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300" dirty="0">
                <a:solidFill>
                  <a:srgbClr val="3399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sz="2800" spc="30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6FFF4063-2088-791F-ABD3-B1DDAD3F5417}"/>
              </a:ext>
            </a:extLst>
          </p:cNvPr>
          <p:cNvSpPr/>
          <p:nvPr/>
        </p:nvSpPr>
        <p:spPr>
          <a:xfrm>
            <a:off x="3287899" y="4421054"/>
            <a:ext cx="251927" cy="832264"/>
          </a:xfrm>
          <a:prstGeom prst="leftBrace">
            <a:avLst/>
          </a:prstGeom>
          <a:noFill/>
          <a:ln w="38100">
            <a:solidFill>
              <a:srgbClr val="33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87040B81-F7DE-8AC6-1A63-4D6C1DA094B9}"/>
              </a:ext>
            </a:extLst>
          </p:cNvPr>
          <p:cNvSpPr/>
          <p:nvPr/>
        </p:nvSpPr>
        <p:spPr>
          <a:xfrm rot="10800000">
            <a:off x="8272947" y="4086590"/>
            <a:ext cx="391005" cy="1166728"/>
          </a:xfrm>
          <a:prstGeom prst="leftBrace">
            <a:avLst/>
          </a:prstGeom>
          <a:noFill/>
          <a:ln w="38100">
            <a:solidFill>
              <a:srgbClr val="9932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6" name="object 13">
            <a:extLst>
              <a:ext uri="{FF2B5EF4-FFF2-40B4-BE49-F238E27FC236}">
                <a16:creationId xmlns:a16="http://schemas.microsoft.com/office/drawing/2014/main" id="{191DED57-1BED-8685-33AE-0922E9A88CC2}"/>
              </a:ext>
            </a:extLst>
          </p:cNvPr>
          <p:cNvSpPr txBox="1"/>
          <p:nvPr/>
        </p:nvSpPr>
        <p:spPr>
          <a:xfrm>
            <a:off x="758468" y="2985930"/>
            <a:ext cx="15989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800" spc="300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sz="2800" spc="3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's</a:t>
            </a:r>
            <a:r>
              <a:rPr sz="2800" spc="-6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  <a:endParaRPr sz="28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5D8EBB85-4406-8D27-1A00-D15DEF28860D}"/>
              </a:ext>
            </a:extLst>
          </p:cNvPr>
          <p:cNvSpPr/>
          <p:nvPr/>
        </p:nvSpPr>
        <p:spPr>
          <a:xfrm>
            <a:off x="1366908" y="3545692"/>
            <a:ext cx="223771" cy="2033498"/>
          </a:xfrm>
          <a:prstGeom prst="leftBrace">
            <a:avLst/>
          </a:prstGeom>
          <a:noFill/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4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90526F-F7F8-4AD6-A794-BB4CCC8B2B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Lesson 7 - Autumn 2024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7806BE-25FC-4E76-838C-EDD2183DB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991528-6147-4BD0-8D74-58F4748E3C4E}"/>
              </a:ext>
            </a:extLst>
          </p:cNvPr>
          <p:cNvSpPr txBox="1"/>
          <p:nvPr/>
        </p:nvSpPr>
        <p:spPr>
          <a:xfrm>
            <a:off x="893530" y="1175087"/>
            <a:ext cx="7717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What will be the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last line of output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from this code?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4A75CC-3DE1-4C7B-99CB-700C99245020}"/>
              </a:ext>
            </a:extLst>
          </p:cNvPr>
          <p:cNvSpPr txBox="1"/>
          <p:nvPr/>
        </p:nvSpPr>
        <p:spPr>
          <a:xfrm>
            <a:off x="7543800" y="2459043"/>
            <a:ext cx="44969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n-US" sz="32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 is: 1</a:t>
            </a:r>
            <a:endParaRPr lang="en-US" sz="3200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32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 is: 5</a:t>
            </a:r>
            <a:endParaRPr lang="en-US" sz="32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 is: 6</a:t>
            </a:r>
            <a:endParaRPr lang="en-US" sz="32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 b="1" dirty="0">
              <a:solidFill>
                <a:srgbClr val="00808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solidFill>
                  <a:srgbClr val="00808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D. </a:t>
            </a:r>
            <a:r>
              <a:rPr lang="en-US" sz="3200" dirty="0">
                <a:solidFill>
                  <a:schemeClr val="tx1"/>
                </a:solidFill>
                <a:latin typeface="Consolas" panose="020B0609020204030204" pitchFamily="49" charset="0"/>
                <a:cs typeface="Calibri" panose="020F0502020204030204" pitchFamily="34" charset="0"/>
              </a:rPr>
              <a:t>count is: 7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04BCC4-0B98-81FE-AF02-974CA544A4C3}"/>
              </a:ext>
            </a:extLst>
          </p:cNvPr>
          <p:cNvSpPr txBox="1"/>
          <p:nvPr/>
        </p:nvSpPr>
        <p:spPr>
          <a:xfrm>
            <a:off x="893530" y="2028155"/>
            <a:ext cx="665027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 static final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5CC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800" b="0" dirty="0">
              <a:solidFill>
                <a:srgbClr val="D73A49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line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(count);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"count is: "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b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line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count) {</a:t>
            </a:r>
          </a:p>
          <a:p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for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005CC5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count;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>
                <a:solidFill>
                  <a:srgbClr val="032F62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"*"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count</a:t>
            </a:r>
            <a:r>
              <a:rPr lang="en-US" sz="1800" b="0" dirty="0">
                <a:solidFill>
                  <a:srgbClr val="D73A49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800" b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System.out.</a:t>
            </a:r>
            <a:r>
              <a:rPr lang="en-US" sz="1800" b="0" dirty="0" err="1">
                <a:solidFill>
                  <a:srgbClr val="6F42C1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800" b="0" dirty="0">
                <a:solidFill>
                  <a:srgbClr val="24292E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778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en School">
      <a:dk1>
        <a:srgbClr val="000000"/>
      </a:dk1>
      <a:lt1>
        <a:srgbClr val="FFFFFF"/>
      </a:lt1>
      <a:dk2>
        <a:srgbClr val="373545"/>
      </a:dk2>
      <a:lt2>
        <a:srgbClr val="DCD8DC"/>
      </a:lt2>
      <a:accent1>
        <a:srgbClr val="330065"/>
      </a:accent1>
      <a:accent2>
        <a:srgbClr val="917B4C"/>
      </a:accent2>
      <a:accent3>
        <a:srgbClr val="E8D3A2"/>
      </a:accent3>
      <a:accent4>
        <a:srgbClr val="330065"/>
      </a:accent4>
      <a:accent5>
        <a:srgbClr val="917B4C"/>
      </a:accent5>
      <a:accent6>
        <a:srgbClr val="E8D3A2"/>
      </a:accent6>
      <a:hlink>
        <a:srgbClr val="330065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26277</TotalTime>
  <Words>1768</Words>
  <Application>Microsoft Macintosh PowerPoint</Application>
  <PresentationFormat>Widescreen</PresentationFormat>
  <Paragraphs>298</Paragraphs>
  <Slides>17</Slides>
  <Notes>14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Quattrocento Sans</vt:lpstr>
      <vt:lpstr>Arial</vt:lpstr>
      <vt:lpstr>Consolas</vt:lpstr>
      <vt:lpstr>Calibri</vt:lpstr>
      <vt:lpstr>Office Theme</vt:lpstr>
      <vt:lpstr>PowerPoint Presentation</vt:lpstr>
      <vt:lpstr>Announcements, Reminders</vt:lpstr>
      <vt:lpstr>Quiz 0 (1/2)</vt:lpstr>
      <vt:lpstr>Quiz 0 (2/2)</vt:lpstr>
      <vt:lpstr>(Review) Class Constants</vt:lpstr>
      <vt:lpstr>(Review) Parameters</vt:lpstr>
      <vt:lpstr>(Review) Scope – in for loops</vt:lpstr>
      <vt:lpstr>(Review) Scope – in methods</vt:lpstr>
      <vt:lpstr>PowerPoint Presentation</vt:lpstr>
      <vt:lpstr>Walkthrough: Counting Counts</vt:lpstr>
      <vt:lpstr>PowerPoint Presentation</vt:lpstr>
      <vt:lpstr>(PCM) Returns</vt:lpstr>
      <vt:lpstr>(Recall) String Methods  Usage: &lt;string variable&gt;.&lt;method&gt;(…) </vt:lpstr>
      <vt:lpstr>Returns &amp; String Methods</vt:lpstr>
      <vt:lpstr>PowerPoint Presentation</vt:lpstr>
      <vt:lpstr>PowerPoint Presentation</vt:lpstr>
      <vt:lpstr>Method Comments!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121</dc:title>
  <dc:creator>Brett Wortzman</dc:creator>
  <cp:lastModifiedBy>Matthew Wang</cp:lastModifiedBy>
  <cp:revision>139</cp:revision>
  <dcterms:created xsi:type="dcterms:W3CDTF">2020-09-29T18:40:50Z</dcterms:created>
  <dcterms:modified xsi:type="dcterms:W3CDTF">2024-10-18T18:10:17Z</dcterms:modified>
</cp:coreProperties>
</file>