
<file path=[Content_Types].xml><?xml version="1.0" encoding="utf-8"?>
<Types xmlns="http://schemas.openxmlformats.org/package/2006/content-types">
  <Default Extension="fntdata" ContentType="application/x-fontdata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88" r:id="rId3"/>
    <p:sldId id="258" r:id="rId4"/>
    <p:sldId id="284" r:id="rId5"/>
    <p:sldId id="282" r:id="rId6"/>
    <p:sldId id="260" r:id="rId7"/>
    <p:sldId id="287" r:id="rId8"/>
    <p:sldId id="286" r:id="rId9"/>
    <p:sldId id="261" r:id="rId10"/>
    <p:sldId id="283" r:id="rId11"/>
    <p:sldId id="263" r:id="rId12"/>
  </p:sldIdLst>
  <p:sldSz cx="12192000" cy="6858000"/>
  <p:notesSz cx="6858000" cy="9144000"/>
  <p:embeddedFontLst>
    <p:embeddedFont>
      <p:font typeface="Consolas" panose="020B0609020204030204" pitchFamily="49" charset="0"/>
      <p:regular r:id="rId15"/>
      <p:bold r:id="rId16"/>
      <p:italic r:id="rId17"/>
      <p:boldItalic r:id="rId18"/>
    </p:embeddedFont>
    <p:embeddedFont>
      <p:font typeface="Quattrocento Sans" panose="020B0502050000020003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14"/>
    <a:srgbClr val="339966"/>
    <a:srgbClr val="008080"/>
    <a:srgbClr val="0066FF"/>
    <a:srgbClr val="993266"/>
    <a:srgbClr val="993366"/>
    <a:srgbClr val="FFFFCC"/>
    <a:srgbClr val="CCEC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7" autoAdjust="0"/>
    <p:restoredTop sz="89971" autoAdjust="0"/>
  </p:normalViewPr>
  <p:slideViewPr>
    <p:cSldViewPr snapToGrid="0">
      <p:cViewPr varScale="1">
        <p:scale>
          <a:sx n="105" d="100"/>
          <a:sy n="105" d="100"/>
        </p:scale>
        <p:origin x="17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 dirty="0"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6 - Autumn 2024</a:t>
            </a:r>
            <a:endParaRPr dirty="0"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6 - Autumn 2024</a:t>
            </a:r>
            <a:endParaRPr dirty="0"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6 - Autumn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6 - Autumn 2024</a:t>
            </a:r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CD06408-CBE8-49C8-BF99-8A874C03FAC6}"/>
              </a:ext>
            </a:extLst>
          </p:cNvPr>
          <p:cNvSpPr/>
          <p:nvPr userDrawn="1"/>
        </p:nvSpPr>
        <p:spPr>
          <a:xfrm>
            <a:off x="10132840" y="136525"/>
            <a:ext cx="1828800" cy="1828800"/>
          </a:xfrm>
          <a:prstGeom prst="roundRect">
            <a:avLst>
              <a:gd name="adj" fmla="val 47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908C13A5-B9B1-9A2A-5771-BFC0F97E3A14}"/>
              </a:ext>
            </a:extLst>
          </p:cNvPr>
          <p:cNvSpPr txBox="1"/>
          <p:nvPr userDrawn="1"/>
        </p:nvSpPr>
        <p:spPr>
          <a:xfrm>
            <a:off x="9714901" y="2073409"/>
            <a:ext cx="2664676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 descr="QR code for sli.do with code #cse121-6">
            <a:extLst>
              <a:ext uri="{FF2B5EF4-FFF2-40B4-BE49-F238E27FC236}">
                <a16:creationId xmlns:a16="http://schemas.microsoft.com/office/drawing/2014/main" id="{4CC3CCEB-D0F5-C08E-568F-F79E0B6C3E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40924" y="244609"/>
            <a:ext cx="1612631" cy="161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Lesson 6 - Autumn 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4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Lesson 6 -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536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5 - Autumn 2024</a:t>
            </a:r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823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Lesson 6 - Autumn 2024</a:t>
            </a:r>
            <a:endParaRPr dirty="0"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;p1">
            <a:extLst>
              <a:ext uri="{FF2B5EF4-FFF2-40B4-BE49-F238E27FC236}">
                <a16:creationId xmlns:a16="http://schemas.microsoft.com/office/drawing/2014/main" id="{04BC733F-A418-1DCC-ADF2-A92896FE2CC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CSE 121 Lesson 6:</a:t>
            </a:r>
            <a:b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Methods &amp; Parameters</a:t>
            </a:r>
          </a:p>
        </p:txBody>
      </p:sp>
      <p:sp>
        <p:nvSpPr>
          <p:cNvPr id="3" name="Google Shape;49;p1">
            <a:extLst>
              <a:ext uri="{FF2B5EF4-FFF2-40B4-BE49-F238E27FC236}">
                <a16:creationId xmlns:a16="http://schemas.microsoft.com/office/drawing/2014/main" id="{3F7EDD36-F05D-12CC-D391-ADCFB619BC0A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5" name="Google Shape;50;p1">
            <a:extLst>
              <a:ext uri="{FF2B5EF4-FFF2-40B4-BE49-F238E27FC236}">
                <a16:creationId xmlns:a16="http://schemas.microsoft.com/office/drawing/2014/main" id="{ED7D4F69-C4C0-D778-E727-84B80E9CE294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04FAD8-E591-DD19-1E6F-8206A45EAF3D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Google Shape;51;p1">
            <a:extLst>
              <a:ext uri="{FF2B5EF4-FFF2-40B4-BE49-F238E27FC236}">
                <a16:creationId xmlns:a16="http://schemas.microsoft.com/office/drawing/2014/main" id="{F38231C8-656A-4FEA-3443-FBF0142C5484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Google Shape;54;p1">
            <a:extLst>
              <a:ext uri="{FF2B5EF4-FFF2-40B4-BE49-F238E27FC236}">
                <a16:creationId xmlns:a16="http://schemas.microsoft.com/office/drawing/2014/main" id="{D4EDCDEF-D237-D318-C63B-EF993C07A821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A6FF83B-613F-99DD-68EB-4F38E3C39A6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86147" y="3429000"/>
            <a:ext cx="2036704" cy="2036704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05CD2F-ECF3-6E60-E885-D615C5EDD8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5 - Autumn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A3BB8-3118-4BA3-8B08-63CB3A6B0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Comments!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F0756-0007-489D-9368-BA5922F298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/>
              <a:t>Now that we know how to write methods, we have a new form of documentation (using comments) to write. </a:t>
            </a:r>
          </a:p>
          <a:p>
            <a:r>
              <a:rPr lang="en-US" sz="3400" dirty="0"/>
              <a:t>Each method you write (except for main) should be accompanied by a short comment that describes what it does. </a:t>
            </a:r>
          </a:p>
          <a:p>
            <a:endParaRPr lang="en-US" sz="2000" dirty="0"/>
          </a:p>
          <a:p>
            <a:pPr marL="463550" indent="0">
              <a:buNone/>
            </a:pP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// Randomly generates </a:t>
            </a:r>
            <a:r>
              <a:rPr lang="en-US" sz="23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an addition</a:t>
            </a: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 problem where the 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// operands are in the range 1-10 (inclusive), and prints the result </a:t>
            </a:r>
          </a:p>
          <a:p>
            <a:pPr marL="463550" indent="0">
              <a:buNone/>
            </a:pPr>
            <a:r>
              <a:rPr lang="en-US" sz="23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rounded to two decimal places.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addTwoRandomNumbers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randy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num1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randy</a:t>
            </a:r>
            <a:r>
              <a:rPr lang="en-US" sz="23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3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nextInt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num2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randy</a:t>
            </a:r>
            <a:r>
              <a:rPr lang="en-US" sz="23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3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nextInt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463550" indent="0">
              <a:buNone/>
            </a:pP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   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sum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=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num1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+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num2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;</a:t>
            </a:r>
            <a:endParaRPr lang="en-US" sz="23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pPr marL="463550" indent="0">
              <a:buNone/>
            </a:pP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   ...</a:t>
            </a:r>
            <a:endParaRPr lang="en-US" sz="23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F6457-D8B6-4C9B-BE82-101281C61F2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</p:spTree>
    <p:extLst>
      <p:ext uri="{BB962C8B-B14F-4D97-AF65-F5344CB8AC3E}">
        <p14:creationId xmlns:p14="http://schemas.microsoft.com/office/powerpoint/2010/main" val="69389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5490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Class</a:t>
            </a:r>
            <a:r>
              <a:rPr spc="-60" dirty="0"/>
              <a:t> </a:t>
            </a:r>
            <a:r>
              <a:rPr dirty="0"/>
              <a:t>Constants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31239" y="1703257"/>
            <a:ext cx="9942830" cy="137922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fixed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value visible to the whole program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entire</a:t>
            </a:r>
            <a:r>
              <a:rPr sz="3200" spc="-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i="1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723265" indent="-342900">
              <a:lnSpc>
                <a:spcPts val="3020"/>
              </a:lnSpc>
              <a:spcBef>
                <a:spcPts val="570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Value </a:t>
            </a:r>
            <a:r>
              <a:rPr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set </a:t>
            </a: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declaration; </a:t>
            </a:r>
            <a:r>
              <a:rPr sz="2800" b="1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 reassigned  (so the value </a:t>
            </a: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800" spc="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u="sng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constant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2004" y="4137064"/>
            <a:ext cx="111251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final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i="1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NAME_OF_CONSTANT 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i="1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CD556A-9644-4D27-9955-A6672FA1588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627FF-76E1-ADB4-FA91-47FF53A1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 &amp;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47A31-1838-9667-81CD-52894F7D9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09714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Resubmission Cycle 0 (R0) due tomorrow, October 17</a:t>
            </a:r>
          </a:p>
          <a:p>
            <a:r>
              <a:rPr lang="en-US" sz="3200" dirty="0"/>
              <a:t>Programming Assignment 1 (P1) out today, due October 22</a:t>
            </a:r>
            <a:endParaRPr lang="en-US" sz="2800" dirty="0"/>
          </a:p>
          <a:p>
            <a:pPr lvl="1"/>
            <a:r>
              <a:rPr lang="en-US" sz="2800" dirty="0"/>
              <a:t>note: a big jump from C1. </a:t>
            </a:r>
            <a:r>
              <a:rPr lang="en-US" sz="2800" u="sng" dirty="0"/>
              <a:t>Start early!</a:t>
            </a:r>
            <a:endParaRPr lang="en-US" sz="2800" dirty="0"/>
          </a:p>
          <a:p>
            <a:r>
              <a:rPr lang="en-US" sz="3200" dirty="0"/>
              <a:t>Quiz 0 next week in section (Thursday, October 24)</a:t>
            </a:r>
          </a:p>
          <a:p>
            <a:pPr lvl="1"/>
            <a:r>
              <a:rPr lang="en-US" sz="2800" dirty="0"/>
              <a:t>Topics: everything up to and </a:t>
            </a:r>
            <a:r>
              <a:rPr lang="en-US" sz="2800" u="sng" dirty="0"/>
              <a:t>including</a:t>
            </a:r>
            <a:r>
              <a:rPr lang="en-US" sz="2800" dirty="0"/>
              <a:t> today’s lecture</a:t>
            </a:r>
          </a:p>
          <a:p>
            <a:pPr lvl="1"/>
            <a:r>
              <a:rPr lang="en-US" sz="2800" dirty="0"/>
              <a:t>More review in upcoming sections &amp; lectures</a:t>
            </a:r>
          </a:p>
          <a:p>
            <a:r>
              <a:rPr lang="en-US" sz="3200" dirty="0"/>
              <a:t>Post-section work required for extra resub: 12 -&gt; 10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60080-4EA9-3564-2049-D8659593516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</p:spTree>
    <p:extLst>
      <p:ext uri="{BB962C8B-B14F-4D97-AF65-F5344CB8AC3E}">
        <p14:creationId xmlns:p14="http://schemas.microsoft.com/office/powerpoint/2010/main" val="388565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6751" y="1518031"/>
            <a:ext cx="10571225" cy="1347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0979" indent="-208915">
              <a:lnSpc>
                <a:spcPts val="3654"/>
              </a:lnSpc>
              <a:spcBef>
                <a:spcPts val="105"/>
              </a:spcBef>
              <a:buSzPct val="78125"/>
              <a:buFont typeface="Arial"/>
              <a:buChar char="•"/>
              <a:tabLst>
                <a:tab pos="221615" algn="l"/>
              </a:tabLs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Nested </a:t>
            </a:r>
            <a:r>
              <a:rPr lang="en-US"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sz="32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loops</a:t>
            </a:r>
          </a:p>
          <a:p>
            <a:pPr marL="907415" lvl="1" indent="-426084">
              <a:lnSpc>
                <a:spcPts val="3350"/>
              </a:lnSpc>
              <a:buFont typeface="Arial"/>
              <a:buChar char="•"/>
              <a:tabLst>
                <a:tab pos="907415" algn="l"/>
                <a:tab pos="908050" algn="l"/>
                <a:tab pos="5138420" algn="l"/>
                <a:tab pos="5577205" algn="l"/>
              </a:tabLst>
            </a:pP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Syntax &amp;</a:t>
            </a:r>
            <a:r>
              <a:rPr lang="en-US" sz="3100" spc="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conventions:</a:t>
            </a:r>
            <a:r>
              <a:rPr lang="en-US" sz="3100" spc="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spc="56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800" spc="565" dirty="0" err="1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</a:t>
            </a:r>
            <a:r>
              <a:rPr lang="en-US" sz="2800" spc="56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	</a:t>
            </a:r>
            <a:r>
              <a:rPr lang="en-US" sz="2800" spc="625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j</a:t>
            </a:r>
            <a:r>
              <a:rPr lang="en-US" sz="2800" spc="6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	</a:t>
            </a:r>
            <a:r>
              <a:rPr lang="en-US" sz="2800" spc="275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k</a:t>
            </a:r>
            <a:r>
              <a:rPr lang="en-US" sz="2800" spc="27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07415" lvl="1" indent="-426084">
              <a:lnSpc>
                <a:spcPts val="3340"/>
              </a:lnSpc>
              <a:buFont typeface="Arial"/>
              <a:buChar char="•"/>
              <a:tabLst>
                <a:tab pos="907415" algn="l"/>
                <a:tab pos="908050" algn="l"/>
              </a:tabLst>
            </a:pPr>
            <a:r>
              <a:rPr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“doing the same thing for multiple iterations”</a:t>
            </a:r>
            <a:endParaRPr sz="3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16939" y="606961"/>
            <a:ext cx="3011249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Last</a:t>
            </a:r>
            <a:r>
              <a:rPr spc="-80" dirty="0"/>
              <a:t> </a:t>
            </a:r>
            <a:r>
              <a:rPr spc="-5" dirty="0"/>
              <a:t>Time</a:t>
            </a:r>
            <a:r>
              <a:rPr lang="en-US" spc="-5" dirty="0"/>
              <a:t> 1</a:t>
            </a:r>
            <a:endParaRPr spc="-5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9FF28-C9CB-A367-2453-426729A5A39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2AC164D-824D-670D-D347-A83936298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2378" y="2932560"/>
            <a:ext cx="10515599" cy="288284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buNone/>
            </a:pPr>
            <a:r>
              <a:rPr lang="en-US" sz="2000" dirty="0">
                <a:solidFill>
                  <a:srgbClr val="AF00DB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"outer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AF00DB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(</a:t>
            </a:r>
            <a:r>
              <a:rPr lang="en-US" sz="2000" dirty="0">
                <a:solidFill>
                  <a:srgbClr val="267F99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&lt;= </a:t>
            </a:r>
            <a:r>
              <a:rPr lang="en-US" sz="20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7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A31515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"    inner loop iteration #"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+ </a:t>
            </a:r>
            <a:r>
              <a:rPr lang="en-US" sz="20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}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20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20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3723E-3AB6-308C-0B51-A24BCC853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F2053DD-BF28-10C1-6F0E-66A014B93CB4}"/>
              </a:ext>
            </a:extLst>
          </p:cNvPr>
          <p:cNvSpPr txBox="1"/>
          <p:nvPr/>
        </p:nvSpPr>
        <p:spPr>
          <a:xfrm>
            <a:off x="936752" y="1518031"/>
            <a:ext cx="10262870" cy="22320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0215" indent="-432434">
              <a:lnSpc>
                <a:spcPts val="3460"/>
              </a:lnSpc>
              <a:buFont typeface="Arial"/>
              <a:buChar char="•"/>
              <a:tabLst>
                <a:tab pos="450215" algn="l"/>
                <a:tab pos="450850" algn="l"/>
              </a:tabLs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</a:t>
            </a:r>
          </a:p>
          <a:p>
            <a:pPr marL="907415" indent="-400050">
              <a:lnSpc>
                <a:spcPts val="3350"/>
              </a:lnSpc>
              <a:buClr>
                <a:srgbClr val="000000"/>
              </a:buClr>
              <a:buSzPct val="87096"/>
              <a:buFont typeface="Courier New"/>
              <a:buChar char="•"/>
              <a:tabLst>
                <a:tab pos="908050" algn="l"/>
                <a:tab pos="3498215" algn="l"/>
              </a:tabLst>
            </a:pPr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31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Random</a:t>
            </a:r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object generates </a:t>
            </a:r>
            <a:r>
              <a:rPr lang="en-US" sz="31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pseudo</a:t>
            </a:r>
            <a:r>
              <a:rPr lang="en-US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-random numbers</a:t>
            </a:r>
            <a:endParaRPr lang="en-US" sz="3100" dirty="0">
              <a:solidFill>
                <a:srgbClr val="993366"/>
              </a:solidFill>
              <a:latin typeface="Consolas" panose="020B0609020204030204" pitchFamily="49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07415" indent="-400050">
              <a:lnSpc>
                <a:spcPts val="3350"/>
              </a:lnSpc>
              <a:buClr>
                <a:srgbClr val="000000"/>
              </a:buClr>
              <a:buSzPct val="87096"/>
              <a:buFont typeface="Courier New"/>
              <a:buChar char="•"/>
              <a:tabLst>
                <a:tab pos="908050" algn="l"/>
                <a:tab pos="3498215" algn="l"/>
              </a:tabLst>
            </a:pPr>
            <a:r>
              <a:rPr lang="en-US" sz="3100" dirty="0" err="1">
                <a:solidFill>
                  <a:srgbClr val="993366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nextInt</a:t>
            </a:r>
            <a:r>
              <a:rPr lang="en-US" sz="3100" dirty="0">
                <a:solidFill>
                  <a:srgbClr val="993366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3100" dirty="0">
                <a:solidFill>
                  <a:srgbClr val="339966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en-US" sz="3100" dirty="0">
                <a:solidFill>
                  <a:srgbClr val="993366"/>
                </a:solidFill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3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returns </a:t>
            </a: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random </a:t>
            </a:r>
            <a:r>
              <a:rPr lang="en-US" sz="3100" spc="-5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spc="-5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value </a:t>
            </a:r>
            <a:r>
              <a:rPr lang="en-US" sz="3100" spc="-1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[0, </a:t>
            </a:r>
            <a:r>
              <a:rPr lang="en-US" sz="3100" spc="-190" dirty="0">
                <a:solidFill>
                  <a:srgbClr val="0090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en-US" sz="3100" spc="-19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3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07415">
              <a:lnSpc>
                <a:spcPts val="3535"/>
              </a:lnSpc>
            </a:pP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i.e. </a:t>
            </a:r>
            <a:r>
              <a:rPr lang="en-US" sz="31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</a:t>
            </a:r>
            <a:r>
              <a:rPr lang="en-US" sz="31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en-US" sz="31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3100" spc="-1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100" spc="-25" dirty="0">
                <a:solidFill>
                  <a:srgbClr val="00905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en-US" sz="3100" spc="-2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-1</a:t>
            </a:r>
          </a:p>
          <a:p>
            <a:pPr marL="907415">
              <a:lnSpc>
                <a:spcPts val="3535"/>
              </a:lnSpc>
            </a:pPr>
            <a:endParaRPr lang="en-US" sz="3100" spc="-25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D9BCFF30-43C5-90A0-3500-41B87CB3D7C2}"/>
              </a:ext>
            </a:extLst>
          </p:cNvPr>
          <p:cNvSpPr/>
          <p:nvPr/>
        </p:nvSpPr>
        <p:spPr>
          <a:xfrm>
            <a:off x="3252147" y="3750052"/>
            <a:ext cx="5632080" cy="806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F22A7C60-7AC6-AD09-D7E1-5C1B753F4C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6939" y="606961"/>
            <a:ext cx="3020579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Last</a:t>
            </a:r>
            <a:r>
              <a:rPr spc="-80" dirty="0"/>
              <a:t> </a:t>
            </a:r>
            <a:r>
              <a:rPr spc="-5" dirty="0"/>
              <a:t>Time</a:t>
            </a:r>
            <a:r>
              <a:rPr lang="en-US" spc="-5" dirty="0"/>
              <a:t> 2</a:t>
            </a:r>
            <a:endParaRPr spc="-5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2949-FB2F-1ABF-A4B1-57BBD724157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B9439B-519E-EBAA-89DE-5D063587D292}"/>
              </a:ext>
            </a:extLst>
          </p:cNvPr>
          <p:cNvSpPr txBox="1"/>
          <p:nvPr/>
        </p:nvSpPr>
        <p:spPr>
          <a:xfrm>
            <a:off x="3357473" y="501680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chemeClr val="accent4">
                  <a:lumMod val="90000"/>
                  <a:lumOff val="10000"/>
                </a:schemeClr>
              </a:buClr>
            </a:pPr>
            <a:r>
              <a:rPr lang="en-US" sz="3600" dirty="0" err="1">
                <a:latin typeface="Consolas" panose="020B0609020204030204" pitchFamily="49" charset="0"/>
                <a:cs typeface="Consolas" panose="020B0609020204030204" pitchFamily="49" charset="0"/>
              </a:rPr>
              <a:t>rand.nextInt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3399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) + </a:t>
            </a:r>
            <a:r>
              <a:rPr lang="en-US" sz="3600" dirty="0">
                <a:solidFill>
                  <a:srgbClr val="3399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en-US" sz="3600" dirty="0">
              <a:solidFill>
                <a:srgbClr val="3399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8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36296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solidFill>
                  <a:srgbClr val="008080"/>
                </a:solidFill>
              </a:rPr>
              <a:t>(PCM)</a:t>
            </a:r>
            <a:r>
              <a:rPr b="1" spc="-70" dirty="0">
                <a:solidFill>
                  <a:srgbClr val="008080"/>
                </a:solidFill>
              </a:rPr>
              <a:t> </a:t>
            </a:r>
            <a:r>
              <a:rPr dirty="0"/>
              <a:t>Methods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31238" y="1730501"/>
            <a:ext cx="10989311" cy="425949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1217295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Writing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 </a:t>
            </a:r>
            <a:r>
              <a:rPr sz="3200" b="1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sz="3200" i="1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allow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own 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statements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commands in</a:t>
            </a:r>
            <a:r>
              <a:rPr sz="3200" spc="4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Java!</a:t>
            </a:r>
          </a:p>
          <a:p>
            <a:pPr marL="812800" indent="-343535">
              <a:lnSpc>
                <a:spcPct val="100000"/>
              </a:lnSpc>
              <a:spcBef>
                <a:spcPts val="215"/>
              </a:spcBef>
              <a:buSzPct val="75000"/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Naming conventions </a:t>
            </a:r>
            <a:r>
              <a:rPr sz="24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 are the </a:t>
            </a:r>
            <a:r>
              <a:rPr sz="24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 </a:t>
            </a:r>
            <a:r>
              <a:rPr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sz="24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variables:</a:t>
            </a:r>
            <a:r>
              <a:rPr sz="2400" spc="-8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20" dirty="0">
                <a:latin typeface="Consolas" panose="020B0609020204030204" pitchFamily="49" charset="0"/>
                <a:ea typeface="Calibri" panose="020F0502020204030204" pitchFamily="34" charset="0"/>
                <a:cs typeface="Calibri" panose="020F0502020204030204" pitchFamily="34" charset="0"/>
              </a:rPr>
              <a:t>camelCased</a:t>
            </a:r>
            <a:endParaRPr sz="2400" dirty="0">
              <a:latin typeface="Consolas" panose="020B0609020204030204" pitchFamily="49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189355" algn="l"/>
                <a:tab pos="2367280" algn="l"/>
                <a:tab pos="3210560" algn="l"/>
                <a:tab pos="5062855" algn="l"/>
              </a:tabLst>
            </a:pPr>
            <a:r>
              <a:rPr lang="en-US" sz="2400" spc="275" dirty="0">
                <a:solidFill>
                  <a:srgbClr val="0000FF"/>
                </a:solidFill>
                <a:latin typeface="Consolas" panose="020B0609020204030204" pitchFamily="49" charset="0"/>
              </a:rPr>
              <a:t>p</a:t>
            </a:r>
            <a:r>
              <a:rPr sz="2400" spc="275" dirty="0">
                <a:solidFill>
                  <a:srgbClr val="0000FF"/>
                </a:solidFill>
                <a:latin typeface="Consolas" panose="020B0609020204030204" pitchFamily="49" charset="0"/>
              </a:rPr>
              <a:t>ubli</a:t>
            </a:r>
            <a:r>
              <a:rPr lang="en-US" sz="2400" spc="275" dirty="0">
                <a:solidFill>
                  <a:srgbClr val="0000FF"/>
                </a:solidFill>
                <a:latin typeface="Consolas" panose="020B0609020204030204" pitchFamily="49" charset="0"/>
              </a:rPr>
              <a:t>c </a:t>
            </a:r>
            <a:r>
              <a:rPr sz="2400" spc="39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spc="39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sz="2400" spc="220" dirty="0">
                <a:solidFill>
                  <a:srgbClr val="257E99"/>
                </a:solidFill>
                <a:latin typeface="Consolas" panose="020B0609020204030204" pitchFamily="49" charset="0"/>
              </a:rPr>
              <a:t>void</a:t>
            </a:r>
            <a:r>
              <a:rPr lang="en-US" sz="2400" spc="220" dirty="0">
                <a:solidFill>
                  <a:srgbClr val="257E99"/>
                </a:solidFill>
                <a:latin typeface="Consolas" panose="020B0609020204030204" pitchFamily="49" charset="0"/>
              </a:rPr>
              <a:t> </a:t>
            </a:r>
            <a:r>
              <a:rPr sz="2400" spc="40" dirty="0" err="1">
                <a:solidFill>
                  <a:srgbClr val="795E25"/>
                </a:solidFill>
                <a:latin typeface="Consolas" panose="020B0609020204030204" pitchFamily="49" charset="0"/>
              </a:rPr>
              <a:t>myMethod</a:t>
            </a:r>
            <a:r>
              <a:rPr sz="2400" spc="40" dirty="0">
                <a:latin typeface="Consolas" panose="020B0609020204030204" pitchFamily="49" charset="0"/>
              </a:rPr>
              <a:t>()</a:t>
            </a:r>
            <a:r>
              <a:rPr lang="en-US" sz="2400" spc="40" dirty="0">
                <a:latin typeface="Consolas" panose="020B0609020204030204" pitchFamily="49" charset="0"/>
              </a:rPr>
              <a:t> </a:t>
            </a:r>
            <a:r>
              <a:rPr sz="2400" spc="515" dirty="0">
                <a:latin typeface="Consolas" panose="020B0609020204030204" pitchFamily="49" charset="0"/>
              </a:rPr>
              <a:t>{</a:t>
            </a:r>
            <a:endParaRPr sz="2400" dirty="0">
              <a:latin typeface="Consolas" panose="020B0609020204030204" pitchFamily="49" charset="0"/>
            </a:endParaRPr>
          </a:p>
          <a:p>
            <a:pPr marL="684530">
              <a:lnSpc>
                <a:spcPct val="100000"/>
              </a:lnSpc>
              <a:spcBef>
                <a:spcPts val="720"/>
              </a:spcBef>
            </a:pPr>
            <a:r>
              <a:rPr sz="2400" spc="450" dirty="0">
                <a:solidFill>
                  <a:srgbClr val="008000"/>
                </a:solidFill>
                <a:latin typeface="Consolas" panose="020B0609020204030204" pitchFamily="49" charset="0"/>
              </a:rPr>
              <a:t>/***</a:t>
            </a:r>
            <a:endParaRPr sz="2400" dirty="0">
              <a:latin typeface="Consolas" panose="020B0609020204030204" pitchFamily="49" charset="0"/>
            </a:endParaRPr>
          </a:p>
          <a:p>
            <a:pPr marL="684530">
              <a:lnSpc>
                <a:spcPct val="100000"/>
              </a:lnSpc>
              <a:spcBef>
                <a:spcPts val="710"/>
              </a:spcBef>
              <a:tabLst>
                <a:tab pos="1526540" algn="l"/>
                <a:tab pos="2366010" algn="l"/>
              </a:tabLst>
            </a:pPr>
            <a:r>
              <a:rPr sz="2400" spc="50" dirty="0">
                <a:solidFill>
                  <a:srgbClr val="008000"/>
                </a:solidFill>
                <a:latin typeface="Consolas" panose="020B0609020204030204" pitchFamily="49" charset="0"/>
              </a:rPr>
              <a:t>Your	</a:t>
            </a:r>
            <a:r>
              <a:rPr sz="2400" spc="20" dirty="0">
                <a:solidFill>
                  <a:srgbClr val="008000"/>
                </a:solidFill>
                <a:latin typeface="Consolas" panose="020B0609020204030204" pitchFamily="49" charset="0"/>
              </a:rPr>
              <a:t>code	</a:t>
            </a:r>
            <a:r>
              <a:rPr sz="2400" spc="120" dirty="0">
                <a:solidFill>
                  <a:srgbClr val="008000"/>
                </a:solidFill>
                <a:latin typeface="Consolas" panose="020B0609020204030204" pitchFamily="49" charset="0"/>
              </a:rPr>
              <a:t>here</a:t>
            </a:r>
            <a:endParaRPr sz="2400" dirty="0">
              <a:latin typeface="Consolas" panose="020B0609020204030204" pitchFamily="49" charset="0"/>
            </a:endParaRPr>
          </a:p>
          <a:p>
            <a:pPr marL="684530">
              <a:lnSpc>
                <a:spcPct val="100000"/>
              </a:lnSpc>
              <a:spcBef>
                <a:spcPts val="710"/>
              </a:spcBef>
            </a:pPr>
            <a:r>
              <a:rPr sz="2400" spc="475" dirty="0">
                <a:solidFill>
                  <a:srgbClr val="008000"/>
                </a:solidFill>
                <a:latin typeface="Consolas" panose="020B0609020204030204" pitchFamily="49" charset="0"/>
              </a:rPr>
              <a:t>**/</a:t>
            </a:r>
            <a:endParaRPr sz="2400" dirty="0">
              <a:latin typeface="Consolas" panose="020B0609020204030204" pitchFamily="49" charset="0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400" spc="515" dirty="0">
                <a:latin typeface="Consolas" panose="020B0609020204030204" pitchFamily="49" charset="0"/>
              </a:rPr>
              <a:t>}</a:t>
            </a:r>
            <a:endParaRPr sz="2400" dirty="0">
              <a:latin typeface="Consolas" panose="020B0609020204030204" pitchFamily="49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5BCDC-75C5-4806-A10D-91D74B7D4BD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0E42A47D-31CA-4E8D-BD61-8BD936813D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title" idx="4294967295"/>
          </p:nvPr>
        </p:nvSpPr>
        <p:spPr>
          <a:xfrm>
            <a:off x="4531468" y="1270385"/>
            <a:ext cx="5221287" cy="4524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What is the </a:t>
            </a:r>
            <a:r>
              <a:rPr sz="2800" spc="-10" dirty="0"/>
              <a:t>output </a:t>
            </a:r>
            <a:r>
              <a:rPr sz="2800" spc="-5" dirty="0"/>
              <a:t>of this</a:t>
            </a:r>
            <a:r>
              <a:rPr sz="2800" spc="50" dirty="0"/>
              <a:t> </a:t>
            </a:r>
            <a:r>
              <a:rPr sz="2800" spc="-10" dirty="0"/>
              <a:t>program?</a:t>
            </a:r>
            <a:endParaRPr sz="2800" dirty="0"/>
          </a:p>
        </p:txBody>
      </p:sp>
      <p:sp>
        <p:nvSpPr>
          <p:cNvPr id="20" name="object 20"/>
          <p:cNvSpPr txBox="1"/>
          <p:nvPr/>
        </p:nvSpPr>
        <p:spPr>
          <a:xfrm>
            <a:off x="4928376" y="2718083"/>
            <a:ext cx="401701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25520" algn="l"/>
              </a:tabLst>
            </a:pPr>
            <a:r>
              <a:rPr sz="4800" spc="-5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4800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sz="4800" spc="-5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  <a:endParaRPr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30902" y="4181347"/>
            <a:ext cx="5130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5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  <a:endParaRPr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44230" y="4181347"/>
            <a:ext cx="5543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</a:t>
            </a:r>
            <a:endParaRPr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5509C1-606E-49EA-B646-215F21BA1593}"/>
              </a:ext>
            </a:extLst>
          </p:cNvPr>
          <p:cNvSpPr txBox="1"/>
          <p:nvPr/>
        </p:nvSpPr>
        <p:spPr>
          <a:xfrm>
            <a:off x="263423" y="1364351"/>
            <a:ext cx="5410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HelloGoodbye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lang="en-US" sz="12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welcome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goodbye();</a:t>
            </a:r>
            <a:endParaRPr lang="en-US" sz="12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"Hello! "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glad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goodbye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"Goodbye!"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welcome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"Welcome! "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glad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b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glad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0070C1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12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2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"Glad you're here."</a:t>
            </a:r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12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B4594DB-D802-46C4-9DCB-A7A5DED833F0}"/>
              </a:ext>
            </a:extLst>
          </p:cNvPr>
          <p:cNvSpPr txBox="1"/>
          <p:nvPr/>
        </p:nvSpPr>
        <p:spPr>
          <a:xfrm flipH="1">
            <a:off x="5589397" y="4204997"/>
            <a:ext cx="261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Welcome!</a:t>
            </a:r>
          </a:p>
          <a:p>
            <a:r>
              <a:rPr lang="en-US" dirty="0">
                <a:latin typeface="Consolas" panose="020B0609020204030204" pitchFamily="49" charset="0"/>
              </a:rPr>
              <a:t>Hello!</a:t>
            </a:r>
          </a:p>
          <a:p>
            <a:r>
              <a:rPr lang="en-US" dirty="0">
                <a:latin typeface="Consolas" panose="020B0609020204030204" pitchFamily="49" charset="0"/>
              </a:rPr>
              <a:t>Goodbye!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62D728E-C678-4653-B833-C749C02A753D}"/>
              </a:ext>
            </a:extLst>
          </p:cNvPr>
          <p:cNvSpPr txBox="1"/>
          <p:nvPr/>
        </p:nvSpPr>
        <p:spPr>
          <a:xfrm flipH="1">
            <a:off x="5443982" y="2720179"/>
            <a:ext cx="30223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Welcome! Glad you’re here.</a:t>
            </a:r>
          </a:p>
          <a:p>
            <a:r>
              <a:rPr lang="en-US" dirty="0">
                <a:latin typeface="Consolas" panose="020B0609020204030204" pitchFamily="49" charset="0"/>
              </a:rPr>
              <a:t>Hello! Glad you’re here. </a:t>
            </a:r>
          </a:p>
          <a:p>
            <a:r>
              <a:rPr lang="en-US" dirty="0">
                <a:latin typeface="Consolas" panose="020B0609020204030204" pitchFamily="49" charset="0"/>
              </a:rPr>
              <a:t>Goodbye!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D4CE8B-36C4-4275-BDE6-EE8B4311943F}"/>
              </a:ext>
            </a:extLst>
          </p:cNvPr>
          <p:cNvSpPr txBox="1"/>
          <p:nvPr/>
        </p:nvSpPr>
        <p:spPr>
          <a:xfrm flipH="1">
            <a:off x="9144000" y="4065929"/>
            <a:ext cx="26107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Welcome!</a:t>
            </a:r>
          </a:p>
          <a:p>
            <a:r>
              <a:rPr lang="en-US" dirty="0">
                <a:latin typeface="Consolas" panose="020B0609020204030204" pitchFamily="49" charset="0"/>
              </a:rPr>
              <a:t>Glad you're here.</a:t>
            </a:r>
          </a:p>
          <a:p>
            <a:r>
              <a:rPr lang="en-US" dirty="0">
                <a:latin typeface="Consolas" panose="020B0609020204030204" pitchFamily="49" charset="0"/>
              </a:rPr>
              <a:t>Hello!</a:t>
            </a:r>
          </a:p>
          <a:p>
            <a:r>
              <a:rPr lang="en-US" dirty="0">
                <a:latin typeface="Consolas" panose="020B0609020204030204" pitchFamily="49" charset="0"/>
              </a:rPr>
              <a:t>Glad you're here.</a:t>
            </a:r>
          </a:p>
          <a:p>
            <a:r>
              <a:rPr lang="en-US" dirty="0">
                <a:latin typeface="Consolas" panose="020B0609020204030204" pitchFamily="49" charset="0"/>
              </a:rPr>
              <a:t>Goodbye!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9FBCF0B-FCCE-4AC8-91CA-C9760E2D2006}"/>
              </a:ext>
            </a:extLst>
          </p:cNvPr>
          <p:cNvSpPr txBox="1"/>
          <p:nvPr/>
        </p:nvSpPr>
        <p:spPr>
          <a:xfrm flipH="1">
            <a:off x="9028959" y="2942654"/>
            <a:ext cx="28996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Welcome! Hello! Goodbye!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6DB337-A1E5-F159-1D5C-7DB57121F5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237439" y="234794"/>
            <a:ext cx="1616308" cy="161630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Parameters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365" y="1479781"/>
            <a:ext cx="10753785" cy="423757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A value passed to a method by its caller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void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008080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System.out.print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 err="1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+ 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 is the best!"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with a parameter…</a:t>
            </a:r>
          </a:p>
          <a:p>
            <a:pPr marL="571500" lvl="1" indent="0"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"Rush"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// Rush is the best!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94270-2442-1A9A-2F17-73B53173C0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Lesson 6 - Autumn 2024</a:t>
            </a:r>
          </a:p>
        </p:txBody>
      </p:sp>
    </p:spTree>
    <p:extLst>
      <p:ext uri="{BB962C8B-B14F-4D97-AF65-F5344CB8AC3E}">
        <p14:creationId xmlns:p14="http://schemas.microsoft.com/office/powerpoint/2010/main" val="2371165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D82DA-1500-B3D4-99A3-8F6A22786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3D10214-3671-5BCD-DDCC-8DF182E209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76207"/>
            <a:ext cx="10515600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b="1" spc="-5" dirty="0"/>
              <a:t>Sc</a:t>
            </a:r>
            <a:r>
              <a:rPr b="1" spc="5" dirty="0"/>
              <a:t>o</a:t>
            </a:r>
            <a:r>
              <a:rPr b="1" spc="-5" dirty="0"/>
              <a:t>pe</a:t>
            </a: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7D466C86-DFF7-19B5-47F9-EE5D354CB0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31238" y="1302868"/>
            <a:ext cx="10230811" cy="1751762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49250" indent="-227013">
              <a:lnSpc>
                <a:spcPct val="100000"/>
              </a:lnSpc>
              <a:spcBef>
                <a:spcPts val="380"/>
              </a:spcBef>
            </a:pPr>
            <a:r>
              <a:rPr lang="en-US" spc="-5" dirty="0"/>
              <a:t>Definition: </a:t>
            </a:r>
            <a:r>
              <a:rPr spc="-5" dirty="0"/>
              <a:t>The part of a program where a variable</a:t>
            </a:r>
            <a:r>
              <a:rPr spc="60" dirty="0"/>
              <a:t> </a:t>
            </a:r>
            <a:r>
              <a:rPr spc="-5" dirty="0"/>
              <a:t>exists</a:t>
            </a:r>
            <a:r>
              <a:rPr lang="en-US" spc="-5" dirty="0"/>
              <a:t> (and can  thus be referenced/modified/used)</a:t>
            </a:r>
            <a:r>
              <a:rPr spc="-5" dirty="0"/>
              <a:t>.</a:t>
            </a:r>
          </a:p>
          <a:p>
            <a:pPr marL="812800" indent="-3435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812800" algn="l"/>
                <a:tab pos="813435" algn="l"/>
                <a:tab pos="5854700" algn="l"/>
              </a:tabLst>
            </a:pPr>
            <a:r>
              <a:rPr sz="2400" spc="-5" dirty="0"/>
              <a:t>From </a:t>
            </a:r>
            <a:r>
              <a:rPr sz="2400" dirty="0"/>
              <a:t>its </a:t>
            </a:r>
            <a:r>
              <a:rPr sz="2400" b="1" dirty="0"/>
              <a:t>declaration to the end </a:t>
            </a:r>
            <a:r>
              <a:rPr sz="2400" b="1" spc="-5" dirty="0"/>
              <a:t>of</a:t>
            </a:r>
            <a:r>
              <a:rPr sz="2400" b="1" spc="-50" dirty="0"/>
              <a:t> </a:t>
            </a:r>
            <a:r>
              <a:rPr sz="2400" b="1" dirty="0"/>
              <a:t>the </a:t>
            </a:r>
            <a:r>
              <a:rPr sz="2400" b="1" spc="515" dirty="0">
                <a:latin typeface="Arial"/>
                <a:cs typeface="Arial"/>
              </a:rPr>
              <a:t>{	}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5" dirty="0"/>
              <a:t>braces</a:t>
            </a:r>
            <a:r>
              <a:rPr lang="en-US" sz="2400" b="1" spc="-5" dirty="0"/>
              <a:t> </a:t>
            </a:r>
            <a:r>
              <a:rPr lang="en-US" sz="2400" spc="-5" dirty="0"/>
              <a:t>(kind of)</a:t>
            </a:r>
            <a:endParaRPr sz="2400" dirty="0">
              <a:latin typeface="Arial"/>
              <a:cs typeface="Arial"/>
            </a:endParaRPr>
          </a:p>
          <a:p>
            <a:pPr marL="812800" indent="-3435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400" dirty="0"/>
              <a:t>Ex: a variable </a:t>
            </a:r>
            <a:r>
              <a:rPr sz="2400" spc="-5" dirty="0"/>
              <a:t>declared </a:t>
            </a:r>
            <a:r>
              <a:rPr sz="2400" dirty="0"/>
              <a:t>in a </a:t>
            </a:r>
            <a:r>
              <a:rPr sz="2400" spc="-5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sz="2400" spc="-5" dirty="0"/>
              <a:t> loop only </a:t>
            </a:r>
            <a:r>
              <a:rPr sz="2400" dirty="0"/>
              <a:t>exists </a:t>
            </a:r>
            <a:r>
              <a:rPr sz="2400" u="sng" dirty="0"/>
              <a:t>in that</a:t>
            </a:r>
            <a:r>
              <a:rPr sz="2400" u="sng" spc="-125" dirty="0"/>
              <a:t> </a:t>
            </a:r>
            <a:r>
              <a:rPr sz="2400" u="sng" spc="-5" dirty="0"/>
              <a:t>loop</a:t>
            </a:r>
            <a:r>
              <a:rPr lang="en-US" sz="2400" spc="-5" dirty="0"/>
              <a:t>!</a:t>
            </a:r>
            <a:endParaRPr sz="2400" dirty="0"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4E9F5490-A0E3-A924-7F09-149365733496}"/>
              </a:ext>
            </a:extLst>
          </p:cNvPr>
          <p:cNvSpPr txBox="1"/>
          <p:nvPr/>
        </p:nvSpPr>
        <p:spPr>
          <a:xfrm>
            <a:off x="1472681" y="3525416"/>
            <a:ext cx="9246637" cy="2459006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114300" indent="0">
              <a:buNone/>
            </a:pPr>
            <a:r>
              <a:rPr lang="en-US" sz="1800" dirty="0">
                <a:solidFill>
                  <a:srgbClr val="AF00DB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(</a:t>
            </a:r>
            <a:r>
              <a:rPr lang="en-US" sz="1800" dirty="0">
                <a:solidFill>
                  <a:srgbClr val="267F99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&lt;= </a:t>
            </a:r>
            <a:r>
              <a:rPr lang="en-US" sz="18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5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"outer loop iteration #"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AF00DB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(</a:t>
            </a:r>
            <a:r>
              <a:rPr lang="en-US" sz="1800" dirty="0">
                <a:solidFill>
                  <a:srgbClr val="267F99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&lt;= </a:t>
            </a:r>
            <a:r>
              <a:rPr lang="en-US" sz="18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3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println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"    inner loop iteration #"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}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}</a:t>
            </a:r>
          </a:p>
          <a:p>
            <a:pPr algn="ctr">
              <a:lnSpc>
                <a:spcPct val="100000"/>
              </a:lnSpc>
              <a:spcBef>
                <a:spcPts val="875"/>
              </a:spcBef>
              <a:tabLst>
                <a:tab pos="533400" algn="l"/>
                <a:tab pos="1199515" algn="l"/>
                <a:tab pos="1466215" algn="l"/>
                <a:tab pos="1732914" algn="l"/>
                <a:tab pos="2133600" algn="l"/>
                <a:tab pos="2400300" algn="l"/>
                <a:tab pos="2799715" algn="l"/>
                <a:tab pos="3333115" algn="l"/>
                <a:tab pos="3998595" algn="l"/>
              </a:tabLst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B745230B-3A68-7CEB-A196-C8FC32345114}"/>
              </a:ext>
            </a:extLst>
          </p:cNvPr>
          <p:cNvSpPr txBox="1"/>
          <p:nvPr/>
        </p:nvSpPr>
        <p:spPr>
          <a:xfrm>
            <a:off x="287205" y="4311849"/>
            <a:ext cx="13589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innerloop</a:t>
            </a:r>
            <a:r>
              <a:rPr lang="en-US" sz="1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’s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scope</a:t>
            </a:r>
            <a:endParaRPr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89DD4A87-56E4-A12B-D84A-A50EC8ADA89F}"/>
              </a:ext>
            </a:extLst>
          </p:cNvPr>
          <p:cNvSpPr/>
          <p:nvPr/>
        </p:nvSpPr>
        <p:spPr>
          <a:xfrm>
            <a:off x="1726163" y="4191657"/>
            <a:ext cx="251927" cy="832264"/>
          </a:xfrm>
          <a:prstGeom prst="leftBrace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AA8E0DE0-9B99-DF46-ADD5-A1866E94DED7}"/>
              </a:ext>
            </a:extLst>
          </p:cNvPr>
          <p:cNvSpPr/>
          <p:nvPr/>
        </p:nvSpPr>
        <p:spPr>
          <a:xfrm rot="10800000">
            <a:off x="10184362" y="3595007"/>
            <a:ext cx="505409" cy="1854069"/>
          </a:xfrm>
          <a:prstGeom prst="leftBrace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7F81D66D-94FB-55AB-99BB-319F89DECCFC}"/>
              </a:ext>
            </a:extLst>
          </p:cNvPr>
          <p:cNvSpPr txBox="1"/>
          <p:nvPr/>
        </p:nvSpPr>
        <p:spPr>
          <a:xfrm>
            <a:off x="10784890" y="4238951"/>
            <a:ext cx="1358900" cy="566181"/>
          </a:xfrm>
          <a:prstGeom prst="rect">
            <a:avLst/>
          </a:prstGeom>
          <a:ln>
            <a:noFill/>
          </a:ln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outerloop</a:t>
            </a:r>
            <a:r>
              <a:rPr lang="en-US" sz="1800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’s</a:t>
            </a:r>
            <a:r>
              <a:rPr lang="en-US" sz="18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scope</a:t>
            </a:r>
            <a:endParaRPr sz="18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84103014-F0CD-925C-80B7-0C6337ED51C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Lesson 6 - Autumn 2024</a:t>
            </a:r>
          </a:p>
        </p:txBody>
      </p:sp>
    </p:spTree>
    <p:extLst>
      <p:ext uri="{BB962C8B-B14F-4D97-AF65-F5344CB8AC3E}">
        <p14:creationId xmlns:p14="http://schemas.microsoft.com/office/powerpoint/2010/main" val="284202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76207"/>
            <a:ext cx="10515600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b="1" spc="-5" dirty="0"/>
              <a:t>Sc</a:t>
            </a:r>
            <a:r>
              <a:rPr b="1" spc="5" dirty="0"/>
              <a:t>o</a:t>
            </a:r>
            <a:r>
              <a:rPr b="1" spc="-5" dirty="0"/>
              <a:t>pe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3200" y="3581400"/>
            <a:ext cx="5486400" cy="2674450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example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000" b="0" dirty="0">
                <a:solidFill>
                  <a:srgbClr val="A41514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(x);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algn="ctr">
              <a:lnSpc>
                <a:spcPct val="100000"/>
              </a:lnSpc>
              <a:spcBef>
                <a:spcPts val="875"/>
              </a:spcBef>
              <a:tabLst>
                <a:tab pos="533400" algn="l"/>
                <a:tab pos="1199515" algn="l"/>
                <a:tab pos="1466215" algn="l"/>
                <a:tab pos="1732914" algn="l"/>
                <a:tab pos="2133600" algn="l"/>
                <a:tab pos="2400300" algn="l"/>
                <a:tab pos="2799715" algn="l"/>
                <a:tab pos="3333115" algn="l"/>
                <a:tab pos="3998595" algn="l"/>
              </a:tabLst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12711" y="4694293"/>
            <a:ext cx="136017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40" dirty="0">
                <a:solidFill>
                  <a:srgbClr val="9933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sz="2800" spc="40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8169" y="4884365"/>
            <a:ext cx="15989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300" dirty="0">
                <a:solidFill>
                  <a:srgbClr val="3399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sz="2800" spc="30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79C7FFC-C711-4C23-B4CF-C502CFC3911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 dirty="0"/>
              <a:t>Lesson 6 - Autumn 2024</a:t>
            </a:r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E5421B0C-E838-238F-284E-CD14A12AB6EB}"/>
              </a:ext>
            </a:extLst>
          </p:cNvPr>
          <p:cNvSpPr txBox="1">
            <a:spLocks/>
          </p:cNvSpPr>
          <p:nvPr/>
        </p:nvSpPr>
        <p:spPr>
          <a:xfrm>
            <a:off x="1031238" y="1302868"/>
            <a:ext cx="10230811" cy="175176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48260" rIns="0" bIns="0" rtlCol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9250" indent="-227013">
              <a:lnSpc>
                <a:spcPct val="100000"/>
              </a:lnSpc>
              <a:spcBef>
                <a:spcPts val="380"/>
              </a:spcBef>
            </a:pPr>
            <a:r>
              <a:rPr lang="en-US" spc="-5" dirty="0"/>
              <a:t>Definition: The part of a program where a variable</a:t>
            </a:r>
            <a:r>
              <a:rPr lang="en-US" spc="60" dirty="0"/>
              <a:t> </a:t>
            </a:r>
            <a:r>
              <a:rPr lang="en-US" spc="-5" dirty="0"/>
              <a:t>exists (and can  thus be referenced/modified/used).</a:t>
            </a:r>
          </a:p>
          <a:p>
            <a:pPr marL="812800" indent="-343535">
              <a:lnSpc>
                <a:spcPct val="100000"/>
              </a:lnSpc>
              <a:spcBef>
                <a:spcPts val="245"/>
              </a:spcBef>
              <a:tabLst>
                <a:tab pos="812800" algn="l"/>
                <a:tab pos="813435" algn="l"/>
                <a:tab pos="5854700" algn="l"/>
              </a:tabLst>
            </a:pPr>
            <a:r>
              <a:rPr lang="en-US" sz="2400" spc="-5" dirty="0"/>
              <a:t>From </a:t>
            </a:r>
            <a:r>
              <a:rPr lang="en-US" sz="2400" dirty="0"/>
              <a:t>its </a:t>
            </a:r>
            <a:r>
              <a:rPr lang="en-US" sz="2400" b="1" dirty="0"/>
              <a:t>declaration to the end </a:t>
            </a:r>
            <a:r>
              <a:rPr lang="en-US" sz="2400" b="1" spc="-5" dirty="0"/>
              <a:t>of</a:t>
            </a:r>
            <a:r>
              <a:rPr lang="en-US" sz="2400" b="1" spc="-50" dirty="0"/>
              <a:t> </a:t>
            </a:r>
            <a:r>
              <a:rPr lang="en-US" sz="2400" b="1" dirty="0"/>
              <a:t>the </a:t>
            </a:r>
            <a:r>
              <a:rPr lang="en-US" sz="2400" b="1" spc="515" dirty="0">
                <a:latin typeface="Arial"/>
                <a:cs typeface="Arial"/>
              </a:rPr>
              <a:t>{	}</a:t>
            </a:r>
            <a:r>
              <a:rPr lang="en-US" sz="2400" b="1" spc="-120" dirty="0">
                <a:latin typeface="Arial"/>
                <a:cs typeface="Arial"/>
              </a:rPr>
              <a:t> </a:t>
            </a:r>
            <a:r>
              <a:rPr lang="en-US" sz="2400" b="1" spc="-5" dirty="0"/>
              <a:t>braces </a:t>
            </a:r>
            <a:r>
              <a:rPr lang="en-US" sz="2400" spc="-5" dirty="0"/>
              <a:t>(kind of)</a:t>
            </a:r>
            <a:endParaRPr lang="en-US" sz="2400" b="1" dirty="0">
              <a:latin typeface="Arial"/>
              <a:cs typeface="Arial"/>
            </a:endParaRPr>
          </a:p>
          <a:p>
            <a:pPr marL="812800" indent="-3435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lang="en-US" sz="2400" dirty="0"/>
              <a:t>Ex: a variable </a:t>
            </a:r>
            <a:r>
              <a:rPr lang="en-US" sz="2400" spc="-5" dirty="0"/>
              <a:t>declared </a:t>
            </a:r>
            <a:r>
              <a:rPr lang="en-US" sz="2400" dirty="0"/>
              <a:t>in a method exists </a:t>
            </a:r>
            <a:r>
              <a:rPr lang="en-US" sz="2400" spc="-5" dirty="0"/>
              <a:t>only </a:t>
            </a:r>
            <a:r>
              <a:rPr lang="en-US" sz="2400" dirty="0"/>
              <a:t>in that</a:t>
            </a:r>
            <a:r>
              <a:rPr lang="en-US" sz="2400" spc="-155" dirty="0"/>
              <a:t> </a:t>
            </a:r>
            <a:r>
              <a:rPr lang="en-US" sz="2400" dirty="0"/>
              <a:t>method!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A9992161-C59F-CF0A-BB40-91E6E492729D}"/>
              </a:ext>
            </a:extLst>
          </p:cNvPr>
          <p:cNvSpPr/>
          <p:nvPr/>
        </p:nvSpPr>
        <p:spPr>
          <a:xfrm>
            <a:off x="2906899" y="4694293"/>
            <a:ext cx="251927" cy="832264"/>
          </a:xfrm>
          <a:prstGeom prst="leftBrace">
            <a:avLst/>
          </a:prstGeom>
          <a:noFill/>
          <a:ln w="38100">
            <a:solidFill>
              <a:srgbClr val="33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B7F92388-C00B-E5A0-CEE7-34B0533BE160}"/>
              </a:ext>
            </a:extLst>
          </p:cNvPr>
          <p:cNvSpPr/>
          <p:nvPr/>
        </p:nvSpPr>
        <p:spPr>
          <a:xfrm rot="10800000">
            <a:off x="7891947" y="4359829"/>
            <a:ext cx="391005" cy="1166728"/>
          </a:xfrm>
          <a:prstGeom prst="leftBrace">
            <a:avLst/>
          </a:prstGeom>
          <a:noFill/>
          <a:ln w="38100">
            <a:solidFill>
              <a:srgbClr val="993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25848</TotalTime>
  <Words>1023</Words>
  <Application>Microsoft Office PowerPoint</Application>
  <PresentationFormat>Widescreen</PresentationFormat>
  <Paragraphs>180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Consolas</vt:lpstr>
      <vt:lpstr>Calibri</vt:lpstr>
      <vt:lpstr>Quattrocento Sans</vt:lpstr>
      <vt:lpstr>Arial</vt:lpstr>
      <vt:lpstr>Courier New</vt:lpstr>
      <vt:lpstr>Office Theme</vt:lpstr>
      <vt:lpstr>CSE 121 Lesson 6: Methods &amp; Parameters</vt:lpstr>
      <vt:lpstr>Announcements &amp; Reminders</vt:lpstr>
      <vt:lpstr>Last Time 1</vt:lpstr>
      <vt:lpstr>Last Time 2</vt:lpstr>
      <vt:lpstr>(PCM) Methods</vt:lpstr>
      <vt:lpstr>What is the output of this program?</vt:lpstr>
      <vt:lpstr>(PCM) Parameters</vt:lpstr>
      <vt:lpstr>(PCM) Scope</vt:lpstr>
      <vt:lpstr>(PCM) Scope</vt:lpstr>
      <vt:lpstr>Method Comments!</vt:lpstr>
      <vt:lpstr>Class Constants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Brett Wortzman</cp:lastModifiedBy>
  <cp:revision>115</cp:revision>
  <dcterms:created xsi:type="dcterms:W3CDTF">2020-09-29T18:40:50Z</dcterms:created>
  <dcterms:modified xsi:type="dcterms:W3CDTF">2024-10-16T18:09:13Z</dcterms:modified>
</cp:coreProperties>
</file>