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6" r:id="rId3"/>
    <p:sldId id="269" r:id="rId4"/>
    <p:sldId id="274" r:id="rId5"/>
    <p:sldId id="275" r:id="rId6"/>
    <p:sldId id="276" r:id="rId7"/>
    <p:sldId id="287" r:id="rId8"/>
    <p:sldId id="288" r:id="rId9"/>
    <p:sldId id="277" r:id="rId10"/>
    <p:sldId id="278" r:id="rId11"/>
    <p:sldId id="280" r:id="rId12"/>
    <p:sldId id="285" r:id="rId13"/>
    <p:sldId id="279" r:id="rId14"/>
    <p:sldId id="282" r:id="rId15"/>
    <p:sldId id="281" r:id="rId16"/>
    <p:sldId id="286" r:id="rId17"/>
  </p:sldIdLst>
  <p:sldSz cx="12192000" cy="6858000"/>
  <p:notesSz cx="6858000" cy="9144000"/>
  <p:embeddedFontLst>
    <p:embeddedFont>
      <p:font typeface="Consolas" panose="020B0609020204030204" pitchFamily="49" charset="0"/>
      <p:regular r:id="rId20"/>
      <p:bold r:id="rId21"/>
      <p:italic r:id="rId22"/>
      <p:boldItalic r:id="rId23"/>
    </p:embeddedFont>
    <p:embeddedFont>
      <p:font typeface="Quattrocento Sans" panose="020B0502050000020003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FFFFCC"/>
    <a:srgbClr val="008080"/>
    <a:srgbClr val="CCEC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3" autoAdjust="0"/>
    <p:restoredTop sz="89971" autoAdjust="0"/>
  </p:normalViewPr>
  <p:slideViewPr>
    <p:cSldViewPr snapToGrid="0">
      <p:cViewPr varScale="1">
        <p:scale>
          <a:sx n="74" d="100"/>
          <a:sy n="74" d="100"/>
        </p:scale>
        <p:origin x="208" y="8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179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447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9424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45D05E-94A0-01DF-7740-71F4925C45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8222CA-B8D0-49AD-5A2B-ADD13D8BBF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9FDFB8-27DA-2705-906A-383BB8D340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7231D-ABCD-D69A-D322-4FF495CE32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958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8967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64A42601-AED2-E39A-2446-5F46EDFAB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B68F7B2D-EF02-F87A-7670-1D7309855A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6CDB7BC1-FAC8-9072-2B27-619E4C55A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648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95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5856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8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E88FCBA7-E65C-AEB3-3B29-680134E9A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259A3E1B-743D-920E-E5FD-51063EB0D9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FDBA028F-4AF8-E601-FB37-4EB11D2275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955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E517A448-6579-BB9D-86BF-B14F97C0C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5025697A-FC10-5869-D766-01FB6B49E1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FED7CE9D-A149-D7A3-CC27-82919D1A04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13151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1D1899-2446-A637-0B2D-33432FDBADC1}"/>
              </a:ext>
            </a:extLst>
          </p:cNvPr>
          <p:cNvSpPr/>
          <p:nvPr userDrawn="1"/>
        </p:nvSpPr>
        <p:spPr>
          <a:xfrm>
            <a:off x="10132838" y="136525"/>
            <a:ext cx="18288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is lecture’s sli.do code: #cse121">
            <a:extLst>
              <a:ext uri="{FF2B5EF4-FFF2-40B4-BE49-F238E27FC236}">
                <a16:creationId xmlns:a16="http://schemas.microsoft.com/office/drawing/2014/main" id="{CDAD0D21-11BF-B4D8-DDBF-D4F1BE9984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5433" y="300788"/>
            <a:ext cx="1571445" cy="1571445"/>
          </a:xfrm>
          <a:prstGeom prst="rect">
            <a:avLst/>
          </a:prstGeom>
        </p:spPr>
      </p:pic>
      <p:sp>
        <p:nvSpPr>
          <p:cNvPr id="10" name="Google Shape;50;p1">
            <a:extLst>
              <a:ext uri="{FF2B5EF4-FFF2-40B4-BE49-F238E27FC236}">
                <a16:creationId xmlns:a16="http://schemas.microsoft.com/office/drawing/2014/main" id="{176002A2-F3E1-6181-5F7C-EF9EE3AD32E3}"/>
              </a:ext>
            </a:extLst>
          </p:cNvPr>
          <p:cNvSpPr txBox="1"/>
          <p:nvPr userDrawn="1"/>
        </p:nvSpPr>
        <p:spPr>
          <a:xfrm>
            <a:off x="9714901" y="2047456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Lesson 5 - Autumn 2024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1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5 - Autumn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ndom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.cloudflare.com/randomness-101-lavarand-in-produc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loudflare.com/randomness-101-lavarand-in-production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04BC733F-A418-1DCC-ADF2-A92896FE2C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CSE 121 Lesson 5:</a:t>
            </a:r>
            <a:b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Nested for loops, Random, Math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3F7EDD36-F05D-12CC-D391-ADCFB619BC0A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ED7D4F69-C4C0-D778-E727-84B80E9CE294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04FAD8-E591-DD19-1E6F-8206A45EAF3D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51;p1">
            <a:extLst>
              <a:ext uri="{FF2B5EF4-FFF2-40B4-BE49-F238E27FC236}">
                <a16:creationId xmlns:a16="http://schemas.microsoft.com/office/drawing/2014/main" id="{F38231C8-656A-4FEA-3443-FBF0142C5484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Google Shape;54;p1">
            <a:extLst>
              <a:ext uri="{FF2B5EF4-FFF2-40B4-BE49-F238E27FC236}">
                <a16:creationId xmlns:a16="http://schemas.microsoft.com/office/drawing/2014/main" id="{D4EDCDEF-D237-D318-C63B-EF993C07A8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183500"/>
              </p:ext>
            </p:extLst>
          </p:nvPr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4" name="Picture 3" descr="this lecture’s sli.do code: #cse121">
            <a:extLst>
              <a:ext uri="{FF2B5EF4-FFF2-40B4-BE49-F238E27FC236}">
                <a16:creationId xmlns:a16="http://schemas.microsoft.com/office/drawing/2014/main" id="{6A6FF83B-613F-99DD-68EB-4F38E3C39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47" y="3429000"/>
            <a:ext cx="2036704" cy="2036704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5CD2F-ECF3-6E60-E885-D615C5EDD8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Autumn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Autumn 2024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97488" y="1332852"/>
            <a:ext cx="6594212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What code produces the following output?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689B2-C570-4B2F-BBAE-484CCC46BAC9}"/>
              </a:ext>
            </a:extLst>
          </p:cNvPr>
          <p:cNvSpPr txBox="1"/>
          <p:nvPr/>
        </p:nvSpPr>
        <p:spPr>
          <a:xfrm>
            <a:off x="165100" y="1479034"/>
            <a:ext cx="9532199" cy="413279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E60556-BF24-C967-20B7-4BF89FBD5C29}"/>
              </a:ext>
            </a:extLst>
          </p:cNvPr>
          <p:cNvSpPr txBox="1"/>
          <p:nvPr/>
        </p:nvSpPr>
        <p:spPr>
          <a:xfrm>
            <a:off x="10255444" y="2691104"/>
            <a:ext cx="1427461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1234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4191E4-90E4-8DFC-9226-7F7F72963B4B}"/>
              </a:ext>
            </a:extLst>
          </p:cNvPr>
          <p:cNvSpPr txBox="1"/>
          <p:nvPr/>
        </p:nvSpPr>
        <p:spPr>
          <a:xfrm>
            <a:off x="850900" y="2266352"/>
            <a:ext cx="46120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8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41C735-DB1E-0E8F-EB18-B0C8F02EC9C2}"/>
              </a:ext>
            </a:extLst>
          </p:cNvPr>
          <p:cNvSpPr txBox="1"/>
          <p:nvPr/>
        </p:nvSpPr>
        <p:spPr>
          <a:xfrm>
            <a:off x="874218" y="4203353"/>
            <a:ext cx="44155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8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282F1F-EE44-B0E2-55FC-276996FC1016}"/>
              </a:ext>
            </a:extLst>
          </p:cNvPr>
          <p:cNvSpPr txBox="1"/>
          <p:nvPr/>
        </p:nvSpPr>
        <p:spPr>
          <a:xfrm>
            <a:off x="5778520" y="2263332"/>
            <a:ext cx="47497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8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372B5F-1AB5-7F6F-A51E-2F5ED5E39034}"/>
              </a:ext>
            </a:extLst>
          </p:cNvPr>
          <p:cNvSpPr txBox="1"/>
          <p:nvPr/>
        </p:nvSpPr>
        <p:spPr>
          <a:xfrm>
            <a:off x="5778519" y="4175974"/>
            <a:ext cx="47497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711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Pseudo-Randomness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79716"/>
            <a:ext cx="10047237" cy="3171637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Computers generate numbers that “look random” in a predictable way using mathematical formulas.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use “external” variables like time, mouse position, etc.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randomness is hard – we rely on natural processes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e.g.,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atmospheric noise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lava lamps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8AD822-D221-9B5B-20A6-B0993BBA6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DCFA288E-1389-BF37-CCD4-4D69C06419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8" y="606961"/>
            <a:ext cx="9370061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Why randomness?</a:t>
            </a:r>
            <a:endParaRPr spc="-5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84E8-1EE6-275E-ED0B-21910320F38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5 - Autumn 2024</a:t>
            </a:r>
            <a:endParaRPr lang="en-US" dirty="0"/>
          </a:p>
        </p:txBody>
      </p:sp>
      <p:pic>
        <p:nvPicPr>
          <p:cNvPr id="8" name="Picture 7" descr="A shelf with colorful lava lamps at CloudFlare's lobby in San Francisco">
            <a:extLst>
              <a:ext uri="{FF2B5EF4-FFF2-40B4-BE49-F238E27FC236}">
                <a16:creationId xmlns:a16="http://schemas.microsoft.com/office/drawing/2014/main" id="{754DB596-2656-C3F2-8807-3B16392F5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973" y="1955932"/>
            <a:ext cx="5237575" cy="29461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FD2843-0504-A2ED-7634-CBF3E3B0B48A}"/>
              </a:ext>
            </a:extLst>
          </p:cNvPr>
          <p:cNvSpPr txBox="1"/>
          <p:nvPr/>
        </p:nvSpPr>
        <p:spPr>
          <a:xfrm>
            <a:off x="7263100" y="5089397"/>
            <a:ext cx="3861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hlinkClick r:id="rId3"/>
              </a:rPr>
              <a:t>LavaRand</a:t>
            </a:r>
            <a:r>
              <a:rPr lang="en-US" dirty="0"/>
              <a:t>: </a:t>
            </a:r>
            <a:r>
              <a:rPr lang="en-US" dirty="0" err="1"/>
              <a:t>CloudFlare’s</a:t>
            </a:r>
            <a:r>
              <a:rPr lang="en-US" dirty="0"/>
              <a:t> Wall of Lava Lamps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932E18-6A55-364C-74F5-62F0352DBD46}"/>
              </a:ext>
            </a:extLst>
          </p:cNvPr>
          <p:cNvSpPr txBox="1"/>
          <p:nvPr/>
        </p:nvSpPr>
        <p:spPr>
          <a:xfrm>
            <a:off x="824409" y="1310359"/>
            <a:ext cx="5529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Randomness is a core part of computer science! It powers: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cryptography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machine learning!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randomness is really hard.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we just use math, someone could “reverse” the formula.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So … lava lamps.</a:t>
            </a:r>
          </a:p>
        </p:txBody>
      </p:sp>
    </p:spTree>
    <p:extLst>
      <p:ext uri="{BB962C8B-B14F-4D97-AF65-F5344CB8AC3E}">
        <p14:creationId xmlns:p14="http://schemas.microsoft.com/office/powerpoint/2010/main" val="299096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47968"/>
            <a:ext cx="10515599" cy="213956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 generates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pseudo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-random numbers.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class is found in the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java.util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 </a:t>
            </a:r>
          </a:p>
          <a:p>
            <a:pPr marL="571500" lvl="1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import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java.util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.*;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“seed” the generator to make it behave deterministically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(helpful for testing!)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B8F3B-B62E-487E-96E9-8A7E7A7DD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8789"/>
              </p:ext>
            </p:extLst>
          </p:nvPr>
        </p:nvGraphicFramePr>
        <p:xfrm>
          <a:off x="1107326" y="3287528"/>
          <a:ext cx="9977348" cy="2690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625">
                  <a:extLst>
                    <a:ext uri="{9D8B030D-6E8A-4147-A177-3AD203B41FA5}">
                      <a16:colId xmlns:a16="http://schemas.microsoft.com/office/drawing/2014/main" val="1114121371"/>
                    </a:ext>
                  </a:extLst>
                </a:gridCol>
                <a:gridCol w="5417723">
                  <a:extLst>
                    <a:ext uri="{9D8B030D-6E8A-4147-A177-3AD203B41FA5}">
                      <a16:colId xmlns:a16="http://schemas.microsoft.com/office/drawing/2014/main" val="382854233"/>
                    </a:ext>
                  </a:extLst>
                </a:gridCol>
              </a:tblGrid>
              <a:tr h="64436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03890"/>
                  </a:ext>
                </a:extLst>
              </a:tr>
              <a:tr h="644362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random 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75112"/>
                  </a:ext>
                </a:extLst>
              </a:tr>
              <a:tr h="644362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random integer in the range [0,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), or in other words, 0 to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 inclusive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106784"/>
                  </a:ext>
                </a:extLst>
              </a:tr>
              <a:tr h="644362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nextDouble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random real number in the range [0.0, 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35712"/>
                  </a:ext>
                </a:extLst>
              </a:tr>
            </a:tbl>
          </a:graphicData>
        </a:graphic>
      </p:graphicFrame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Random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240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1B5D4-6EAC-DD73-5C75-72504A5C9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173C7C-B25F-BBBB-5EFE-092D44F10F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Autumn 2024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5D2606-93FD-5EBC-F29F-8810F16D9C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9262" y="1359620"/>
            <a:ext cx="8723612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Assuming you’ve declared:   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4292E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Random randy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D73A49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=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4292E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D73A49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new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4292E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6F42C1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Random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4292E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onsolas" panose="020B0609020204030204" pitchFamily="49" charset="0"/>
                <a:sym typeface="Arial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Which of these best models picking a random card? (1-13 inclusive)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7304B-8EBA-D0F6-3B81-D8997469C3F9}"/>
              </a:ext>
            </a:extLst>
          </p:cNvPr>
          <p:cNvSpPr txBox="1"/>
          <p:nvPr/>
        </p:nvSpPr>
        <p:spPr>
          <a:xfrm>
            <a:off x="539262" y="3064152"/>
            <a:ext cx="665870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(13)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(13) + 1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(14)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80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Math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B8F3B-B62E-487E-96E9-8A7E7A7DD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66790"/>
              </p:ext>
            </p:extLst>
          </p:nvPr>
        </p:nvGraphicFramePr>
        <p:xfrm>
          <a:off x="1107326" y="1852110"/>
          <a:ext cx="9977348" cy="3741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142">
                  <a:extLst>
                    <a:ext uri="{9D8B030D-6E8A-4147-A177-3AD203B41FA5}">
                      <a16:colId xmlns:a16="http://schemas.microsoft.com/office/drawing/2014/main" val="1114121371"/>
                    </a:ext>
                  </a:extLst>
                </a:gridCol>
                <a:gridCol w="6733206">
                  <a:extLst>
                    <a:ext uri="{9D8B030D-6E8A-4147-A177-3AD203B41FA5}">
                      <a16:colId xmlns:a16="http://schemas.microsoft.com/office/drawing/2014/main" val="382854233"/>
                    </a:ext>
                  </a:extLst>
                </a:gridCol>
              </a:tblGrid>
              <a:tr h="45996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03890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75112"/>
                  </a:ext>
                </a:extLst>
              </a:tr>
              <a:tr h="450027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16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 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rounded up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106784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9447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larger of the two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24728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smaller of the two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0432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6384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34684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raised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981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CEA00F-7139-4EEE-A6D2-2AD2EB778351}"/>
              </a:ext>
            </a:extLst>
          </p:cNvPr>
          <p:cNvSpPr txBox="1"/>
          <p:nvPr/>
        </p:nvSpPr>
        <p:spPr>
          <a:xfrm>
            <a:off x="6364941" y="613470"/>
            <a:ext cx="4491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Calling: </a:t>
            </a:r>
          </a:p>
          <a:p>
            <a:r>
              <a:rPr lang="en-US" sz="3200" b="1" dirty="0">
                <a:solidFill>
                  <a:srgbClr val="3399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 Math.&lt;method&gt;(…)</a:t>
            </a:r>
          </a:p>
        </p:txBody>
      </p:sp>
    </p:spTree>
    <p:extLst>
      <p:ext uri="{BB962C8B-B14F-4D97-AF65-F5344CB8AC3E}">
        <p14:creationId xmlns:p14="http://schemas.microsoft.com/office/powerpoint/2010/main" val="1260030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B287E7A6-53B4-46DD-516F-5E3A5EE16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3675A5E7-8B8E-C667-0EAE-569110C679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Reminders</a:t>
            </a:r>
            <a:endParaRPr dirty="0"/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5B0A9C5D-9DA0-2AF6-8C43-400CFC4C72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600" dirty="0">
                <a:solidFill>
                  <a:schemeClr val="tx1"/>
                </a:solidFill>
              </a:rPr>
              <a:t>Creative Project 1 is out, due Tue Oct 15</a:t>
            </a:r>
            <a:r>
              <a:rPr lang="en-US" sz="3600" baseline="30000" dirty="0">
                <a:solidFill>
                  <a:schemeClr val="tx1"/>
                </a:solidFill>
              </a:rPr>
              <a:t>th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endParaRPr lang="en-US" sz="3200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Resubmission Cycle 0 released, due Thu Oct 17</a:t>
            </a:r>
            <a:r>
              <a:rPr lang="en-US" sz="3600" baseline="30000" dirty="0"/>
              <a:t>th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>
                <a:solidFill>
                  <a:schemeClr val="tx1"/>
                </a:solidFill>
              </a:rPr>
              <a:t>Getting help today?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Matt’s office hours: 12:30-1:20 (in-person/Zoom)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Brett’s office hours:  1:30-2:30 (Zoom)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IPL (until 6:30)</a:t>
            </a:r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A8879195-A1B4-5E8D-D174-998F00A5ED1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1346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600" dirty="0">
                <a:solidFill>
                  <a:schemeClr val="tx1"/>
                </a:solidFill>
              </a:rPr>
              <a:t>Creative Project 1 is out, due Tue Oct 15</a:t>
            </a:r>
            <a:r>
              <a:rPr lang="en-US" sz="3600" baseline="30000" dirty="0">
                <a:solidFill>
                  <a:schemeClr val="tx1"/>
                </a:solidFill>
              </a:rPr>
              <a:t>th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endParaRPr lang="en-US" sz="3200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Resubmission Cycle 0 released, due Thu Oct 17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Eligible for submission: C0 &amp; P0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Course logistics reminders: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“Extra Resources” on course website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Post-section work </a:t>
            </a:r>
            <a:r>
              <a:rPr lang="en-US" sz="3200" u="sng" dirty="0"/>
              <a:t>must</a:t>
            </a:r>
            <a:r>
              <a:rPr lang="en-US" sz="3200" dirty="0"/>
              <a:t> be done by 11:59 that day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Brett’s office hours out now!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Last time: for loops!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06791"/>
            <a:ext cx="10515599" cy="2385268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loops are our first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 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syntactic structure that </a:t>
            </a:r>
            <a:r>
              <a:rPr lang="en-US" altLang="en-US" sz="2800" i="1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en-US" altLang="en-US" sz="280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execution of other statements. 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ext showing the syntax for a for-loop. The first line of the for-loop contains text that says &quot;for (initialization; test; update) {&quot;. The next line is indented by one tab and says &quot;body (statements to be repeated)&quot;. The third and last line just contains the closing curly brace &quot;{&quot;.">
            <a:extLst>
              <a:ext uri="{FF2B5EF4-FFF2-40B4-BE49-F238E27FC236}">
                <a16:creationId xmlns:a16="http://schemas.microsoft.com/office/drawing/2014/main" id="{37808C7A-2B18-4494-BF5A-D1AF318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32" y="3098110"/>
            <a:ext cx="8210135" cy="27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5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1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</a:rPr>
              <a:t>h-u-s-k-</a:t>
            </a:r>
            <a:r>
              <a:rPr lang="en-US" sz="6000" b="1" dirty="0" err="1">
                <a:latin typeface="Consolas" panose="020B0609020204030204" pitchFamily="49" charset="0"/>
              </a:rPr>
              <a:t>i</a:t>
            </a:r>
            <a:r>
              <a:rPr lang="en-US" sz="6000" b="1" dirty="0">
                <a:latin typeface="Consolas" panose="020B0609020204030204" pitchFamily="49" charset="0"/>
              </a:rPr>
              <a:t>-e-s</a:t>
            </a:r>
          </a:p>
        </p:txBody>
      </p:sp>
    </p:spTree>
    <p:extLst>
      <p:ext uri="{BB962C8B-B14F-4D97-AF65-F5344CB8AC3E}">
        <p14:creationId xmlns:p14="http://schemas.microsoft.com/office/powerpoint/2010/main" val="315208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2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h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k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 err="1">
                <a:solidFill>
                  <a:srgbClr val="990033"/>
                </a:solidFill>
                <a:latin typeface="Consolas" panose="020B0609020204030204" pitchFamily="49" charset="0"/>
              </a:rPr>
              <a:t>i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 descr="A diagram showing how “h-u-s-k-i-e-s” corresponds to fences and fenceposts: each letter is a fence, and each dash is a fencepost. There is one dash in-between each letter, which means there is one less dash than number of letters.">
            <a:extLst>
              <a:ext uri="{FF2B5EF4-FFF2-40B4-BE49-F238E27FC236}">
                <a16:creationId xmlns:a16="http://schemas.microsoft.com/office/drawing/2014/main" id="{32BF1320-EA89-2897-4B72-AB098E6737C3}"/>
              </a:ext>
            </a:extLst>
          </p:cNvPr>
          <p:cNvGrpSpPr/>
          <p:nvPr/>
        </p:nvGrpSpPr>
        <p:grpSpPr>
          <a:xfrm>
            <a:off x="3442063" y="4735282"/>
            <a:ext cx="5384079" cy="1015667"/>
            <a:chOff x="3442063" y="4735282"/>
            <a:chExt cx="5384079" cy="1015667"/>
          </a:xfrm>
        </p:grpSpPr>
        <p:sp>
          <p:nvSpPr>
            <p:cNvPr id="5" name="Equals 4">
              <a:extLst>
                <a:ext uri="{FF2B5EF4-FFF2-40B4-BE49-F238E27FC236}">
                  <a16:creationId xmlns:a16="http://schemas.microsoft.com/office/drawing/2014/main" id="{201E4DE2-F9D6-4B4B-BF0B-E559D8E6EB03}"/>
                </a:ext>
              </a:extLst>
            </p:cNvPr>
            <p:cNvSpPr/>
            <p:nvPr/>
          </p:nvSpPr>
          <p:spPr>
            <a:xfrm>
              <a:off x="4479473" y="4972060"/>
              <a:ext cx="764177" cy="542105"/>
            </a:xfrm>
            <a:prstGeom prst="mathEqual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Equals 14">
              <a:extLst>
                <a:ext uri="{FF2B5EF4-FFF2-40B4-BE49-F238E27FC236}">
                  <a16:creationId xmlns:a16="http://schemas.microsoft.com/office/drawing/2014/main" id="{D3F94C89-5509-46CD-B629-8775C9E987FF}"/>
                </a:ext>
              </a:extLst>
            </p:cNvPr>
            <p:cNvSpPr/>
            <p:nvPr/>
          </p:nvSpPr>
          <p:spPr>
            <a:xfrm>
              <a:off x="3630387" y="4972059"/>
              <a:ext cx="764177" cy="542105"/>
            </a:xfrm>
            <a:prstGeom prst="mathEqual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Equals 15">
              <a:extLst>
                <a:ext uri="{FF2B5EF4-FFF2-40B4-BE49-F238E27FC236}">
                  <a16:creationId xmlns:a16="http://schemas.microsoft.com/office/drawing/2014/main" id="{FE1C3757-EACE-443D-A262-7C12285192B0}"/>
                </a:ext>
              </a:extLst>
            </p:cNvPr>
            <p:cNvSpPr/>
            <p:nvPr/>
          </p:nvSpPr>
          <p:spPr>
            <a:xfrm>
              <a:off x="5286649" y="4972059"/>
              <a:ext cx="764177" cy="542105"/>
            </a:xfrm>
            <a:prstGeom prst="mathEqual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Equals 16">
              <a:extLst>
                <a:ext uri="{FF2B5EF4-FFF2-40B4-BE49-F238E27FC236}">
                  <a16:creationId xmlns:a16="http://schemas.microsoft.com/office/drawing/2014/main" id="{62965907-BCFA-4F86-82ED-64E71BA2304F}"/>
                </a:ext>
              </a:extLst>
            </p:cNvPr>
            <p:cNvSpPr/>
            <p:nvPr/>
          </p:nvSpPr>
          <p:spPr>
            <a:xfrm>
              <a:off x="6118319" y="4972059"/>
              <a:ext cx="764177" cy="542105"/>
            </a:xfrm>
            <a:prstGeom prst="mathEqual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Equals 17">
              <a:extLst>
                <a:ext uri="{FF2B5EF4-FFF2-40B4-BE49-F238E27FC236}">
                  <a16:creationId xmlns:a16="http://schemas.microsoft.com/office/drawing/2014/main" id="{798B57DB-4449-486A-8AFE-D40D291229C7}"/>
                </a:ext>
              </a:extLst>
            </p:cNvPr>
            <p:cNvSpPr/>
            <p:nvPr/>
          </p:nvSpPr>
          <p:spPr>
            <a:xfrm>
              <a:off x="6979922" y="4972059"/>
              <a:ext cx="764177" cy="542105"/>
            </a:xfrm>
            <a:prstGeom prst="mathEqual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Equals 18">
              <a:extLst>
                <a:ext uri="{FF2B5EF4-FFF2-40B4-BE49-F238E27FC236}">
                  <a16:creationId xmlns:a16="http://schemas.microsoft.com/office/drawing/2014/main" id="{C3C3CBC5-4957-4B13-B2CA-D137071FD85B}"/>
                </a:ext>
              </a:extLst>
            </p:cNvPr>
            <p:cNvSpPr/>
            <p:nvPr/>
          </p:nvSpPr>
          <p:spPr>
            <a:xfrm>
              <a:off x="7854591" y="4972059"/>
              <a:ext cx="764177" cy="542105"/>
            </a:xfrm>
            <a:prstGeom prst="mathEqual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195856C-260E-4610-A417-90CFB75D7809}"/>
                </a:ext>
              </a:extLst>
            </p:cNvPr>
            <p:cNvSpPr/>
            <p:nvPr/>
          </p:nvSpPr>
          <p:spPr>
            <a:xfrm>
              <a:off x="3442063" y="4735286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009AD19-667D-4D2A-8EA0-DD4848CBBA81}"/>
                </a:ext>
              </a:extLst>
            </p:cNvPr>
            <p:cNvSpPr/>
            <p:nvPr/>
          </p:nvSpPr>
          <p:spPr>
            <a:xfrm>
              <a:off x="4254137" y="4735285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AAE5B78-2ABD-416C-BD88-CBD3FC8A4A9B}"/>
                </a:ext>
              </a:extLst>
            </p:cNvPr>
            <p:cNvSpPr/>
            <p:nvPr/>
          </p:nvSpPr>
          <p:spPr>
            <a:xfrm>
              <a:off x="5079274" y="4735285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98AB6F5-DA16-489D-9AC2-EF51585E167B}"/>
                </a:ext>
              </a:extLst>
            </p:cNvPr>
            <p:cNvSpPr/>
            <p:nvPr/>
          </p:nvSpPr>
          <p:spPr>
            <a:xfrm>
              <a:off x="5891349" y="4735285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9FCB7AC-937C-4EDC-BEBF-C61A2A2958DF}"/>
                </a:ext>
              </a:extLst>
            </p:cNvPr>
            <p:cNvSpPr/>
            <p:nvPr/>
          </p:nvSpPr>
          <p:spPr>
            <a:xfrm>
              <a:off x="6773094" y="4735284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D19D4DC-782F-4512-AC82-748C250AD261}"/>
                </a:ext>
              </a:extLst>
            </p:cNvPr>
            <p:cNvSpPr/>
            <p:nvPr/>
          </p:nvSpPr>
          <p:spPr>
            <a:xfrm>
              <a:off x="7617825" y="4735283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2036A96-D479-49AD-9AD0-B1C0ECA896D8}"/>
                </a:ext>
              </a:extLst>
            </p:cNvPr>
            <p:cNvSpPr/>
            <p:nvPr/>
          </p:nvSpPr>
          <p:spPr>
            <a:xfrm>
              <a:off x="8479976" y="4735282"/>
              <a:ext cx="346166" cy="1015663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036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Nested for loops (1/3)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9458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70D32698-A7B1-5E83-A853-35775350B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F1B5986-074F-FC8B-3C9B-4AF60D0A53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Nested for loops (2/3)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CA1DDBCF-85D8-AA3C-A4C0-07588810EF2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CBB63-C825-841B-8E8F-DB114F618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9458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76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59097AA1-47F5-F6CC-D46D-15959BB33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95ED407F-7B86-119A-61FC-92761C1A12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Nested for loops (3/3)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883365E0-016B-A36B-DE0F-05BB9727566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Autumn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85EE4-4B66-7FC0-08A5-113FA4F18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9458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007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Autumn 2024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What output is produced by the following code?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689B2-C570-4B2F-BBAE-484CCC46BAC9}"/>
              </a:ext>
            </a:extLst>
          </p:cNvPr>
          <p:cNvSpPr txBox="1"/>
          <p:nvPr/>
        </p:nvSpPr>
        <p:spPr>
          <a:xfrm>
            <a:off x="605717" y="4700132"/>
            <a:ext cx="11025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		     B. 		  C.              D.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B46B8-67FF-42CE-C2CA-8F4B9F3DFC77}"/>
              </a:ext>
            </a:extLst>
          </p:cNvPr>
          <p:cNvSpPr txBox="1"/>
          <p:nvPr/>
        </p:nvSpPr>
        <p:spPr>
          <a:xfrm>
            <a:off x="937697" y="1999859"/>
            <a:ext cx="70447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20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A6A00-1C3F-35C6-D8BE-B89125AD94DB}"/>
              </a:ext>
            </a:extLst>
          </p:cNvPr>
          <p:cNvSpPr txBox="1"/>
          <p:nvPr/>
        </p:nvSpPr>
        <p:spPr>
          <a:xfrm>
            <a:off x="1362530" y="4005554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1234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F55F6-F683-0B44-D1D2-AE9773AC2CCB}"/>
              </a:ext>
            </a:extLst>
          </p:cNvPr>
          <p:cNvSpPr txBox="1"/>
          <p:nvPr/>
        </p:nvSpPr>
        <p:spPr>
          <a:xfrm>
            <a:off x="4038600" y="4004748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ii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iii</a:t>
            </a:r>
          </a:p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iiii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iiiii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701C2-3374-46DE-4664-6B9A9776E7C0}"/>
              </a:ext>
            </a:extLst>
          </p:cNvPr>
          <p:cNvSpPr txBox="1"/>
          <p:nvPr/>
        </p:nvSpPr>
        <p:spPr>
          <a:xfrm>
            <a:off x="6287531" y="4004748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333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4444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55555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455132-7F80-1A98-978D-474923DBFEC2}"/>
              </a:ext>
            </a:extLst>
          </p:cNvPr>
          <p:cNvSpPr txBox="1"/>
          <p:nvPr/>
        </p:nvSpPr>
        <p:spPr>
          <a:xfrm>
            <a:off x="8654767" y="4004748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111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1111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11111</a:t>
            </a:r>
          </a:p>
        </p:txBody>
      </p:sp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28242</TotalTime>
  <Words>1232</Words>
  <Application>Microsoft Macintosh PowerPoint</Application>
  <PresentationFormat>Widescreen</PresentationFormat>
  <Paragraphs>229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Consolas</vt:lpstr>
      <vt:lpstr>Calibri</vt:lpstr>
      <vt:lpstr>Quattrocento Sans</vt:lpstr>
      <vt:lpstr>Office Theme</vt:lpstr>
      <vt:lpstr>CSE 121 Lesson 5: Nested for loops, Random, Math</vt:lpstr>
      <vt:lpstr>Announcements, Reminders</vt:lpstr>
      <vt:lpstr>Last time: for loops!</vt:lpstr>
      <vt:lpstr>Fencepost Pattern 1</vt:lpstr>
      <vt:lpstr>Fencepost Pattern 2</vt:lpstr>
      <vt:lpstr>(PCM) Nested for loops (1/3)</vt:lpstr>
      <vt:lpstr>(PCM) Nested for loops (2/3)</vt:lpstr>
      <vt:lpstr>(PCM) Nested for loops (3/3)</vt:lpstr>
      <vt:lpstr>What output is produced by the following code?</vt:lpstr>
      <vt:lpstr>What code produces the following output?</vt:lpstr>
      <vt:lpstr>Pseudo-Randomness</vt:lpstr>
      <vt:lpstr>Why randomness?</vt:lpstr>
      <vt:lpstr>(PCM) Random</vt:lpstr>
      <vt:lpstr>Assuming you’ve declared:     Random randy = new Random();  Which of these best models picking a random card? (1-13 inclusive)</vt:lpstr>
      <vt:lpstr>(PCM) Math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138</cp:revision>
  <dcterms:created xsi:type="dcterms:W3CDTF">2020-09-29T18:40:50Z</dcterms:created>
  <dcterms:modified xsi:type="dcterms:W3CDTF">2024-10-11T17:35:26Z</dcterms:modified>
</cp:coreProperties>
</file>