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9" r:id="rId2"/>
    <p:sldId id="266" r:id="rId3"/>
    <p:sldId id="269" r:id="rId4"/>
    <p:sldId id="274" r:id="rId5"/>
    <p:sldId id="275" r:id="rId6"/>
    <p:sldId id="276" r:id="rId7"/>
    <p:sldId id="287" r:id="rId8"/>
    <p:sldId id="288" r:id="rId9"/>
    <p:sldId id="277" r:id="rId10"/>
    <p:sldId id="278" r:id="rId11"/>
    <p:sldId id="280" r:id="rId12"/>
    <p:sldId id="285" r:id="rId13"/>
    <p:sldId id="279" r:id="rId14"/>
    <p:sldId id="282" r:id="rId15"/>
    <p:sldId id="281" r:id="rId16"/>
    <p:sldId id="286" r:id="rId17"/>
  </p:sldIdLst>
  <p:sldSz cx="12192000" cy="6858000"/>
  <p:notesSz cx="6858000" cy="9144000"/>
  <p:embeddedFontLst>
    <p:embeddedFont>
      <p:font typeface="Consolas" panose="020B0609020204030204" pitchFamily="49" charset="0"/>
      <p:regular r:id="rId20"/>
      <p:bold r:id="rId21"/>
      <p:italic r:id="rId22"/>
      <p:boldItalic r:id="rId23"/>
    </p:embeddedFont>
    <p:embeddedFont>
      <p:font typeface="Quattrocento Sans" panose="020B0502050000020003" pitchFamily="34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3" roundtripDataSignature="AMtx7mioJJQ/Bx54phgIwE+RMXi9NrKu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339966"/>
    <a:srgbClr val="FFFFCC"/>
    <a:srgbClr val="008080"/>
    <a:srgbClr val="CCEC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93" autoAdjust="0"/>
    <p:restoredTop sz="89971" autoAdjust="0"/>
  </p:normalViewPr>
  <p:slideViewPr>
    <p:cSldViewPr snapToGrid="0">
      <p:cViewPr varScale="1">
        <p:scale>
          <a:sx n="74" d="100"/>
          <a:sy n="74" d="100"/>
        </p:scale>
        <p:origin x="208" y="8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568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33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233D88-8018-4E9F-AB4A-98A7BBAF25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7834B6-5C07-4317-936A-D39B3D436F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DF552-0698-4B73-9CF8-11036753CEB6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D1CA0C-7DF0-4795-8351-9A39722C22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B18879-4BC0-4CD3-9BD4-EA40A1FBCF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84190-D873-4EA6-8530-DA7A931E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31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51795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444755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594249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45D05E-94A0-01DF-7740-71F4925C45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B8222CA-B8D0-49AD-5A2B-ADD13D8BBF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9FDFB8-27DA-2705-906A-383BB8D340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47231D-ABCD-D69A-D322-4FF495CE32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59589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589673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>
          <a:extLst>
            <a:ext uri="{FF2B5EF4-FFF2-40B4-BE49-F238E27FC236}">
              <a16:creationId xmlns:a16="http://schemas.microsoft.com/office/drawing/2014/main" id="{64A42601-AED2-E39A-2446-5F46EDFABF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>
            <a:extLst>
              <a:ext uri="{FF2B5EF4-FFF2-40B4-BE49-F238E27FC236}">
                <a16:creationId xmlns:a16="http://schemas.microsoft.com/office/drawing/2014/main" id="{B68F7B2D-EF02-F87A-7670-1D7309855A6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 dirty="0"/>
          </a:p>
        </p:txBody>
      </p:sp>
      <p:sp>
        <p:nvSpPr>
          <p:cNvPr id="65" name="Google Shape;65;p19:notes">
            <a:extLst>
              <a:ext uri="{FF2B5EF4-FFF2-40B4-BE49-F238E27FC236}">
                <a16:creationId xmlns:a16="http://schemas.microsoft.com/office/drawing/2014/main" id="{6CDB7BC1-FAC8-9072-2B27-619E4C55A1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86484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51953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65856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1483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0043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>
          <a:extLst>
            <a:ext uri="{FF2B5EF4-FFF2-40B4-BE49-F238E27FC236}">
              <a16:creationId xmlns:a16="http://schemas.microsoft.com/office/drawing/2014/main" id="{E88FCBA7-E65C-AEB3-3B29-680134E9A7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>
            <a:extLst>
              <a:ext uri="{FF2B5EF4-FFF2-40B4-BE49-F238E27FC236}">
                <a16:creationId xmlns:a16="http://schemas.microsoft.com/office/drawing/2014/main" id="{259A3E1B-743D-920E-E5FD-51063EB0D9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>
            <a:extLst>
              <a:ext uri="{FF2B5EF4-FFF2-40B4-BE49-F238E27FC236}">
                <a16:creationId xmlns:a16="http://schemas.microsoft.com/office/drawing/2014/main" id="{FDBA028F-4AF8-E601-FB37-4EB11D2275A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295571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>
          <a:extLst>
            <a:ext uri="{FF2B5EF4-FFF2-40B4-BE49-F238E27FC236}">
              <a16:creationId xmlns:a16="http://schemas.microsoft.com/office/drawing/2014/main" id="{E517A448-6579-BB9D-86BF-B14F97C0CC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>
            <a:extLst>
              <a:ext uri="{FF2B5EF4-FFF2-40B4-BE49-F238E27FC236}">
                <a16:creationId xmlns:a16="http://schemas.microsoft.com/office/drawing/2014/main" id="{5025697A-FC10-5869-D766-01FB6B49E1E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>
            <a:extLst>
              <a:ext uri="{FF2B5EF4-FFF2-40B4-BE49-F238E27FC236}">
                <a16:creationId xmlns:a16="http://schemas.microsoft.com/office/drawing/2014/main" id="{FED7CE9D-A149-D7A3-CC27-82919D1A04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131514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2157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5 - Autumn 2024</a:t>
            </a:r>
            <a:endParaRPr/>
          </a:p>
        </p:txBody>
      </p:sp>
      <p:sp>
        <p:nvSpPr>
          <p:cNvPr id="21" name="Google Shape;21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5 - Autumn 2024</a:t>
            </a:r>
            <a:endParaRPr dirty="0"/>
          </a:p>
        </p:txBody>
      </p:sp>
      <p:sp>
        <p:nvSpPr>
          <p:cNvPr id="28" name="Google Shape;2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2" name="Google Shape;32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3" name="Google Shape;33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5 - Autumn 2024</a:t>
            </a:r>
            <a:endParaRPr/>
          </a:p>
        </p:txBody>
      </p:sp>
      <p:sp>
        <p:nvSpPr>
          <p:cNvPr id="35" name="Google Shape;35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3"/>
          <p:cNvSpPr txBox="1">
            <a:spLocks noGrp="1"/>
          </p:cNvSpPr>
          <p:nvPr>
            <p:ph type="body" idx="1"/>
          </p:nvPr>
        </p:nvSpPr>
        <p:spPr>
          <a:xfrm>
            <a:off x="838201" y="1889032"/>
            <a:ext cx="10515600" cy="395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6" name="Google Shape;46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5 - Autumn 2024</a:t>
            </a:r>
            <a:endParaRPr/>
          </a:p>
        </p:txBody>
      </p:sp>
      <p:sp>
        <p:nvSpPr>
          <p:cNvPr id="48" name="Google Shape;48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5 - Autumn 2024</a:t>
            </a:r>
            <a:endParaRPr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preserve="1" userDrawn="1">
  <p:cSld name="Activit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bg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5 - Autumn 2024</a:t>
            </a:r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13942D-824F-4D58-BD74-D47D2D03BFE9}"/>
              </a:ext>
            </a:extLst>
          </p:cNvPr>
          <p:cNvSpPr/>
          <p:nvPr userDrawn="1"/>
        </p:nvSpPr>
        <p:spPr>
          <a:xfrm>
            <a:off x="1456148" y="300788"/>
            <a:ext cx="83407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Poll in with your answer!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1D1899-2446-A637-0B2D-33432FDBADC1}"/>
              </a:ext>
            </a:extLst>
          </p:cNvPr>
          <p:cNvSpPr/>
          <p:nvPr userDrawn="1"/>
        </p:nvSpPr>
        <p:spPr>
          <a:xfrm>
            <a:off x="10132838" y="136525"/>
            <a:ext cx="1828800" cy="1828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his lecture’s sli.do code: #cse121">
            <a:extLst>
              <a:ext uri="{FF2B5EF4-FFF2-40B4-BE49-F238E27FC236}">
                <a16:creationId xmlns:a16="http://schemas.microsoft.com/office/drawing/2014/main" id="{CDAD0D21-11BF-B4D8-DDBF-D4F1BE9984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65433" y="300788"/>
            <a:ext cx="1571445" cy="1571445"/>
          </a:xfrm>
          <a:prstGeom prst="rect">
            <a:avLst/>
          </a:prstGeom>
        </p:spPr>
      </p:pic>
      <p:sp>
        <p:nvSpPr>
          <p:cNvPr id="10" name="Google Shape;50;p1">
            <a:extLst>
              <a:ext uri="{FF2B5EF4-FFF2-40B4-BE49-F238E27FC236}">
                <a16:creationId xmlns:a16="http://schemas.microsoft.com/office/drawing/2014/main" id="{176002A2-F3E1-6181-5F7C-EF9EE3AD32E3}"/>
              </a:ext>
            </a:extLst>
          </p:cNvPr>
          <p:cNvSpPr txBox="1"/>
          <p:nvPr userDrawn="1"/>
        </p:nvSpPr>
        <p:spPr>
          <a:xfrm>
            <a:off x="9714901" y="2047456"/>
            <a:ext cx="2664676" cy="319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0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0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</a:t>
            </a:r>
            <a:endParaRPr sz="2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887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Lesson 5 - Autumn 2024</a:t>
            </a:r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71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Lesson 5 - Autumn 2024</a:t>
            </a:r>
            <a:endParaRPr/>
          </a:p>
        </p:txBody>
      </p:sp>
      <p:sp>
        <p:nvSpPr>
          <p:cNvPr id="14" name="Google Shape;1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3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0" y="6180666"/>
            <a:ext cx="12192000" cy="67733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spotify.com/playlist/1HCHBroVLLe0isx2r4dPXG?si=5d4a463acbb643e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ndom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log.cloudflare.com/randomness-101-lavarand-in-production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cloudflare.com/randomness-101-lavarand-in-production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8;p1">
            <a:extLst>
              <a:ext uri="{FF2B5EF4-FFF2-40B4-BE49-F238E27FC236}">
                <a16:creationId xmlns:a16="http://schemas.microsoft.com/office/drawing/2014/main" id="{04BC733F-A418-1DCC-ADF2-A92896FE2CC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0594" y="487066"/>
            <a:ext cx="11338559" cy="149015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1270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CSE 121 Lesson 5:</a:t>
            </a:r>
            <a:b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Nested for loops, Random, Math</a:t>
            </a:r>
          </a:p>
        </p:txBody>
      </p:sp>
      <p:sp>
        <p:nvSpPr>
          <p:cNvPr id="3" name="Google Shape;49;p1">
            <a:extLst>
              <a:ext uri="{FF2B5EF4-FFF2-40B4-BE49-F238E27FC236}">
                <a16:creationId xmlns:a16="http://schemas.microsoft.com/office/drawing/2014/main" id="{3F7EDD36-F05D-12CC-D391-ADCFB619BC0A}"/>
              </a:ext>
            </a:extLst>
          </p:cNvPr>
          <p:cNvSpPr txBox="1"/>
          <p:nvPr/>
        </p:nvSpPr>
        <p:spPr>
          <a:xfrm>
            <a:off x="3309996" y="2307891"/>
            <a:ext cx="5369815" cy="934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75" rIns="0" bIns="0" anchor="t" anchorCtr="0">
            <a:spAutoFit/>
          </a:bodyPr>
          <a:lstStyle/>
          <a:p>
            <a:pPr marL="227329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Matt Wang &amp; Brett </a:t>
            </a:r>
            <a:r>
              <a:rPr lang="en-US" sz="24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Wortzman</a:t>
            </a:r>
            <a:endParaRPr sz="2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9870" marR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Autumn 2024</a:t>
            </a:r>
            <a:endParaRPr sz="2800" b="0" i="0" u="none" strike="noStrike" cap="none" dirty="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" name="Google Shape;50;p1">
            <a:extLst>
              <a:ext uri="{FF2B5EF4-FFF2-40B4-BE49-F238E27FC236}">
                <a16:creationId xmlns:a16="http://schemas.microsoft.com/office/drawing/2014/main" id="{ED7D4F69-C4C0-D778-E727-84B80E9CE294}"/>
              </a:ext>
            </a:extLst>
          </p:cNvPr>
          <p:cNvSpPr txBox="1"/>
          <p:nvPr/>
        </p:nvSpPr>
        <p:spPr>
          <a:xfrm>
            <a:off x="272161" y="5535201"/>
            <a:ext cx="2664676" cy="44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8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04FAD8-E591-DD19-1E6F-8206A45EAF3D}"/>
              </a:ext>
            </a:extLst>
          </p:cNvPr>
          <p:cNvSpPr txBox="1"/>
          <p:nvPr/>
        </p:nvSpPr>
        <p:spPr>
          <a:xfrm>
            <a:off x="10111019" y="5589931"/>
            <a:ext cx="1867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Today’s playlist: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121 24au lecture tunes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Google Shape;51;p1">
            <a:extLst>
              <a:ext uri="{FF2B5EF4-FFF2-40B4-BE49-F238E27FC236}">
                <a16:creationId xmlns:a16="http://schemas.microsoft.com/office/drawing/2014/main" id="{F38231C8-656A-4FEA-3443-FBF0142C5484}"/>
              </a:ext>
            </a:extLst>
          </p:cNvPr>
          <p:cNvSpPr txBox="1"/>
          <p:nvPr/>
        </p:nvSpPr>
        <p:spPr>
          <a:xfrm>
            <a:off x="3245686" y="4038193"/>
            <a:ext cx="55199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TAs: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" name="Google Shape;54;p1">
            <a:extLst>
              <a:ext uri="{FF2B5EF4-FFF2-40B4-BE49-F238E27FC236}">
                <a16:creationId xmlns:a16="http://schemas.microsoft.com/office/drawing/2014/main" id="{D4EDCDEF-D237-D318-C63B-EF993C07A8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3183500"/>
              </p:ext>
            </p:extLst>
          </p:nvPr>
        </p:nvGraphicFramePr>
        <p:xfrm>
          <a:off x="3797683" y="3461621"/>
          <a:ext cx="7098114" cy="25959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83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Abby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Afifah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Ailsa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Alice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Aliyan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Arohan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Chloë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Christopher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Dalton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Derek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Elizabeth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Heather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Hibbah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Janvi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Jasmine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Judy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Kelsey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Lucas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Luke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Mahima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Maitreyi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Merav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Ronald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09188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Ruslana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Sahej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Samrutha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Sushma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Vivian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08188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Yijia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Zachary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0633662"/>
                  </a:ext>
                </a:extLst>
              </a:tr>
            </a:tbl>
          </a:graphicData>
        </a:graphic>
      </p:graphicFrame>
      <p:pic>
        <p:nvPicPr>
          <p:cNvPr id="4" name="Picture 3" descr="this lecture’s sli.do code: #cse121">
            <a:extLst>
              <a:ext uri="{FF2B5EF4-FFF2-40B4-BE49-F238E27FC236}">
                <a16:creationId xmlns:a16="http://schemas.microsoft.com/office/drawing/2014/main" id="{6A6FF83B-613F-99DD-68EB-4F38E3C39A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147" y="3429000"/>
            <a:ext cx="2036704" cy="2036704"/>
          </a:xfrm>
          <a:prstGeom prst="rect">
            <a:avLst/>
          </a:prstGeo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05CD2F-ECF3-6E60-E885-D615C5EDD88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5 - Autumn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90526F-F7F8-4AD6-A794-BB4CCC8B2B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5 - Autumn 2024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2991528-6147-4BD0-8D74-58F4748E3C4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197488" y="1332852"/>
            <a:ext cx="6594212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What code produces the following output?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6689B2-C570-4B2F-BBAE-484CCC46BAC9}"/>
              </a:ext>
            </a:extLst>
          </p:cNvPr>
          <p:cNvSpPr txBox="1"/>
          <p:nvPr/>
        </p:nvSpPr>
        <p:spPr>
          <a:xfrm>
            <a:off x="165100" y="1479034"/>
            <a:ext cx="9532199" cy="413279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sz="4800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</a:t>
            </a:r>
          </a:p>
          <a:p>
            <a:pPr>
              <a:lnSpc>
                <a:spcPct val="300000"/>
              </a:lnSpc>
            </a:pPr>
            <a:r>
              <a:rPr lang="en-US" sz="4800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B.</a:t>
            </a:r>
          </a:p>
          <a:p>
            <a:pPr>
              <a:lnSpc>
                <a:spcPct val="300000"/>
              </a:lnSpc>
            </a:pPr>
            <a:r>
              <a:rPr lang="en-US" sz="4800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C.</a:t>
            </a:r>
          </a:p>
          <a:p>
            <a:pPr>
              <a:lnSpc>
                <a:spcPct val="300000"/>
              </a:lnSpc>
            </a:pPr>
            <a:r>
              <a:rPr lang="en-US" sz="4800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E60556-BF24-C967-20B7-4BF89FBD5C29}"/>
              </a:ext>
            </a:extLst>
          </p:cNvPr>
          <p:cNvSpPr txBox="1"/>
          <p:nvPr/>
        </p:nvSpPr>
        <p:spPr>
          <a:xfrm>
            <a:off x="10255444" y="2691104"/>
            <a:ext cx="1427461" cy="25545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12</a:t>
            </a:r>
          </a:p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123</a:t>
            </a:r>
          </a:p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1234</a:t>
            </a:r>
          </a:p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12345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4191E4-90E4-8DFC-9226-7F7F72963B4B}"/>
              </a:ext>
            </a:extLst>
          </p:cNvPr>
          <p:cNvSpPr txBox="1"/>
          <p:nvPr/>
        </p:nvSpPr>
        <p:spPr>
          <a:xfrm>
            <a:off x="850900" y="2266352"/>
            <a:ext cx="461205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for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j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j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  <a:r>
              <a:rPr lang="en-US" sz="1800" b="0" dirty="0" err="1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1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1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println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41C735-DB1E-0E8F-EB18-B0C8F02EC9C2}"/>
              </a:ext>
            </a:extLst>
          </p:cNvPr>
          <p:cNvSpPr txBox="1"/>
          <p:nvPr/>
        </p:nvSpPr>
        <p:spPr>
          <a:xfrm>
            <a:off x="874218" y="4203353"/>
            <a:ext cx="441557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for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j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j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  <a:r>
              <a:rPr lang="en-US" sz="1800" b="0" dirty="0" err="1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1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(j);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1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println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E282F1F-EE44-B0E2-55FC-276996FC1016}"/>
              </a:ext>
            </a:extLst>
          </p:cNvPr>
          <p:cNvSpPr txBox="1"/>
          <p:nvPr/>
        </p:nvSpPr>
        <p:spPr>
          <a:xfrm>
            <a:off x="5778520" y="2263332"/>
            <a:ext cx="474975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for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j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j;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  <a:r>
              <a:rPr lang="en-US" sz="1800" b="0" dirty="0" err="1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1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(j);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1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println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6372B5F-1AB5-7F6F-A51E-2F5ED5E39034}"/>
              </a:ext>
            </a:extLst>
          </p:cNvPr>
          <p:cNvSpPr txBox="1"/>
          <p:nvPr/>
        </p:nvSpPr>
        <p:spPr>
          <a:xfrm>
            <a:off x="5778519" y="4175974"/>
            <a:ext cx="474975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for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j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j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1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(j);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1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println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47112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chemeClr val="tx1"/>
                </a:solidFill>
              </a:rPr>
              <a:t>Pseudo-Randomness</a:t>
            </a:r>
            <a:endParaRPr dirty="0"/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5 - Autumn 2024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FD9D3-36ED-4D02-89A6-8A35783E0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79716"/>
            <a:ext cx="10047237" cy="3171637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14300" indent="0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Computers generate numbers that “look random” in a predictable way using mathematical formulas.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use “external” variables like time, mouse position, etc.</a:t>
            </a:r>
          </a:p>
          <a:p>
            <a:pPr marL="114300" indent="0">
              <a:buNone/>
            </a:pPr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True randomness is hard – we rely on natural processes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e.g., 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atmospheric noise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lava lamps</a:t>
            </a: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21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8AD822-D221-9B5B-20A6-B0993BBA6C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DCFA288E-1389-BF37-CCD4-4D69C06419E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6938" y="606961"/>
            <a:ext cx="9370061" cy="7033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dirty="0"/>
              <a:t>Why randomness?</a:t>
            </a:r>
            <a:endParaRPr spc="-5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784E8-1EE6-275E-ED0B-21910320F38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Lesson 5 - Autumn 2024</a:t>
            </a:r>
            <a:endParaRPr lang="en-US" dirty="0"/>
          </a:p>
        </p:txBody>
      </p:sp>
      <p:pic>
        <p:nvPicPr>
          <p:cNvPr id="8" name="Picture 7" descr="A shelf with colorful lava lamps at CloudFlare's lobby in San Francisco">
            <a:extLst>
              <a:ext uri="{FF2B5EF4-FFF2-40B4-BE49-F238E27FC236}">
                <a16:creationId xmlns:a16="http://schemas.microsoft.com/office/drawing/2014/main" id="{754DB596-2656-C3F2-8807-3B16392F5D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4973" y="1955932"/>
            <a:ext cx="5237575" cy="294613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AFD2843-0504-A2ED-7634-CBF3E3B0B48A}"/>
              </a:ext>
            </a:extLst>
          </p:cNvPr>
          <p:cNvSpPr txBox="1"/>
          <p:nvPr/>
        </p:nvSpPr>
        <p:spPr>
          <a:xfrm>
            <a:off x="7263100" y="5089397"/>
            <a:ext cx="3861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hlinkClick r:id="rId3"/>
              </a:rPr>
              <a:t>LavaRand</a:t>
            </a:r>
            <a:r>
              <a:rPr lang="en-US" dirty="0"/>
              <a:t>: </a:t>
            </a:r>
            <a:r>
              <a:rPr lang="en-US" dirty="0" err="1"/>
              <a:t>CloudFlare’s</a:t>
            </a:r>
            <a:r>
              <a:rPr lang="en-US" dirty="0"/>
              <a:t> Wall of Lava Lamps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932E18-6A55-364C-74F5-62F0352DBD46}"/>
              </a:ext>
            </a:extLst>
          </p:cNvPr>
          <p:cNvSpPr txBox="1"/>
          <p:nvPr/>
        </p:nvSpPr>
        <p:spPr>
          <a:xfrm>
            <a:off x="824409" y="1310359"/>
            <a:ext cx="552994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Randomness is a core part of computer science! It powers: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cryptography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security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machine learning!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But </a:t>
            </a:r>
            <a:r>
              <a:rPr 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true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randomness is really hard. </a:t>
            </a:r>
            <a:b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If we just use math, someone could “reverse” the formula.</a:t>
            </a: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So … lava lamps.</a:t>
            </a:r>
          </a:p>
        </p:txBody>
      </p:sp>
    </p:spTree>
    <p:extLst>
      <p:ext uri="{BB962C8B-B14F-4D97-AF65-F5344CB8AC3E}">
        <p14:creationId xmlns:p14="http://schemas.microsoft.com/office/powerpoint/2010/main" val="2990968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5 - Autumn 2024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FD9D3-36ED-4D02-89A6-8A35783E0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147968"/>
            <a:ext cx="10515599" cy="2139560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14300" indent="0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32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Random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object generates </a:t>
            </a:r>
            <a:r>
              <a:rPr lang="en-US" sz="32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pseudo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-random numbers. 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Random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class is found in the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java.util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package </a:t>
            </a:r>
          </a:p>
          <a:p>
            <a:pPr marL="571500" lvl="1" indent="0">
              <a:buNone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import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java.util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.*;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can “seed” the generator to make it behave deterministically </a:t>
            </a:r>
            <a:b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(helpful for testing!)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E9B8F3B-B62E-487E-96E9-8A7E7A7DDD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08789"/>
              </p:ext>
            </p:extLst>
          </p:nvPr>
        </p:nvGraphicFramePr>
        <p:xfrm>
          <a:off x="1107326" y="3287528"/>
          <a:ext cx="9977348" cy="2690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9625">
                  <a:extLst>
                    <a:ext uri="{9D8B030D-6E8A-4147-A177-3AD203B41FA5}">
                      <a16:colId xmlns:a16="http://schemas.microsoft.com/office/drawing/2014/main" val="1114121371"/>
                    </a:ext>
                  </a:extLst>
                </a:gridCol>
                <a:gridCol w="5417723">
                  <a:extLst>
                    <a:ext uri="{9D8B030D-6E8A-4147-A177-3AD203B41FA5}">
                      <a16:colId xmlns:a16="http://schemas.microsoft.com/office/drawing/2014/main" val="382854233"/>
                    </a:ext>
                  </a:extLst>
                </a:gridCol>
              </a:tblGrid>
              <a:tr h="644362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703890"/>
                  </a:ext>
                </a:extLst>
              </a:tr>
              <a:tr h="644362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nextInt</a:t>
                      </a:r>
                      <a:r>
                        <a:rPr lang="en-US" sz="16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 a random integer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775112"/>
                  </a:ext>
                </a:extLst>
              </a:tr>
              <a:tr h="644362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nextInt</a:t>
                      </a:r>
                      <a:r>
                        <a:rPr lang="en-US" sz="16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6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max</a:t>
                      </a:r>
                      <a:r>
                        <a:rPr lang="en-US" sz="16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 a random integer in the range [0, </a:t>
                      </a:r>
                      <a:r>
                        <a:rPr lang="en-US" sz="20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</a:t>
                      </a:r>
                      <a:r>
                        <a:rPr lang="en-US" sz="20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), or in other words, 0 to </a:t>
                      </a:r>
                      <a:r>
                        <a:rPr lang="en-US" sz="20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</a:t>
                      </a:r>
                      <a:r>
                        <a:rPr lang="en-US" sz="20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 inclusive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106784"/>
                  </a:ext>
                </a:extLst>
              </a:tr>
              <a:tr h="644362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nextDouble</a:t>
                      </a:r>
                      <a:r>
                        <a:rPr lang="en-US" sz="16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 a random real number in the range [0.0, 1.0)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335712"/>
                  </a:ext>
                </a:extLst>
              </a:tr>
            </a:tbl>
          </a:graphicData>
        </a:graphic>
      </p:graphicFrame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b="1" dirty="0">
                <a:solidFill>
                  <a:schemeClr val="tx1"/>
                </a:solidFill>
              </a:rPr>
              <a:t>Random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8240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D1B5D4-6EAC-DD73-5C75-72504A5C9E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A173C7C-B25F-BBBB-5EFE-092D44F10F5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5 - Autumn 2024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5D2606-93FD-5EBC-F29F-8810F16D9C5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39262" y="1359620"/>
            <a:ext cx="8723612" cy="120032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Assuming you’ve declared:    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24292E"/>
                </a:solidFill>
                <a:effectLst/>
                <a:uLnTx/>
                <a:uFillTx/>
                <a:latin typeface="Consolas" panose="020B0609020204030204" pitchFamily="49" charset="0"/>
                <a:ea typeface="Arial"/>
                <a:cs typeface="Consolas" panose="020B0609020204030204" pitchFamily="49" charset="0"/>
                <a:sym typeface="Arial"/>
              </a:rPr>
              <a:t>Random randy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D73A49"/>
                </a:solidFill>
                <a:effectLst/>
                <a:uLnTx/>
                <a:uFillTx/>
                <a:latin typeface="Consolas" panose="020B0609020204030204" pitchFamily="49" charset="0"/>
                <a:ea typeface="Arial"/>
                <a:cs typeface="Consolas" panose="020B0609020204030204" pitchFamily="49" charset="0"/>
                <a:sym typeface="Arial"/>
              </a:rPr>
              <a:t>=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24292E"/>
                </a:solidFill>
                <a:effectLst/>
                <a:uLnTx/>
                <a:uFillTx/>
                <a:latin typeface="Consolas" panose="020B0609020204030204" pitchFamily="49" charset="0"/>
                <a:ea typeface="Arial"/>
                <a:cs typeface="Consolas" panose="020B0609020204030204" pitchFamily="49" charset="0"/>
                <a:sym typeface="Arial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D73A49"/>
                </a:solidFill>
                <a:effectLst/>
                <a:uLnTx/>
                <a:uFillTx/>
                <a:latin typeface="Consolas" panose="020B0609020204030204" pitchFamily="49" charset="0"/>
                <a:ea typeface="Arial"/>
                <a:cs typeface="Consolas" panose="020B0609020204030204" pitchFamily="49" charset="0"/>
                <a:sym typeface="Arial"/>
              </a:rPr>
              <a:t>new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24292E"/>
                </a:solidFill>
                <a:effectLst/>
                <a:uLnTx/>
                <a:uFillTx/>
                <a:latin typeface="Consolas" panose="020B0609020204030204" pitchFamily="49" charset="0"/>
                <a:ea typeface="Arial"/>
                <a:cs typeface="Consolas" panose="020B0609020204030204" pitchFamily="49" charset="0"/>
                <a:sym typeface="Arial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6F42C1"/>
                </a:solidFill>
                <a:effectLst/>
                <a:uLnTx/>
                <a:uFillTx/>
                <a:latin typeface="Consolas" panose="020B0609020204030204" pitchFamily="49" charset="0"/>
                <a:ea typeface="Arial"/>
                <a:cs typeface="Consolas" panose="020B0609020204030204" pitchFamily="49" charset="0"/>
                <a:sym typeface="Arial"/>
              </a:rPr>
              <a:t>Random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24292E"/>
                </a:solidFill>
                <a:effectLst/>
                <a:uLnTx/>
                <a:uFillTx/>
                <a:latin typeface="Consolas" panose="020B0609020204030204" pitchFamily="49" charset="0"/>
                <a:ea typeface="Arial"/>
                <a:cs typeface="Consolas" panose="020B0609020204030204" pitchFamily="49" charset="0"/>
                <a:sym typeface="Arial"/>
              </a:rPr>
              <a:t>();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b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</a:b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Which of these best models picking a random card? (1-13 inclusive)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A7304B-8EBA-D0F6-3B81-D8997469C3F9}"/>
              </a:ext>
            </a:extLst>
          </p:cNvPr>
          <p:cNvSpPr txBox="1"/>
          <p:nvPr/>
        </p:nvSpPr>
        <p:spPr>
          <a:xfrm>
            <a:off x="539262" y="3064152"/>
            <a:ext cx="665870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accent4">
                  <a:lumMod val="90000"/>
                  <a:lumOff val="10000"/>
                </a:schemeClr>
              </a:buClr>
              <a:buFont typeface="+mj-lt"/>
              <a:buAutoNum type="alphaUcPeriod"/>
            </a:pPr>
            <a:r>
              <a:rPr lang="en-US" sz="3600" dirty="0" err="1">
                <a:latin typeface="Consolas" panose="020B0609020204030204" pitchFamily="49" charset="0"/>
                <a:cs typeface="Consolas" panose="020B0609020204030204" pitchFamily="49" charset="0"/>
              </a:rPr>
              <a:t>randy.nextInt</a:t>
            </a:r>
            <a:r>
              <a:rPr lang="en-US" sz="36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342900" indent="-342900">
              <a:spcAft>
                <a:spcPts val="1200"/>
              </a:spcAft>
              <a:buClr>
                <a:schemeClr val="accent4">
                  <a:lumMod val="90000"/>
                  <a:lumOff val="10000"/>
                </a:schemeClr>
              </a:buClr>
              <a:buFont typeface="+mj-lt"/>
              <a:buAutoNum type="alphaUcPeriod"/>
            </a:pPr>
            <a:r>
              <a:rPr lang="en-US" sz="3600" dirty="0" err="1">
                <a:latin typeface="Consolas" panose="020B0609020204030204" pitchFamily="49" charset="0"/>
                <a:cs typeface="Consolas" panose="020B0609020204030204" pitchFamily="49" charset="0"/>
              </a:rPr>
              <a:t>randy.nextInt</a:t>
            </a:r>
            <a:r>
              <a:rPr lang="en-US" sz="3600" dirty="0">
                <a:latin typeface="Consolas" panose="020B0609020204030204" pitchFamily="49" charset="0"/>
                <a:cs typeface="Consolas" panose="020B0609020204030204" pitchFamily="49" charset="0"/>
              </a:rPr>
              <a:t>(13)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1200"/>
              </a:spcAft>
              <a:buClr>
                <a:schemeClr val="accent4">
                  <a:lumMod val="90000"/>
                  <a:lumOff val="10000"/>
                </a:schemeClr>
              </a:buClr>
              <a:buFont typeface="+mj-lt"/>
              <a:buAutoNum type="alphaUcPeriod"/>
            </a:pPr>
            <a:r>
              <a:rPr lang="en-US" sz="3600" dirty="0" err="1">
                <a:latin typeface="Consolas" panose="020B0609020204030204" pitchFamily="49" charset="0"/>
                <a:cs typeface="Consolas" panose="020B0609020204030204" pitchFamily="49" charset="0"/>
              </a:rPr>
              <a:t>randy.nextInt</a:t>
            </a:r>
            <a:r>
              <a:rPr lang="en-US" sz="3600" dirty="0">
                <a:latin typeface="Consolas" panose="020B0609020204030204" pitchFamily="49" charset="0"/>
                <a:cs typeface="Consolas" panose="020B0609020204030204" pitchFamily="49" charset="0"/>
              </a:rPr>
              <a:t>(13) + 1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1200"/>
              </a:spcAft>
              <a:buClr>
                <a:schemeClr val="accent4">
                  <a:lumMod val="90000"/>
                  <a:lumOff val="10000"/>
                </a:schemeClr>
              </a:buClr>
              <a:buFont typeface="+mj-lt"/>
              <a:buAutoNum type="alphaUcPeriod"/>
            </a:pPr>
            <a:r>
              <a:rPr lang="en-US" sz="3600" dirty="0" err="1">
                <a:latin typeface="Consolas" panose="020B0609020204030204" pitchFamily="49" charset="0"/>
                <a:cs typeface="Consolas" panose="020B0609020204030204" pitchFamily="49" charset="0"/>
              </a:rPr>
              <a:t>randy.nextInt</a:t>
            </a:r>
            <a:r>
              <a:rPr lang="en-US" sz="3600" dirty="0">
                <a:latin typeface="Consolas" panose="020B0609020204030204" pitchFamily="49" charset="0"/>
                <a:cs typeface="Consolas" panose="020B0609020204030204" pitchFamily="49" charset="0"/>
              </a:rPr>
              <a:t>(14)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780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b="1" dirty="0">
                <a:solidFill>
                  <a:schemeClr val="tx1"/>
                </a:solidFill>
              </a:rPr>
              <a:t>Math</a:t>
            </a:r>
            <a:endParaRPr dirty="0"/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5 - Autumn 2024</a:t>
            </a:r>
            <a:endParaRPr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E9B8F3B-B62E-487E-96E9-8A7E7A7DDD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266790"/>
              </p:ext>
            </p:extLst>
          </p:nvPr>
        </p:nvGraphicFramePr>
        <p:xfrm>
          <a:off x="1107326" y="1852110"/>
          <a:ext cx="9977348" cy="3741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4142">
                  <a:extLst>
                    <a:ext uri="{9D8B030D-6E8A-4147-A177-3AD203B41FA5}">
                      <a16:colId xmlns:a16="http://schemas.microsoft.com/office/drawing/2014/main" val="1114121371"/>
                    </a:ext>
                  </a:extLst>
                </a:gridCol>
                <a:gridCol w="6733206">
                  <a:extLst>
                    <a:ext uri="{9D8B030D-6E8A-4147-A177-3AD203B41FA5}">
                      <a16:colId xmlns:a16="http://schemas.microsoft.com/office/drawing/2014/main" val="382854233"/>
                    </a:ext>
                  </a:extLst>
                </a:gridCol>
              </a:tblGrid>
              <a:tr h="459962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703890"/>
                  </a:ext>
                </a:extLst>
              </a:tr>
              <a:tr h="367115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Math.abs</a:t>
                      </a:r>
                      <a:r>
                        <a:rPr lang="en-US" sz="16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6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value</a:t>
                      </a:r>
                      <a:r>
                        <a:rPr lang="en-US" sz="1600" i="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 the absolute value of </a:t>
                      </a:r>
                      <a:r>
                        <a:rPr lang="en-US" sz="20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775112"/>
                  </a:ext>
                </a:extLst>
              </a:tr>
              <a:tr h="450027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Math.ceil</a:t>
                      </a:r>
                      <a:r>
                        <a:rPr lang="en-US" sz="1600" i="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6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value</a:t>
                      </a:r>
                      <a:r>
                        <a:rPr lang="en-US" sz="1600" i="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 </a:t>
                      </a:r>
                      <a:r>
                        <a:rPr lang="en-US" sz="20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value </a:t>
                      </a:r>
                      <a:r>
                        <a:rPr lang="en-US" sz="20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rounded up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106784"/>
                  </a:ext>
                </a:extLst>
              </a:tr>
              <a:tr h="367115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Math.floor</a:t>
                      </a:r>
                      <a:r>
                        <a:rPr lang="en-US" sz="16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6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value</a:t>
                      </a:r>
                      <a:r>
                        <a:rPr lang="en-US" sz="16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 </a:t>
                      </a:r>
                      <a:r>
                        <a:rPr lang="en-US" sz="20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value</a:t>
                      </a:r>
                      <a:r>
                        <a:rPr lang="en-US" sz="20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rounded down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94476"/>
                  </a:ext>
                </a:extLst>
              </a:tr>
              <a:tr h="367115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Math.max</a:t>
                      </a:r>
                      <a:r>
                        <a:rPr lang="en-US" sz="16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6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value1</a:t>
                      </a:r>
                      <a:r>
                        <a:rPr lang="en-US" sz="16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6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value2</a:t>
                      </a:r>
                      <a:r>
                        <a:rPr lang="en-US" sz="16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 the larger of the two 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247286"/>
                  </a:ext>
                </a:extLst>
              </a:tr>
              <a:tr h="367115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Math.min</a:t>
                      </a:r>
                      <a:r>
                        <a:rPr lang="en-US" sz="16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6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value1</a:t>
                      </a:r>
                      <a:r>
                        <a:rPr lang="en-US" sz="16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6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value2</a:t>
                      </a:r>
                      <a:r>
                        <a:rPr lang="en-US" sz="16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 the smaller of the two 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204326"/>
                  </a:ext>
                </a:extLst>
              </a:tr>
              <a:tr h="367115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Math.round</a:t>
                      </a:r>
                      <a:r>
                        <a:rPr lang="en-US" sz="16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6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value</a:t>
                      </a:r>
                      <a:r>
                        <a:rPr lang="en-US" sz="16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 </a:t>
                      </a:r>
                      <a:r>
                        <a:rPr lang="en-US" sz="20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value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rounded to the nearest whole number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906384"/>
                  </a:ext>
                </a:extLst>
              </a:tr>
              <a:tr h="367115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Math.sqrt</a:t>
                      </a:r>
                      <a:r>
                        <a:rPr lang="en-US" sz="16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6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value</a:t>
                      </a:r>
                      <a:r>
                        <a:rPr lang="en-US" sz="16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 the square root of </a:t>
                      </a:r>
                      <a:r>
                        <a:rPr lang="en-US" sz="20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346846"/>
                  </a:ext>
                </a:extLst>
              </a:tr>
              <a:tr h="367115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Math.pow</a:t>
                      </a:r>
                      <a:r>
                        <a:rPr lang="en-US" sz="16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6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base</a:t>
                      </a:r>
                      <a:r>
                        <a:rPr lang="en-US" sz="16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6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exp</a:t>
                      </a:r>
                      <a:r>
                        <a:rPr lang="en-US" sz="16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 </a:t>
                      </a:r>
                      <a:r>
                        <a:rPr lang="en-US" sz="20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base</a:t>
                      </a:r>
                      <a:r>
                        <a:rPr lang="en-US" sz="20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raised to the </a:t>
                      </a:r>
                      <a:r>
                        <a:rPr lang="en-US" sz="20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exp</a:t>
                      </a:r>
                      <a:r>
                        <a:rPr lang="en-US" sz="20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power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89812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3CEA00F-7139-4EEE-A6D2-2AD2EB778351}"/>
              </a:ext>
            </a:extLst>
          </p:cNvPr>
          <p:cNvSpPr txBox="1"/>
          <p:nvPr/>
        </p:nvSpPr>
        <p:spPr>
          <a:xfrm>
            <a:off x="6364941" y="613470"/>
            <a:ext cx="44913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Calling: </a:t>
            </a:r>
          </a:p>
          <a:p>
            <a:r>
              <a:rPr lang="en-US" sz="3200" b="1" dirty="0">
                <a:solidFill>
                  <a:srgbClr val="339966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  Math.&lt;method&gt;(…)</a:t>
            </a:r>
          </a:p>
        </p:txBody>
      </p:sp>
    </p:spTree>
    <p:extLst>
      <p:ext uri="{BB962C8B-B14F-4D97-AF65-F5344CB8AC3E}">
        <p14:creationId xmlns:p14="http://schemas.microsoft.com/office/powerpoint/2010/main" val="12600307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>
          <a:extLst>
            <a:ext uri="{FF2B5EF4-FFF2-40B4-BE49-F238E27FC236}">
              <a16:creationId xmlns:a16="http://schemas.microsoft.com/office/drawing/2014/main" id="{B287E7A6-53B4-46DD-516F-5E3A5EE16B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>
            <a:extLst>
              <a:ext uri="{FF2B5EF4-FFF2-40B4-BE49-F238E27FC236}">
                <a16:creationId xmlns:a16="http://schemas.microsoft.com/office/drawing/2014/main" id="{3675A5E7-8B8E-C667-0EAE-569110C679B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Reminders</a:t>
            </a:r>
            <a:endParaRPr dirty="0"/>
          </a:p>
        </p:txBody>
      </p:sp>
      <p:sp>
        <p:nvSpPr>
          <p:cNvPr id="68" name="Google Shape;68;p19">
            <a:extLst>
              <a:ext uri="{FF2B5EF4-FFF2-40B4-BE49-F238E27FC236}">
                <a16:creationId xmlns:a16="http://schemas.microsoft.com/office/drawing/2014/main" id="{5B0A9C5D-9DA0-2AF6-8C43-400CFC4C722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460850"/>
            <a:ext cx="10665300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06400">
              <a:lnSpc>
                <a:spcPct val="100000"/>
              </a:lnSpc>
              <a:buSzPts val="2800"/>
            </a:pPr>
            <a:r>
              <a:rPr lang="en-US" sz="3600" dirty="0">
                <a:solidFill>
                  <a:schemeClr val="tx1"/>
                </a:solidFill>
              </a:rPr>
              <a:t>Creative Project 1 is out, due Tue Oct 15</a:t>
            </a:r>
            <a:r>
              <a:rPr lang="en-US" sz="3600" baseline="30000" dirty="0">
                <a:solidFill>
                  <a:schemeClr val="tx1"/>
                </a:solidFill>
              </a:rPr>
              <a:t>th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endParaRPr lang="en-US" sz="3200" dirty="0"/>
          </a:p>
          <a:p>
            <a:pPr indent="-406400">
              <a:lnSpc>
                <a:spcPct val="100000"/>
              </a:lnSpc>
              <a:buSzPts val="2800"/>
            </a:pPr>
            <a:r>
              <a:rPr lang="en-US" sz="3600" dirty="0"/>
              <a:t>Resubmission Cycle 0 released, due Thu Oct 17</a:t>
            </a:r>
            <a:r>
              <a:rPr lang="en-US" sz="3600" baseline="30000" dirty="0"/>
              <a:t>th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sz="3600" dirty="0">
                <a:solidFill>
                  <a:schemeClr val="tx1"/>
                </a:solidFill>
              </a:rPr>
              <a:t>Getting help today?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sz="3200" dirty="0">
                <a:solidFill>
                  <a:schemeClr val="tx1"/>
                </a:solidFill>
              </a:rPr>
              <a:t>Matt’s office hours: 12:30-1:20 (in-person/Zoom)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sz="3200" dirty="0">
                <a:solidFill>
                  <a:schemeClr val="tx1"/>
                </a:solidFill>
              </a:rPr>
              <a:t>Brett’s office hours:  1:30-2:30 (Zoom)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sz="3200" dirty="0">
                <a:solidFill>
                  <a:schemeClr val="tx1"/>
                </a:solidFill>
              </a:rPr>
              <a:t>IPL (until 6:30)</a:t>
            </a:r>
          </a:p>
        </p:txBody>
      </p:sp>
      <p:sp>
        <p:nvSpPr>
          <p:cNvPr id="69" name="Google Shape;69;p19">
            <a:extLst>
              <a:ext uri="{FF2B5EF4-FFF2-40B4-BE49-F238E27FC236}">
                <a16:creationId xmlns:a16="http://schemas.microsoft.com/office/drawing/2014/main" id="{A8879195-A1B4-5E8D-D174-998F00A5ED1D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5 - Autumn 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13469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Announcements, Reminders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1460850"/>
            <a:ext cx="10665300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06400">
              <a:lnSpc>
                <a:spcPct val="100000"/>
              </a:lnSpc>
              <a:buSzPts val="2800"/>
            </a:pPr>
            <a:r>
              <a:rPr lang="en-US" sz="3600" dirty="0">
                <a:solidFill>
                  <a:schemeClr val="tx1"/>
                </a:solidFill>
              </a:rPr>
              <a:t>Creative Project 1 is out, due Tue Oct 15</a:t>
            </a:r>
            <a:r>
              <a:rPr lang="en-US" sz="3600" baseline="30000" dirty="0">
                <a:solidFill>
                  <a:schemeClr val="tx1"/>
                </a:solidFill>
              </a:rPr>
              <a:t>th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endParaRPr lang="en-US" sz="3200" dirty="0"/>
          </a:p>
          <a:p>
            <a:pPr indent="-406400">
              <a:lnSpc>
                <a:spcPct val="100000"/>
              </a:lnSpc>
              <a:buSzPts val="2800"/>
            </a:pPr>
            <a:r>
              <a:rPr lang="en-US" sz="3600" dirty="0"/>
              <a:t>Resubmission Cycle 0 released, due Thu Oct 17</a:t>
            </a:r>
            <a:r>
              <a:rPr lang="en-US" sz="3600" baseline="30000" dirty="0"/>
              <a:t>th</a:t>
            </a:r>
            <a:r>
              <a:rPr lang="en-US" sz="3600" dirty="0"/>
              <a:t> 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sz="3200" dirty="0"/>
              <a:t>Eligible for submission: C0 &amp; P0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sz="3600" dirty="0"/>
              <a:t>Course logistics reminders: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sz="3200" dirty="0"/>
              <a:t>“Extra Resources” on course website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sz="3200" dirty="0"/>
              <a:t>Post-section work </a:t>
            </a:r>
            <a:r>
              <a:rPr lang="en-US" sz="3200" u="sng" dirty="0"/>
              <a:t>must</a:t>
            </a:r>
            <a:r>
              <a:rPr lang="en-US" sz="3200" dirty="0"/>
              <a:t> be done by 11:59 that day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sz="3200" dirty="0"/>
              <a:t>Brett’s office hours out now!</a:t>
            </a: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5 - Autumn 2024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chemeClr val="tx1"/>
                </a:solidFill>
              </a:rPr>
              <a:t>Last time: for loops!</a:t>
            </a:r>
            <a:endParaRPr dirty="0"/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5 - Autumn 2024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FD9D3-36ED-4D02-89A6-8A35783E0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1" y="1706791"/>
            <a:ext cx="10515599" cy="2385268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 loops are our first </a:t>
            </a:r>
            <a:r>
              <a:rPr kumimoji="0" lang="en-US" altLang="en-US" sz="3200" b="0" i="1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control structure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dirty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syntactic structure that </a:t>
            </a:r>
            <a:r>
              <a:rPr lang="en-US" altLang="en-US" sz="2800" i="1" dirty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controls</a:t>
            </a:r>
            <a:r>
              <a:rPr lang="en-US" altLang="en-US" sz="2800" dirty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execution of other statements. </a:t>
            </a:r>
            <a:endParaRPr kumimoji="0" lang="en-US" altLang="en-US" sz="2800" b="0" u="none" strike="noStrike" cap="none" normalizeH="0" baseline="0" dirty="0">
              <a:ln>
                <a:noFill/>
              </a:ln>
              <a:solidFill>
                <a:srgbClr val="21252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3200" i="0" dirty="0">
              <a:solidFill>
                <a:srgbClr val="21252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rgbClr val="21252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74" name="Picture 2" descr="Text showing the syntax for a for-loop. The first line of the for-loop contains text that says &quot;for (initialization; test; update) {&quot;. The next line is indented by one tab and says &quot;body (statements to be repeated)&quot;. The third and last line just contains the closing curly brace &quot;{&quot;.">
            <a:extLst>
              <a:ext uri="{FF2B5EF4-FFF2-40B4-BE49-F238E27FC236}">
                <a16:creationId xmlns:a16="http://schemas.microsoft.com/office/drawing/2014/main" id="{37808C7A-2B18-4494-BF5A-D1AF3188F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932" y="3098110"/>
            <a:ext cx="8210135" cy="274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859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chemeClr val="tx1"/>
                </a:solidFill>
              </a:rPr>
              <a:t>Fencepost Pattern 1</a:t>
            </a:r>
            <a:endParaRPr dirty="0"/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5 - Autumn 2024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FD9D3-36ED-4D02-89A6-8A35783E0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72044"/>
            <a:ext cx="10515599" cy="1171603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14300" indent="0" algn="ctr">
              <a:buNone/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task where one piece is repeated </a:t>
            </a:r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times, and another piece is repeated </a:t>
            </a:r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n-1 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times and they alternate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EAC389-11E6-4C20-A798-7F9FD3292D79}"/>
              </a:ext>
            </a:extLst>
          </p:cNvPr>
          <p:cNvSpPr txBox="1"/>
          <p:nvPr/>
        </p:nvSpPr>
        <p:spPr>
          <a:xfrm>
            <a:off x="2627810" y="3515687"/>
            <a:ext cx="69363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onsolas" panose="020B0609020204030204" pitchFamily="49" charset="0"/>
              </a:rPr>
              <a:t>h-u-s-k-</a:t>
            </a:r>
            <a:r>
              <a:rPr lang="en-US" sz="6000" b="1" dirty="0" err="1">
                <a:latin typeface="Consolas" panose="020B0609020204030204" pitchFamily="49" charset="0"/>
              </a:rPr>
              <a:t>i</a:t>
            </a:r>
            <a:r>
              <a:rPr lang="en-US" sz="6000" b="1" dirty="0">
                <a:latin typeface="Consolas" panose="020B0609020204030204" pitchFamily="49" charset="0"/>
              </a:rPr>
              <a:t>-e-s</a:t>
            </a:r>
          </a:p>
        </p:txBody>
      </p:sp>
    </p:spTree>
    <p:extLst>
      <p:ext uri="{BB962C8B-B14F-4D97-AF65-F5344CB8AC3E}">
        <p14:creationId xmlns:p14="http://schemas.microsoft.com/office/powerpoint/2010/main" val="3152085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chemeClr val="tx1"/>
                </a:solidFill>
              </a:rPr>
              <a:t>Fencepost Pattern 2</a:t>
            </a:r>
            <a:endParaRPr dirty="0"/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5 - Autumn 2024</a:t>
            </a: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EAC389-11E6-4C20-A798-7F9FD3292D79}"/>
              </a:ext>
            </a:extLst>
          </p:cNvPr>
          <p:cNvSpPr txBox="1"/>
          <p:nvPr/>
        </p:nvSpPr>
        <p:spPr>
          <a:xfrm>
            <a:off x="2627810" y="3515687"/>
            <a:ext cx="69363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990033"/>
                </a:solidFill>
                <a:latin typeface="Consolas" panose="020B0609020204030204" pitchFamily="49" charset="0"/>
              </a:rPr>
              <a:t>h</a:t>
            </a:r>
            <a:r>
              <a:rPr lang="en-US" sz="6000" b="1" dirty="0">
                <a:solidFill>
                  <a:srgbClr val="0066FF"/>
                </a:solidFill>
                <a:latin typeface="Consolas" panose="020B0609020204030204" pitchFamily="49" charset="0"/>
              </a:rPr>
              <a:t>-</a:t>
            </a:r>
            <a:r>
              <a:rPr lang="en-US" sz="6000" b="1" dirty="0">
                <a:solidFill>
                  <a:srgbClr val="990033"/>
                </a:solidFill>
                <a:latin typeface="Consolas" panose="020B0609020204030204" pitchFamily="49" charset="0"/>
              </a:rPr>
              <a:t>u</a:t>
            </a:r>
            <a:r>
              <a:rPr lang="en-US" sz="6000" b="1" dirty="0">
                <a:solidFill>
                  <a:srgbClr val="0066FF"/>
                </a:solidFill>
                <a:latin typeface="Consolas" panose="020B0609020204030204" pitchFamily="49" charset="0"/>
              </a:rPr>
              <a:t>-</a:t>
            </a:r>
            <a:r>
              <a:rPr lang="en-US" sz="6000" b="1" dirty="0">
                <a:solidFill>
                  <a:srgbClr val="990033"/>
                </a:solidFill>
                <a:latin typeface="Consolas" panose="020B0609020204030204" pitchFamily="49" charset="0"/>
              </a:rPr>
              <a:t>s</a:t>
            </a:r>
            <a:r>
              <a:rPr lang="en-US" sz="6000" b="1" dirty="0">
                <a:solidFill>
                  <a:srgbClr val="0066FF"/>
                </a:solidFill>
                <a:latin typeface="Consolas" panose="020B0609020204030204" pitchFamily="49" charset="0"/>
              </a:rPr>
              <a:t>-</a:t>
            </a:r>
            <a:r>
              <a:rPr lang="en-US" sz="6000" b="1" dirty="0">
                <a:solidFill>
                  <a:srgbClr val="990033"/>
                </a:solidFill>
                <a:latin typeface="Consolas" panose="020B0609020204030204" pitchFamily="49" charset="0"/>
              </a:rPr>
              <a:t>k</a:t>
            </a:r>
            <a:r>
              <a:rPr lang="en-US" sz="6000" b="1" dirty="0">
                <a:solidFill>
                  <a:srgbClr val="0066FF"/>
                </a:solidFill>
                <a:latin typeface="Consolas" panose="020B0609020204030204" pitchFamily="49" charset="0"/>
              </a:rPr>
              <a:t>-</a:t>
            </a:r>
            <a:r>
              <a:rPr lang="en-US" sz="6000" b="1" dirty="0" err="1">
                <a:solidFill>
                  <a:srgbClr val="990033"/>
                </a:solidFill>
                <a:latin typeface="Consolas" panose="020B0609020204030204" pitchFamily="49" charset="0"/>
              </a:rPr>
              <a:t>i</a:t>
            </a:r>
            <a:r>
              <a:rPr lang="en-US" sz="6000" b="1" dirty="0">
                <a:solidFill>
                  <a:srgbClr val="0066FF"/>
                </a:solidFill>
                <a:latin typeface="Consolas" panose="020B0609020204030204" pitchFamily="49" charset="0"/>
              </a:rPr>
              <a:t>-</a:t>
            </a:r>
            <a:r>
              <a:rPr lang="en-US" sz="6000" b="1" dirty="0">
                <a:solidFill>
                  <a:srgbClr val="990033"/>
                </a:solidFill>
                <a:latin typeface="Consolas" panose="020B0609020204030204" pitchFamily="49" charset="0"/>
              </a:rPr>
              <a:t>e</a:t>
            </a:r>
            <a:r>
              <a:rPr lang="en-US" sz="6000" b="1" dirty="0">
                <a:solidFill>
                  <a:srgbClr val="0066FF"/>
                </a:solidFill>
                <a:latin typeface="Consolas" panose="020B0609020204030204" pitchFamily="49" charset="0"/>
              </a:rPr>
              <a:t>-</a:t>
            </a:r>
            <a:r>
              <a:rPr lang="en-US" sz="6000" b="1" dirty="0">
                <a:solidFill>
                  <a:srgbClr val="990033"/>
                </a:solidFill>
                <a:latin typeface="Consolas" panose="020B0609020204030204" pitchFamily="49" charset="0"/>
              </a:rPr>
              <a:t>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C30A9034-45E0-444A-988D-FD9E42349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772044"/>
            <a:ext cx="10515599" cy="1171603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spcFirstLastPara="1"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task where one piece is repeated </a:t>
            </a:r>
            <a:r>
              <a:rPr lang="en-US" sz="3600" i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36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times, and another piece is repeated </a:t>
            </a:r>
            <a:r>
              <a:rPr lang="en-US" sz="3600" i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n-1 </a:t>
            </a:r>
            <a:r>
              <a:rPr lang="en-US" sz="36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times and they alternate</a:t>
            </a:r>
            <a:endParaRPr lang="en-US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" name="Group 2" descr="A diagram showing how “h-u-s-k-i-e-s” corresponds to fences and fenceposts: each letter is a fence, and each dash is a fencepost. There is one dash in-between each letter, which means there is one less dash than number of letters.">
            <a:extLst>
              <a:ext uri="{FF2B5EF4-FFF2-40B4-BE49-F238E27FC236}">
                <a16:creationId xmlns:a16="http://schemas.microsoft.com/office/drawing/2014/main" id="{32BF1320-EA89-2897-4B72-AB098E6737C3}"/>
              </a:ext>
            </a:extLst>
          </p:cNvPr>
          <p:cNvGrpSpPr/>
          <p:nvPr/>
        </p:nvGrpSpPr>
        <p:grpSpPr>
          <a:xfrm>
            <a:off x="3442063" y="4735282"/>
            <a:ext cx="5384079" cy="1015667"/>
            <a:chOff x="3442063" y="4735282"/>
            <a:chExt cx="5384079" cy="1015667"/>
          </a:xfrm>
        </p:grpSpPr>
        <p:sp>
          <p:nvSpPr>
            <p:cNvPr id="5" name="Equals 4">
              <a:extLst>
                <a:ext uri="{FF2B5EF4-FFF2-40B4-BE49-F238E27FC236}">
                  <a16:creationId xmlns:a16="http://schemas.microsoft.com/office/drawing/2014/main" id="{201E4DE2-F9D6-4B4B-BF0B-E559D8E6EB03}"/>
                </a:ext>
              </a:extLst>
            </p:cNvPr>
            <p:cNvSpPr/>
            <p:nvPr/>
          </p:nvSpPr>
          <p:spPr>
            <a:xfrm>
              <a:off x="4479473" y="4972060"/>
              <a:ext cx="764177" cy="542105"/>
            </a:xfrm>
            <a:prstGeom prst="mathEqual">
              <a:avLst/>
            </a:prstGeom>
            <a:solidFill>
              <a:srgbClr val="00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Equals 14">
              <a:extLst>
                <a:ext uri="{FF2B5EF4-FFF2-40B4-BE49-F238E27FC236}">
                  <a16:creationId xmlns:a16="http://schemas.microsoft.com/office/drawing/2014/main" id="{D3F94C89-5509-46CD-B629-8775C9E987FF}"/>
                </a:ext>
              </a:extLst>
            </p:cNvPr>
            <p:cNvSpPr/>
            <p:nvPr/>
          </p:nvSpPr>
          <p:spPr>
            <a:xfrm>
              <a:off x="3630387" y="4972059"/>
              <a:ext cx="764177" cy="542105"/>
            </a:xfrm>
            <a:prstGeom prst="mathEqual">
              <a:avLst/>
            </a:prstGeom>
            <a:solidFill>
              <a:srgbClr val="00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Equals 15">
              <a:extLst>
                <a:ext uri="{FF2B5EF4-FFF2-40B4-BE49-F238E27FC236}">
                  <a16:creationId xmlns:a16="http://schemas.microsoft.com/office/drawing/2014/main" id="{FE1C3757-EACE-443D-A262-7C12285192B0}"/>
                </a:ext>
              </a:extLst>
            </p:cNvPr>
            <p:cNvSpPr/>
            <p:nvPr/>
          </p:nvSpPr>
          <p:spPr>
            <a:xfrm>
              <a:off x="5286649" y="4972059"/>
              <a:ext cx="764177" cy="542105"/>
            </a:xfrm>
            <a:prstGeom prst="mathEqual">
              <a:avLst/>
            </a:prstGeom>
            <a:solidFill>
              <a:srgbClr val="00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Equals 16">
              <a:extLst>
                <a:ext uri="{FF2B5EF4-FFF2-40B4-BE49-F238E27FC236}">
                  <a16:creationId xmlns:a16="http://schemas.microsoft.com/office/drawing/2014/main" id="{62965907-BCFA-4F86-82ED-64E71BA2304F}"/>
                </a:ext>
              </a:extLst>
            </p:cNvPr>
            <p:cNvSpPr/>
            <p:nvPr/>
          </p:nvSpPr>
          <p:spPr>
            <a:xfrm>
              <a:off x="6118319" y="4972059"/>
              <a:ext cx="764177" cy="542105"/>
            </a:xfrm>
            <a:prstGeom prst="mathEqual">
              <a:avLst/>
            </a:prstGeom>
            <a:solidFill>
              <a:srgbClr val="00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Equals 17">
              <a:extLst>
                <a:ext uri="{FF2B5EF4-FFF2-40B4-BE49-F238E27FC236}">
                  <a16:creationId xmlns:a16="http://schemas.microsoft.com/office/drawing/2014/main" id="{798B57DB-4449-486A-8AFE-D40D291229C7}"/>
                </a:ext>
              </a:extLst>
            </p:cNvPr>
            <p:cNvSpPr/>
            <p:nvPr/>
          </p:nvSpPr>
          <p:spPr>
            <a:xfrm>
              <a:off x="6979922" y="4972059"/>
              <a:ext cx="764177" cy="542105"/>
            </a:xfrm>
            <a:prstGeom prst="mathEqual">
              <a:avLst/>
            </a:prstGeom>
            <a:solidFill>
              <a:srgbClr val="00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Equals 18">
              <a:extLst>
                <a:ext uri="{FF2B5EF4-FFF2-40B4-BE49-F238E27FC236}">
                  <a16:creationId xmlns:a16="http://schemas.microsoft.com/office/drawing/2014/main" id="{C3C3CBC5-4957-4B13-B2CA-D137071FD85B}"/>
                </a:ext>
              </a:extLst>
            </p:cNvPr>
            <p:cNvSpPr/>
            <p:nvPr/>
          </p:nvSpPr>
          <p:spPr>
            <a:xfrm>
              <a:off x="7854591" y="4972059"/>
              <a:ext cx="764177" cy="542105"/>
            </a:xfrm>
            <a:prstGeom prst="mathEqual">
              <a:avLst/>
            </a:prstGeom>
            <a:solidFill>
              <a:srgbClr val="00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F195856C-260E-4610-A417-90CFB75D7809}"/>
                </a:ext>
              </a:extLst>
            </p:cNvPr>
            <p:cNvSpPr/>
            <p:nvPr/>
          </p:nvSpPr>
          <p:spPr>
            <a:xfrm>
              <a:off x="3442063" y="4735286"/>
              <a:ext cx="346166" cy="1015663"/>
            </a:xfrm>
            <a:prstGeom prst="roundRect">
              <a:avLst/>
            </a:prstGeom>
            <a:solidFill>
              <a:srgbClr val="990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2009AD19-667D-4D2A-8EA0-DD4848CBBA81}"/>
                </a:ext>
              </a:extLst>
            </p:cNvPr>
            <p:cNvSpPr/>
            <p:nvPr/>
          </p:nvSpPr>
          <p:spPr>
            <a:xfrm>
              <a:off x="4254137" y="4735285"/>
              <a:ext cx="346166" cy="1015663"/>
            </a:xfrm>
            <a:prstGeom prst="roundRect">
              <a:avLst/>
            </a:prstGeom>
            <a:solidFill>
              <a:srgbClr val="990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FAAE5B78-2ABD-416C-BD88-CBD3FC8A4A9B}"/>
                </a:ext>
              </a:extLst>
            </p:cNvPr>
            <p:cNvSpPr/>
            <p:nvPr/>
          </p:nvSpPr>
          <p:spPr>
            <a:xfrm>
              <a:off x="5079274" y="4735285"/>
              <a:ext cx="346166" cy="1015663"/>
            </a:xfrm>
            <a:prstGeom prst="roundRect">
              <a:avLst/>
            </a:prstGeom>
            <a:solidFill>
              <a:srgbClr val="990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598AB6F5-DA16-489D-9AC2-EF51585E167B}"/>
                </a:ext>
              </a:extLst>
            </p:cNvPr>
            <p:cNvSpPr/>
            <p:nvPr/>
          </p:nvSpPr>
          <p:spPr>
            <a:xfrm>
              <a:off x="5891349" y="4735285"/>
              <a:ext cx="346166" cy="1015663"/>
            </a:xfrm>
            <a:prstGeom prst="roundRect">
              <a:avLst/>
            </a:prstGeom>
            <a:solidFill>
              <a:srgbClr val="990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F9FCB7AC-937C-4EDC-BEBF-C61A2A2958DF}"/>
                </a:ext>
              </a:extLst>
            </p:cNvPr>
            <p:cNvSpPr/>
            <p:nvPr/>
          </p:nvSpPr>
          <p:spPr>
            <a:xfrm>
              <a:off x="6773094" y="4735284"/>
              <a:ext cx="346166" cy="1015663"/>
            </a:xfrm>
            <a:prstGeom prst="roundRect">
              <a:avLst/>
            </a:prstGeom>
            <a:solidFill>
              <a:srgbClr val="990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CD19D4DC-782F-4512-AC82-748C250AD261}"/>
                </a:ext>
              </a:extLst>
            </p:cNvPr>
            <p:cNvSpPr/>
            <p:nvPr/>
          </p:nvSpPr>
          <p:spPr>
            <a:xfrm>
              <a:off x="7617825" y="4735283"/>
              <a:ext cx="346166" cy="1015663"/>
            </a:xfrm>
            <a:prstGeom prst="roundRect">
              <a:avLst/>
            </a:prstGeom>
            <a:solidFill>
              <a:srgbClr val="990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F2036A96-D479-49AD-9AD0-B1C0ECA896D8}"/>
                </a:ext>
              </a:extLst>
            </p:cNvPr>
            <p:cNvSpPr/>
            <p:nvPr/>
          </p:nvSpPr>
          <p:spPr>
            <a:xfrm>
              <a:off x="8479976" y="4735282"/>
              <a:ext cx="346166" cy="1015663"/>
            </a:xfrm>
            <a:prstGeom prst="roundRect">
              <a:avLst/>
            </a:prstGeom>
            <a:solidFill>
              <a:srgbClr val="990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30369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b="1" dirty="0">
                <a:solidFill>
                  <a:schemeClr val="tx1"/>
                </a:solidFill>
              </a:rPr>
              <a:t>Nested for loops (1/3)</a:t>
            </a:r>
            <a:endParaRPr dirty="0"/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5 - Autumn 2024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FD9D3-36ED-4D02-89A6-8A35783E0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139458"/>
            <a:ext cx="10515599" cy="2882840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14300" indent="0">
              <a:buNone/>
            </a:pPr>
            <a:r>
              <a:rPr lang="en-US" sz="2000" dirty="0">
                <a:solidFill>
                  <a:srgbClr val="AF00DB"/>
                </a:solidFill>
                <a:latin typeface="Consolas" panose="020B0609020204030204" pitchFamily="49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0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&lt;=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5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System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795E26"/>
                </a:solidFill>
                <a:latin typeface="Consolas" panose="020B0609020204030204" pitchFamily="49" charset="0"/>
              </a:rPr>
              <a:t>println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A31515"/>
                </a:solidFill>
                <a:latin typeface="Consolas" panose="020B0609020204030204" pitchFamily="49" charset="0"/>
              </a:rPr>
              <a:t>"outer loop iteration #"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>
                <a:solidFill>
                  <a:srgbClr val="AF00DB"/>
                </a:solidFill>
                <a:latin typeface="Consolas" panose="020B0609020204030204" pitchFamily="49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0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innerLoop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innerLoop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&lt;=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3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innerLoop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System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795E26"/>
                </a:solidFill>
                <a:latin typeface="Consolas" panose="020B0609020204030204" pitchFamily="49" charset="0"/>
              </a:rPr>
              <a:t>println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A31515"/>
                </a:solidFill>
                <a:latin typeface="Consolas" panose="020B0609020204030204" pitchFamily="49" charset="0"/>
              </a:rPr>
              <a:t>"    inner loop iteration #"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innerLoop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System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795E26"/>
                </a:solidFill>
                <a:latin typeface="Consolas" panose="020B0609020204030204" pitchFamily="49" charset="0"/>
              </a:rPr>
              <a:t>println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75496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>
          <a:extLst>
            <a:ext uri="{FF2B5EF4-FFF2-40B4-BE49-F238E27FC236}">
              <a16:creationId xmlns:a16="http://schemas.microsoft.com/office/drawing/2014/main" id="{70D32698-A7B1-5E83-A853-35775350B7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>
            <a:extLst>
              <a:ext uri="{FF2B5EF4-FFF2-40B4-BE49-F238E27FC236}">
                <a16:creationId xmlns:a16="http://schemas.microsoft.com/office/drawing/2014/main" id="{CF1B5986-074F-FC8B-3C9B-4AF60D0A539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b="1" dirty="0">
                <a:solidFill>
                  <a:schemeClr val="tx1"/>
                </a:solidFill>
              </a:rPr>
              <a:t>Nested for loops (2/3)</a:t>
            </a:r>
            <a:endParaRPr dirty="0"/>
          </a:p>
        </p:txBody>
      </p:sp>
      <p:sp>
        <p:nvSpPr>
          <p:cNvPr id="69" name="Google Shape;69;p19">
            <a:extLst>
              <a:ext uri="{FF2B5EF4-FFF2-40B4-BE49-F238E27FC236}">
                <a16:creationId xmlns:a16="http://schemas.microsoft.com/office/drawing/2014/main" id="{CA1DDBCF-85D8-AA3C-A4C0-07588810EF23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5 - Autumn 2024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DCBB63-C825-841B-8E8F-DB114F6180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139458"/>
            <a:ext cx="10515599" cy="2882840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14300" indent="0">
              <a:buNone/>
            </a:pPr>
            <a:r>
              <a:rPr lang="en-US" sz="2000" dirty="0">
                <a:solidFill>
                  <a:srgbClr val="AF00DB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(</a:t>
            </a:r>
            <a:r>
              <a:rPr lang="en-US" sz="2000" dirty="0">
                <a:solidFill>
                  <a:srgbClr val="267F99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098658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&lt;= </a:t>
            </a:r>
            <a:r>
              <a:rPr lang="en-US" sz="2000" dirty="0">
                <a:solidFill>
                  <a:srgbClr val="098658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5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++)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System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795E2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println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A31515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"outer loop iteration #"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+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>
                <a:solidFill>
                  <a:srgbClr val="AF00DB"/>
                </a:solidFill>
                <a:latin typeface="Consolas" panose="020B0609020204030204" pitchFamily="49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0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innerLoop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innerLoop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&lt;=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3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innerLoop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System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795E26"/>
                </a:solidFill>
                <a:latin typeface="Consolas" panose="020B0609020204030204" pitchFamily="49" charset="0"/>
              </a:rPr>
              <a:t>println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A31515"/>
                </a:solidFill>
                <a:latin typeface="Consolas" panose="020B0609020204030204" pitchFamily="49" charset="0"/>
              </a:rPr>
              <a:t>"    inner loop iteration #"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innerLoop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System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795E2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println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6763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>
          <a:extLst>
            <a:ext uri="{FF2B5EF4-FFF2-40B4-BE49-F238E27FC236}">
              <a16:creationId xmlns:a16="http://schemas.microsoft.com/office/drawing/2014/main" id="{59097AA1-47F5-F6CC-D46D-15959BB330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>
            <a:extLst>
              <a:ext uri="{FF2B5EF4-FFF2-40B4-BE49-F238E27FC236}">
                <a16:creationId xmlns:a16="http://schemas.microsoft.com/office/drawing/2014/main" id="{95ED407F-7B86-119A-61FC-92761C1A125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b="1" dirty="0">
                <a:solidFill>
                  <a:schemeClr val="tx1"/>
                </a:solidFill>
              </a:rPr>
              <a:t>Nested for loops (3/3)</a:t>
            </a:r>
            <a:endParaRPr dirty="0"/>
          </a:p>
        </p:txBody>
      </p:sp>
      <p:sp>
        <p:nvSpPr>
          <p:cNvPr id="69" name="Google Shape;69;p19">
            <a:extLst>
              <a:ext uri="{FF2B5EF4-FFF2-40B4-BE49-F238E27FC236}">
                <a16:creationId xmlns:a16="http://schemas.microsoft.com/office/drawing/2014/main" id="{883365E0-016B-A36B-DE0F-05BB9727566C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5 - Autumn 2024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685EE4-4B66-7FC0-08A5-113FA4F181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139458"/>
            <a:ext cx="10515599" cy="2882840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14300" indent="0">
              <a:buNone/>
            </a:pPr>
            <a:r>
              <a:rPr lang="en-US" sz="2000" dirty="0">
                <a:solidFill>
                  <a:srgbClr val="AF00DB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(</a:t>
            </a:r>
            <a:r>
              <a:rPr lang="en-US" sz="2000" dirty="0">
                <a:solidFill>
                  <a:srgbClr val="267F99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098658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&lt;= </a:t>
            </a:r>
            <a:r>
              <a:rPr lang="en-US" sz="2000" dirty="0">
                <a:solidFill>
                  <a:srgbClr val="098658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5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++)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System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795E2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println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A31515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"outer loop iteration #"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+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>
                <a:solidFill>
                  <a:srgbClr val="AF00DB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(</a:t>
            </a:r>
            <a:r>
              <a:rPr lang="en-US" sz="2000" dirty="0">
                <a:solidFill>
                  <a:srgbClr val="267F99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108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innerLoop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098658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innerLoop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&lt;= </a:t>
            </a:r>
            <a:r>
              <a:rPr lang="en-US" sz="2000" dirty="0">
                <a:solidFill>
                  <a:srgbClr val="098658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3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innerLoop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++)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    </a:t>
            </a:r>
            <a:r>
              <a:rPr lang="en-US" sz="2000" dirty="0" err="1">
                <a:solidFill>
                  <a:srgbClr val="00108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System</a:t>
            </a:r>
            <a:r>
              <a:rPr lang="en-US" sz="20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795E26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println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A31515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"    inner loop iteration #"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+ </a:t>
            </a:r>
            <a:r>
              <a:rPr lang="en-US" sz="20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innerLoop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}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System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795E2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println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30075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90526F-F7F8-4AD6-A794-BB4CCC8B2B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5 - Autumn 2024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2991528-6147-4BD0-8D74-58F4748E3C4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937697" y="1409936"/>
            <a:ext cx="7717070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What output is produced by the following code?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6689B2-C570-4B2F-BBAE-484CCC46BAC9}"/>
              </a:ext>
            </a:extLst>
          </p:cNvPr>
          <p:cNvSpPr txBox="1"/>
          <p:nvPr/>
        </p:nvSpPr>
        <p:spPr>
          <a:xfrm>
            <a:off x="605717" y="4700132"/>
            <a:ext cx="110252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 		     B. 		  C.              D.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2B46B8-67FF-42CE-C2CA-8F4B9F3DFC77}"/>
              </a:ext>
            </a:extLst>
          </p:cNvPr>
          <p:cNvSpPr txBox="1"/>
          <p:nvPr/>
        </p:nvSpPr>
        <p:spPr>
          <a:xfrm>
            <a:off x="937697" y="1999859"/>
            <a:ext cx="704476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for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j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j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  <a:r>
              <a:rPr lang="en-US" sz="2000" b="0" dirty="0" err="1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20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20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println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1A6A00-1C3F-35C6-D8BE-B89125AD94DB}"/>
              </a:ext>
            </a:extLst>
          </p:cNvPr>
          <p:cNvSpPr txBox="1"/>
          <p:nvPr/>
        </p:nvSpPr>
        <p:spPr>
          <a:xfrm>
            <a:off x="1362530" y="4005554"/>
            <a:ext cx="18658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12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123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1234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12345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FF55F6-F683-0B44-D1D2-AE9773AC2CCB}"/>
              </a:ext>
            </a:extLst>
          </p:cNvPr>
          <p:cNvSpPr txBox="1"/>
          <p:nvPr/>
        </p:nvSpPr>
        <p:spPr>
          <a:xfrm>
            <a:off x="4038600" y="4004748"/>
            <a:ext cx="18658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ii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iii</a:t>
            </a:r>
          </a:p>
          <a:p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iiii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iiiii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69701C2-3374-46DE-4664-6B9A9776E7C0}"/>
              </a:ext>
            </a:extLst>
          </p:cNvPr>
          <p:cNvSpPr txBox="1"/>
          <p:nvPr/>
        </p:nvSpPr>
        <p:spPr>
          <a:xfrm>
            <a:off x="6287531" y="4004748"/>
            <a:ext cx="18658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22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333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4444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55555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455132-7F80-1A98-978D-474923DBFEC2}"/>
              </a:ext>
            </a:extLst>
          </p:cNvPr>
          <p:cNvSpPr txBox="1"/>
          <p:nvPr/>
        </p:nvSpPr>
        <p:spPr>
          <a:xfrm>
            <a:off x="8654767" y="4004748"/>
            <a:ext cx="18658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11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111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1111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11111</a:t>
            </a:r>
          </a:p>
        </p:txBody>
      </p:sp>
    </p:spTree>
    <p:extLst>
      <p:ext uri="{BB962C8B-B14F-4D97-AF65-F5344CB8AC3E}">
        <p14:creationId xmlns:p14="http://schemas.microsoft.com/office/powerpoint/2010/main" val="3047787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en School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330065"/>
      </a:accent1>
      <a:accent2>
        <a:srgbClr val="917B4C"/>
      </a:accent2>
      <a:accent3>
        <a:srgbClr val="E8D3A2"/>
      </a:accent3>
      <a:accent4>
        <a:srgbClr val="330065"/>
      </a:accent4>
      <a:accent5>
        <a:srgbClr val="917B4C"/>
      </a:accent5>
      <a:accent6>
        <a:srgbClr val="E8D3A2"/>
      </a:accent6>
      <a:hlink>
        <a:srgbClr val="33006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28242</TotalTime>
  <Words>1232</Words>
  <Application>Microsoft Macintosh PowerPoint</Application>
  <PresentationFormat>Widescreen</PresentationFormat>
  <Paragraphs>229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Consolas</vt:lpstr>
      <vt:lpstr>Calibri</vt:lpstr>
      <vt:lpstr>Quattrocento Sans</vt:lpstr>
      <vt:lpstr>Office Theme</vt:lpstr>
      <vt:lpstr>CSE 121 Lesson 5: Nested for loops, Random, Math</vt:lpstr>
      <vt:lpstr>Announcements, Reminders</vt:lpstr>
      <vt:lpstr>Last time: for loops!</vt:lpstr>
      <vt:lpstr>Fencepost Pattern 1</vt:lpstr>
      <vt:lpstr>Fencepost Pattern 2</vt:lpstr>
      <vt:lpstr>(PCM) Nested for loops (1/3)</vt:lpstr>
      <vt:lpstr>(PCM) Nested for loops (2/3)</vt:lpstr>
      <vt:lpstr>(PCM) Nested for loops (3/3)</vt:lpstr>
      <vt:lpstr>What output is produced by the following code?</vt:lpstr>
      <vt:lpstr>What code produces the following output?</vt:lpstr>
      <vt:lpstr>Pseudo-Randomness</vt:lpstr>
      <vt:lpstr>Why randomness?</vt:lpstr>
      <vt:lpstr>(PCM) Random</vt:lpstr>
      <vt:lpstr>Assuming you’ve declared:     Random randy = new Random();  Which of these best models picking a random card? (1-13 inclusive)</vt:lpstr>
      <vt:lpstr>(PCM) Math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121</dc:title>
  <dc:creator>Brett Wortzman</dc:creator>
  <cp:lastModifiedBy>Matthew Wang</cp:lastModifiedBy>
  <cp:revision>138</cp:revision>
  <dcterms:created xsi:type="dcterms:W3CDTF">2020-09-29T18:40:50Z</dcterms:created>
  <dcterms:modified xsi:type="dcterms:W3CDTF">2024-10-11T17:35:26Z</dcterms:modified>
</cp:coreProperties>
</file>