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1" r:id="rId3"/>
    <p:sldId id="279" r:id="rId4"/>
    <p:sldId id="280" r:id="rId5"/>
    <p:sldId id="258" r:id="rId6"/>
    <p:sldId id="285" r:id="rId7"/>
    <p:sldId id="277" r:id="rId8"/>
    <p:sldId id="269" r:id="rId9"/>
    <p:sldId id="271" r:id="rId10"/>
    <p:sldId id="270" r:id="rId11"/>
    <p:sldId id="276" r:id="rId12"/>
    <p:sldId id="272" r:id="rId13"/>
    <p:sldId id="273" r:id="rId14"/>
    <p:sldId id="274" r:id="rId15"/>
    <p:sldId id="275" r:id="rId16"/>
    <p:sldId id="287" r:id="rId17"/>
  </p:sldIdLst>
  <p:sldSz cx="12192000" cy="6858000"/>
  <p:notesSz cx="6858000" cy="9144000"/>
  <p:embeddedFontLst>
    <p:embeddedFont>
      <p:font typeface="Consolas" panose="020B0609020204030204" pitchFamily="49" charset="0"/>
      <p:regular r:id="rId20"/>
      <p:bold r:id="rId21"/>
      <p:italic r:id="rId22"/>
      <p:boldItalic r:id="rId23"/>
    </p:embeddedFont>
    <p:embeddedFont>
      <p:font typeface="Quattrocento Sans" panose="020B0502050000020003" pitchFamily="3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824B"/>
    <a:srgbClr val="BD5602"/>
    <a:srgbClr val="146A08"/>
    <a:srgbClr val="C61818"/>
    <a:srgbClr val="3652C7"/>
    <a:srgbClr val="0066FF"/>
    <a:srgbClr val="990033"/>
    <a:srgbClr val="993366"/>
    <a:srgbClr val="3399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9" autoAdjust="0"/>
    <p:restoredTop sz="80669" autoAdjust="0"/>
  </p:normalViewPr>
  <p:slideViewPr>
    <p:cSldViewPr snapToGrid="0">
      <p:cViewPr varScale="1">
        <p:scale>
          <a:sx n="93" d="100"/>
          <a:sy n="93" d="100"/>
        </p:scale>
        <p:origin x="822" y="78"/>
      </p:cViewPr>
      <p:guideLst/>
    </p:cSldViewPr>
  </p:slideViewPr>
  <p:outlineViewPr>
    <p:cViewPr>
      <p:scale>
        <a:sx n="33" d="100"/>
        <a:sy n="33" d="100"/>
      </p:scale>
      <p:origin x="0" y="-45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56308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65856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1483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709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d999dacd8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5" name="Google Shape;85;g1d999dacd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91826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51953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83175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74616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EC592DBD-3E48-92CB-2884-09ECF53D4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A908D2B6-AA2C-4FDF-32A2-ED382B1576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CFD77F72-22E3-8CCD-B482-42389CB187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92714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42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Autumn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Autumn 2024</a:t>
            </a:r>
            <a:endParaRPr dirty="0"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Autumn 2024</a:t>
            </a:r>
            <a:endParaRPr dirty="0"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Autumn 2024</a:t>
            </a:r>
            <a:endParaRPr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4 - Autumn 2024</a:t>
            </a:r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>
              <a:gd name="adj" fmla="val 29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object 14">
            <a:extLst>
              <a:ext uri="{FF2B5EF4-FFF2-40B4-BE49-F238E27FC236}">
                <a16:creationId xmlns:a16="http://schemas.microsoft.com/office/drawing/2014/main" id="{24B7F403-FB75-41A8-4617-E0D5336D3C02}"/>
              </a:ext>
            </a:extLst>
          </p:cNvPr>
          <p:cNvSpPr txBox="1"/>
          <p:nvPr userDrawn="1"/>
        </p:nvSpPr>
        <p:spPr>
          <a:xfrm>
            <a:off x="9888518" y="2032119"/>
            <a:ext cx="2317443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solidFill>
                  <a:srgbClr val="9900CC"/>
                </a:solidFill>
                <a:latin typeface="Calibri"/>
                <a:cs typeface="Calibri"/>
              </a:rPr>
              <a:t>sli.do</a:t>
            </a:r>
            <a:r>
              <a:rPr sz="2000" b="1" spc="-70" dirty="0">
                <a:solidFill>
                  <a:srgbClr val="9900CC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9900CC"/>
                </a:solidFill>
                <a:latin typeface="Calibri"/>
                <a:cs typeface="Calibri"/>
              </a:rPr>
              <a:t>#</a:t>
            </a:r>
            <a:r>
              <a:rPr lang="en-US" sz="2000" b="1" spc="-10" dirty="0">
                <a:solidFill>
                  <a:srgbClr val="9900CC"/>
                </a:solidFill>
                <a:latin typeface="Calibri"/>
                <a:cs typeface="Calibri"/>
              </a:rPr>
              <a:t>cse</a:t>
            </a:r>
            <a:r>
              <a:rPr sz="2000" b="1" spc="-10" dirty="0">
                <a:solidFill>
                  <a:srgbClr val="9900CC"/>
                </a:solidFill>
                <a:latin typeface="Calibri"/>
                <a:cs typeface="Calibri"/>
              </a:rPr>
              <a:t>121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32B954-7E11-9AA5-D2B9-75DE758CAD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232442" y="236127"/>
            <a:ext cx="1629596" cy="162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9478645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body" idx="1"/>
          </p:nvPr>
        </p:nvSpPr>
        <p:spPr>
          <a:xfrm>
            <a:off x="916939" y="1737106"/>
            <a:ext cx="1001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ftr" idx="11"/>
          </p:nvPr>
        </p:nvSpPr>
        <p:spPr>
          <a:xfrm>
            <a:off x="5392928" y="6464985"/>
            <a:ext cx="1617472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3 - Autumn 2024</a:t>
            </a:r>
            <a:endParaRPr lang="en-US" dirty="0"/>
          </a:p>
        </p:txBody>
      </p:sp>
      <p:sp>
        <p:nvSpPr>
          <p:cNvPr id="20" name="Google Shape;20;p33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11068811" y="6464985"/>
            <a:ext cx="589789" cy="17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115570" marR="0" lvl="0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15570" marR="0" lvl="1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5570" marR="0" lvl="2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5570" marR="0" lvl="3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15570" marR="0" lvl="4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5570" marR="0" lvl="5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15570" marR="0" lvl="6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15570" marR="0" lvl="7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570" marR="0" lvl="8" indent="0" algn="l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557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37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Lesson 4 - Autumn 2024</a:t>
            </a:r>
            <a:endParaRPr dirty="0"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cs.washington.edu/courses/cse121/24au/uwnetid/ipl_schedule/" TargetMode="External"/><Relationship Id="rId2" Type="http://schemas.openxmlformats.org/officeDocument/2006/relationships/hyperlink" Target="https://courses.cs.washington.edu/courses/cse121/24au/office_hours/#introductory-programming-lab-i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cs.washington.edu/courses/cse121/24au/uwnetid/ipl_schedule/" TargetMode="External"/><Relationship Id="rId2" Type="http://schemas.openxmlformats.org/officeDocument/2006/relationships/hyperlink" Target="https://courses.cs.washington.edu/courses/cse121/24au/office_hours/#introductory-programming-lab-ip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>
            <a:spLocks noGrp="1"/>
          </p:cNvSpPr>
          <p:nvPr>
            <p:ph type="ftr" idx="11"/>
          </p:nvPr>
        </p:nvSpPr>
        <p:spPr>
          <a:xfrm>
            <a:off x="5392928" y="6464985"/>
            <a:ext cx="1617472" cy="19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Lesson 3 - Autumn 2024</a:t>
            </a:r>
            <a:endParaRPr dirty="0"/>
          </a:p>
        </p:txBody>
      </p:sp>
      <p:sp>
        <p:nvSpPr>
          <p:cNvPr id="53" name="Google Shape;53;p1"/>
          <p:cNvSpPr txBox="1">
            <a:spLocks noGrp="1"/>
          </p:cNvSpPr>
          <p:nvPr>
            <p:ph type="sldNum" idx="12"/>
          </p:nvPr>
        </p:nvSpPr>
        <p:spPr>
          <a:xfrm>
            <a:off x="11068811" y="6464985"/>
            <a:ext cx="589789" cy="17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1557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5" name="Google Shape;48;p1">
            <a:extLst>
              <a:ext uri="{FF2B5EF4-FFF2-40B4-BE49-F238E27FC236}">
                <a16:creationId xmlns:a16="http://schemas.microsoft.com/office/drawing/2014/main" id="{806F2D7C-B8D8-EF14-6207-F938EF2C73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dirty="0"/>
              <a:t>CSE 121 Lesson 4:</a:t>
            </a:r>
            <a:br>
              <a:rPr lang="en-US" sz="4800" dirty="0"/>
            </a:br>
            <a:r>
              <a:rPr lang="en-US" sz="4800" dirty="0"/>
              <a:t>for Loops</a:t>
            </a:r>
            <a:endParaRPr sz="4800" dirty="0"/>
          </a:p>
        </p:txBody>
      </p:sp>
      <p:sp>
        <p:nvSpPr>
          <p:cNvPr id="7" name="Google Shape;49;p1">
            <a:extLst>
              <a:ext uri="{FF2B5EF4-FFF2-40B4-BE49-F238E27FC236}">
                <a16:creationId xmlns:a16="http://schemas.microsoft.com/office/drawing/2014/main" id="{57D20479-A41A-EC1C-B75B-F482A2E8333D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" name="Google Shape;50;p1">
            <a:extLst>
              <a:ext uri="{FF2B5EF4-FFF2-40B4-BE49-F238E27FC236}">
                <a16:creationId xmlns:a16="http://schemas.microsoft.com/office/drawing/2014/main" id="{E62D541A-BE11-1191-BE50-866B64808DC8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4684E3-1D64-160F-22BF-2EE4BD358FE6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Google Shape;51;p1">
            <a:extLst>
              <a:ext uri="{FF2B5EF4-FFF2-40B4-BE49-F238E27FC236}">
                <a16:creationId xmlns:a16="http://schemas.microsoft.com/office/drawing/2014/main" id="{1F4ECBD5-D481-2AFC-DEE6-6C2DA1D8529A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" name="Google Shape;54;p1">
            <a:extLst>
              <a:ext uri="{FF2B5EF4-FFF2-40B4-BE49-F238E27FC236}">
                <a16:creationId xmlns:a16="http://schemas.microsoft.com/office/drawing/2014/main" id="{761A6B51-73FF-7796-DB34-EEC2EE5E0460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5D2B974D-1DB8-5C4F-92A7-547EB259E4F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63444" y="3028958"/>
            <a:ext cx="2506243" cy="25062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pic>
        <p:nvPicPr>
          <p:cNvPr id="2050" name="Picture 2" descr="Flow chart of for loop control flow. Starting point's text says &quot;Perform the initialization once at the beginning.&quot; Gray rectangle background with a blue &quot;1&quot; on the top right corner. This box points to another box with test that says &quot;Is the test true?&quot; with a red &quot;2&quot; at the top right corner. On the right side of the box is an arrow indicating &quot;YES&quot; to the question. This arrow points to a box that says &quot;Execute the statements inside the for loop body.&quot; with a dark green three at the top right corner. This box points to another box that says &quot;Perform the update.&quot; with an orange &quot;4&quot; at the top right of the box. This box points back to the box with the red &quot;2&quot; in the corner. On the left side of that box is an arrow that indicating &quot;NO&quot; to the question. This arrow points to a box that says &quot;Execute the statements that are immediately after the for loop body.&quot; with a green &quot;5&quot; at the top right of the box.">
            <a:extLst>
              <a:ext uri="{FF2B5EF4-FFF2-40B4-BE49-F238E27FC236}">
                <a16:creationId xmlns:a16="http://schemas.microsoft.com/office/drawing/2014/main" id="{D46C364C-8356-473C-A47D-E5C892BC0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557" y="1027906"/>
            <a:ext cx="6968549" cy="500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for loops! 3</a:t>
            </a:r>
            <a:endParaRPr dirty="0"/>
          </a:p>
        </p:txBody>
      </p:sp>
      <p:sp>
        <p:nvSpPr>
          <p:cNvPr id="2" name="Google Shape;69;p19">
            <a:extLst>
              <a:ext uri="{FF2B5EF4-FFF2-40B4-BE49-F238E27FC236}">
                <a16:creationId xmlns:a16="http://schemas.microsoft.com/office/drawing/2014/main" id="{F8A67A25-4C61-7824-071F-1AF426F28B3B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5828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2697910C-74C4-5B39-0BEA-589F06578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01609CAE-D4B5-B7B8-AC19-13298B4EAA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0660" y="6168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for loops! 4</a:t>
            </a:r>
            <a:endParaRPr dirty="0"/>
          </a:p>
        </p:txBody>
      </p:sp>
      <p:sp>
        <p:nvSpPr>
          <p:cNvPr id="70" name="Google Shape;70;p19">
            <a:extLst>
              <a:ext uri="{FF2B5EF4-FFF2-40B4-BE49-F238E27FC236}">
                <a16:creationId xmlns:a16="http://schemas.microsoft.com/office/drawing/2014/main" id="{EC709726-7627-0750-961C-2F36D3BB4B4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45E48-2B42-05DC-C38F-27BDED5D7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5153" y="1645372"/>
            <a:ext cx="8686800" cy="1469633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24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4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1080"/>
                </a:solidFill>
                <a:latin typeface="Consolas" panose="020B0609020204030204" pitchFamily="49" charset="0"/>
              </a:rPr>
              <a:t>counter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 counter &lt;= 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5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 counter++) {</a:t>
            </a:r>
          </a:p>
          <a:p>
            <a:pPr marL="114300" indent="0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400" dirty="0" err="1">
                <a:solidFill>
                  <a:srgbClr val="001080"/>
                </a:solidFill>
                <a:latin typeface="Consolas" panose="020B0609020204030204" pitchFamily="49" charset="0"/>
              </a:rPr>
              <a:t>System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dirty="0" err="1">
                <a:solidFill>
                  <a:srgbClr val="001080"/>
                </a:solidFill>
                <a:latin typeface="Consolas" panose="020B0609020204030204" pitchFamily="49" charset="0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400" dirty="0" err="1">
                <a:solidFill>
                  <a:srgbClr val="795E26"/>
                </a:solidFill>
                <a:latin typeface="Consolas" panose="020B0609020204030204" pitchFamily="49" charset="0"/>
              </a:rPr>
              <a:t>println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"I love CSE 121!"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2B6A124D-9C35-52BD-A260-EBCD3DEDC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3649" y="739336"/>
            <a:ext cx="1752599" cy="506805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spcFirstLastPara="1"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buFont typeface="Arial"/>
              <a:buNone/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counter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FD4F05-DD9F-9F32-19B0-2AD7F28F2320}"/>
              </a:ext>
            </a:extLst>
          </p:cNvPr>
          <p:cNvSpPr/>
          <p:nvPr/>
        </p:nvSpPr>
        <p:spPr>
          <a:xfrm>
            <a:off x="981635" y="3284538"/>
            <a:ext cx="611392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CA66A4-139D-59A5-C922-E7EE9FFE3418}"/>
              </a:ext>
            </a:extLst>
          </p:cNvPr>
          <p:cNvSpPr/>
          <p:nvPr/>
        </p:nvSpPr>
        <p:spPr>
          <a:xfrm>
            <a:off x="2299448" y="1268649"/>
            <a:ext cx="502023" cy="506805"/>
          </a:xfrm>
          <a:prstGeom prst="ellipse">
            <a:avLst/>
          </a:prstGeom>
          <a:solidFill>
            <a:srgbClr val="3652C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188710B-C3C2-4A11-6F3C-9EE05B98ACC3}"/>
              </a:ext>
            </a:extLst>
          </p:cNvPr>
          <p:cNvSpPr/>
          <p:nvPr/>
        </p:nvSpPr>
        <p:spPr>
          <a:xfrm>
            <a:off x="5096437" y="1287102"/>
            <a:ext cx="502023" cy="506806"/>
          </a:xfrm>
          <a:prstGeom prst="ellipse">
            <a:avLst/>
          </a:prstGeom>
          <a:solidFill>
            <a:srgbClr val="C618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11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332C6D7-392D-0D53-F0FF-5D03FFC12134}"/>
              </a:ext>
            </a:extLst>
          </p:cNvPr>
          <p:cNvSpPr/>
          <p:nvPr/>
        </p:nvSpPr>
        <p:spPr>
          <a:xfrm>
            <a:off x="479612" y="2149444"/>
            <a:ext cx="502023" cy="506805"/>
          </a:xfrm>
          <a:prstGeom prst="ellipse">
            <a:avLst/>
          </a:prstGeom>
          <a:solidFill>
            <a:srgbClr val="146A0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B2A324-896A-E1BA-954B-69C4409BC427}"/>
              </a:ext>
            </a:extLst>
          </p:cNvPr>
          <p:cNvSpPr txBox="1"/>
          <p:nvPr/>
        </p:nvSpPr>
        <p:spPr>
          <a:xfrm>
            <a:off x="1044389" y="3307804"/>
            <a:ext cx="3514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I love CSE 121!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FE4D7D-712F-6F6B-EFC6-D0A2B5D29F44}"/>
              </a:ext>
            </a:extLst>
          </p:cNvPr>
          <p:cNvSpPr txBox="1"/>
          <p:nvPr/>
        </p:nvSpPr>
        <p:spPr>
          <a:xfrm>
            <a:off x="1044389" y="3612673"/>
            <a:ext cx="3514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I love CSE 121!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6B3FA4-7C5B-CC25-DFB6-DD39B129DF2C}"/>
              </a:ext>
            </a:extLst>
          </p:cNvPr>
          <p:cNvSpPr txBox="1"/>
          <p:nvPr/>
        </p:nvSpPr>
        <p:spPr>
          <a:xfrm>
            <a:off x="1044389" y="3917542"/>
            <a:ext cx="3514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I love CSE 121!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742636-2182-721B-C738-4172BBE99CD7}"/>
              </a:ext>
            </a:extLst>
          </p:cNvPr>
          <p:cNvSpPr txBox="1"/>
          <p:nvPr/>
        </p:nvSpPr>
        <p:spPr>
          <a:xfrm>
            <a:off x="1044389" y="4213726"/>
            <a:ext cx="3514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I love CSE 121!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A7585E-44CD-34DD-9912-A3A7530C8582}"/>
              </a:ext>
            </a:extLst>
          </p:cNvPr>
          <p:cNvSpPr txBox="1"/>
          <p:nvPr/>
        </p:nvSpPr>
        <p:spPr>
          <a:xfrm>
            <a:off x="1044389" y="4507699"/>
            <a:ext cx="3514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</a:rPr>
              <a:t>I love CSE 121!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7B60FDA-9E70-66C6-F055-302FB8932B62}"/>
              </a:ext>
            </a:extLst>
          </p:cNvPr>
          <p:cNvSpPr/>
          <p:nvPr/>
        </p:nvSpPr>
        <p:spPr>
          <a:xfrm>
            <a:off x="7039152" y="1268649"/>
            <a:ext cx="502023" cy="506805"/>
          </a:xfrm>
          <a:prstGeom prst="ellipse">
            <a:avLst/>
          </a:prstGeom>
          <a:solidFill>
            <a:srgbClr val="BD56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</a:t>
            </a: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B2B005A-2CFA-32EB-B388-A1E2C56D8449}"/>
              </a:ext>
            </a:extLst>
          </p:cNvPr>
          <p:cNvSpPr/>
          <p:nvPr/>
        </p:nvSpPr>
        <p:spPr>
          <a:xfrm>
            <a:off x="81803" y="3112272"/>
            <a:ext cx="502023" cy="506805"/>
          </a:xfrm>
          <a:prstGeom prst="ellipse">
            <a:avLst/>
          </a:prstGeom>
          <a:solidFill>
            <a:srgbClr val="0282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3D1636E-03E5-2E11-8DDA-5C0F479E842D}"/>
              </a:ext>
            </a:extLst>
          </p:cNvPr>
          <p:cNvSpPr/>
          <p:nvPr/>
        </p:nvSpPr>
        <p:spPr>
          <a:xfrm>
            <a:off x="9694928" y="1287102"/>
            <a:ext cx="596152" cy="5816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9A0264-5A6B-F229-F469-46399BF3BA74}"/>
              </a:ext>
            </a:extLst>
          </p:cNvPr>
          <p:cNvSpPr/>
          <p:nvPr/>
        </p:nvSpPr>
        <p:spPr>
          <a:xfrm>
            <a:off x="9694928" y="1287102"/>
            <a:ext cx="596152" cy="5816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7F213A5-9AE3-925E-5CAC-68980B496EFA}"/>
              </a:ext>
            </a:extLst>
          </p:cNvPr>
          <p:cNvSpPr/>
          <p:nvPr/>
        </p:nvSpPr>
        <p:spPr>
          <a:xfrm>
            <a:off x="9694928" y="1287102"/>
            <a:ext cx="596152" cy="5816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AD144A-9623-3A2F-584D-F9854A408E49}"/>
              </a:ext>
            </a:extLst>
          </p:cNvPr>
          <p:cNvSpPr/>
          <p:nvPr/>
        </p:nvSpPr>
        <p:spPr>
          <a:xfrm>
            <a:off x="9694928" y="1287102"/>
            <a:ext cx="596152" cy="5816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6CCE1E-D9D6-75BD-0E39-947411A56055}"/>
              </a:ext>
            </a:extLst>
          </p:cNvPr>
          <p:cNvSpPr/>
          <p:nvPr/>
        </p:nvSpPr>
        <p:spPr>
          <a:xfrm>
            <a:off x="9694928" y="1287102"/>
            <a:ext cx="596152" cy="5816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7736EA-B853-B3F8-7501-9FA1CBB44163}"/>
              </a:ext>
            </a:extLst>
          </p:cNvPr>
          <p:cNvSpPr/>
          <p:nvPr/>
        </p:nvSpPr>
        <p:spPr>
          <a:xfrm>
            <a:off x="9694928" y="1287102"/>
            <a:ext cx="596152" cy="5816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Google Shape;69;p19">
            <a:extLst>
              <a:ext uri="{FF2B5EF4-FFF2-40B4-BE49-F238E27FC236}">
                <a16:creationId xmlns:a16="http://schemas.microsoft.com/office/drawing/2014/main" id="{A91FE61E-61E7-A33E-A09F-9DF5F4FCDD5C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  <p:pic>
        <p:nvPicPr>
          <p:cNvPr id="16" name="Picture 2" descr="Flow chart of for loop control flow. Starting point's text says &quot;Perform the initialization once at the beginning.&quot; Gray rectangle background with a blue &quot;1&quot; on the top right corner. This box points to another box with test that says &quot;Is the test true?&quot; with a red &quot;2&quot; at the top right corner. On the right side of the box is an arrow indicating &quot;YES&quot; to the question. This arrow points to a box that says &quot;Execute the statements inside the for loop body.&quot; with a dark green three at the top right corner. This box points to another box that says &quot;Perform the update.&quot; with an orange &quot;4&quot; at the top right of the box. This box points back to the box with the red &quot;2&quot; in the corner. On the left side of that box is an arrow that indicating &quot;NO&quot; to the question. This arrow points to a box that says &quot;Execute the statements that are immediately after the for loop body.&quot; with a green &quot;5&quot; at the top right of the box.">
            <a:extLst>
              <a:ext uri="{FF2B5EF4-FFF2-40B4-BE49-F238E27FC236}">
                <a16:creationId xmlns:a16="http://schemas.microsoft.com/office/drawing/2014/main" id="{E513E4BD-34AD-810B-0200-891BF5A27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807" y="2753011"/>
            <a:ext cx="4707699" cy="338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6" grpId="1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7" grpId="8" animBg="1"/>
      <p:bldP spid="7" grpId="9" animBg="1"/>
      <p:bldP spid="7" grpId="10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8" grpId="8" animBg="1"/>
      <p:bldP spid="8" grpId="9" animBg="1"/>
      <p:bldP spid="9" grpId="0"/>
      <p:bldP spid="10" grpId="0"/>
      <p:bldP spid="11" grpId="0"/>
      <p:bldP spid="12" grpId="0"/>
      <p:bldP spid="13" grpId="0"/>
      <p:bldP spid="14" grpId="0" animBg="1"/>
      <p:bldP spid="14" grpId="1" animBg="1"/>
      <p:bldP spid="14" grpId="2" animBg="1"/>
      <p:bldP spid="14" grpId="3" animBg="1"/>
      <p:bldP spid="14" grpId="4" animBg="1"/>
      <p:bldP spid="14" grpId="5" animBg="1"/>
      <p:bldP spid="14" grpId="6" animBg="1"/>
      <p:bldP spid="14" grpId="7" animBg="1"/>
      <p:bldP spid="14" grpId="8" animBg="1"/>
      <p:bldP spid="14" grpId="9" animBg="1"/>
      <p:bldP spid="15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48339C-A1CD-47EE-96EE-D88F86B502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CCEF9F-464E-42D1-9C8F-EAA15BF0A054}"/>
              </a:ext>
            </a:extLst>
          </p:cNvPr>
          <p:cNvSpPr txBox="1"/>
          <p:nvPr/>
        </p:nvSpPr>
        <p:spPr>
          <a:xfrm>
            <a:off x="555170" y="1361339"/>
            <a:ext cx="9026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What output does the following code produce? </a:t>
            </a:r>
          </a:p>
        </p:txBody>
      </p:sp>
      <p:sp>
        <p:nvSpPr>
          <p:cNvPr id="7" name="Google Shape;69;p19">
            <a:extLst>
              <a:ext uri="{FF2B5EF4-FFF2-40B4-BE49-F238E27FC236}">
                <a16:creationId xmlns:a16="http://schemas.microsoft.com/office/drawing/2014/main" id="{F386FEB9-84EC-CBB5-B801-CE856E9F6F29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05810B-A2B5-D828-DAD7-89596B191A6D}"/>
              </a:ext>
            </a:extLst>
          </p:cNvPr>
          <p:cNvSpPr txBox="1"/>
          <p:nvPr/>
        </p:nvSpPr>
        <p:spPr>
          <a:xfrm>
            <a:off x="555170" y="2115134"/>
            <a:ext cx="962425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5CC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5CC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800" b="0" dirty="0" err="1">
                <a:solidFill>
                  <a:srgbClr val="6F42C1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32F62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2800" b="0" dirty="0">
                <a:solidFill>
                  <a:srgbClr val="032F62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squared = "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8FF719-DCAB-3B9F-3CEE-31FFC401C3E0}"/>
              </a:ext>
            </a:extLst>
          </p:cNvPr>
          <p:cNvSpPr txBox="1"/>
          <p:nvPr/>
        </p:nvSpPr>
        <p:spPr>
          <a:xfrm>
            <a:off x="555170" y="3429000"/>
            <a:ext cx="243744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</a:t>
            </a:r>
            <a:endParaRPr lang="en-US" sz="4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E33525-817B-6507-D212-F4930312931F}"/>
              </a:ext>
            </a:extLst>
          </p:cNvPr>
          <p:cNvSpPr txBox="1"/>
          <p:nvPr/>
        </p:nvSpPr>
        <p:spPr>
          <a:xfrm>
            <a:off x="3904693" y="3429000"/>
            <a:ext cx="235797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</a:t>
            </a:r>
            <a:endParaRPr lang="en-US" sz="4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squared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901B12-7F3A-641C-EA3C-1D670297DFAE}"/>
              </a:ext>
            </a:extLst>
          </p:cNvPr>
          <p:cNvSpPr txBox="1"/>
          <p:nvPr/>
        </p:nvSpPr>
        <p:spPr>
          <a:xfrm>
            <a:off x="6845490" y="3429000"/>
            <a:ext cx="204174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</a:t>
            </a:r>
            <a:endParaRPr lang="en-US" sz="4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1 squared = 1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2 squared = 4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3 squared = 9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4 squared = 16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5 squared = 25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6 squared = 36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F91CE0-9DB1-C2B1-C494-4876776F4F21}"/>
              </a:ext>
            </a:extLst>
          </p:cNvPr>
          <p:cNvSpPr txBox="1"/>
          <p:nvPr/>
        </p:nvSpPr>
        <p:spPr>
          <a:xfrm>
            <a:off x="9470052" y="3429000"/>
            <a:ext cx="204174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</a:t>
            </a:r>
            <a:endParaRPr lang="en-US" sz="4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1 squared = 1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2 squared = 4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3 squared = 9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4 squared = 16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5 squared = 25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6 squared = 36</a:t>
            </a:r>
          </a:p>
          <a:p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7 squared = 49</a:t>
            </a:r>
          </a:p>
        </p:txBody>
      </p:sp>
    </p:spTree>
    <p:extLst>
      <p:ext uri="{BB962C8B-B14F-4D97-AF65-F5344CB8AC3E}">
        <p14:creationId xmlns:p14="http://schemas.microsoft.com/office/powerpoint/2010/main" val="2195869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String traversals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1" y="2263040"/>
            <a:ext cx="10515599" cy="2331920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3200" i="1" dirty="0">
                <a:solidFill>
                  <a:srgbClr val="267F99"/>
                </a:solidFill>
                <a:latin typeface="Consolas" panose="020B0609020204030204" pitchFamily="49" charset="0"/>
              </a:rPr>
              <a:t>// For some String s</a:t>
            </a:r>
            <a:endParaRPr lang="en-US" sz="3200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sz="32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32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32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s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>
                <a:solidFill>
                  <a:srgbClr val="795E26"/>
                </a:solidFill>
                <a:latin typeface="Consolas" panose="020B0609020204030204" pitchFamily="49" charset="0"/>
              </a:rPr>
              <a:t>length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3200" dirty="0">
                <a:solidFill>
                  <a:srgbClr val="001080"/>
                </a:solidFill>
                <a:latin typeface="Consolas" panose="020B0609020204030204" pitchFamily="49" charset="0"/>
              </a:rPr>
              <a:t>// do something with 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s.charAt</a:t>
            </a:r>
            <a:r>
              <a:rPr lang="en-US" sz="3200" dirty="0">
                <a:solidFill>
                  <a:srgbClr val="001080"/>
                </a:solidFill>
                <a:latin typeface="Consolas" panose="020B0609020204030204" pitchFamily="49" charset="0"/>
              </a:rPr>
              <a:t>(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1080"/>
                </a:solidFill>
                <a:latin typeface="Consolas" panose="020B0609020204030204" pitchFamily="49" charset="0"/>
              </a:rPr>
              <a:t>)</a:t>
            </a:r>
            <a:endParaRPr lang="en-US" sz="3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" name="Google Shape;69;p19">
            <a:extLst>
              <a:ext uri="{FF2B5EF4-FFF2-40B4-BE49-F238E27FC236}">
                <a16:creationId xmlns:a16="http://schemas.microsoft.com/office/drawing/2014/main" id="{E064138F-9979-1C37-0977-1726657CC01A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3359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Fencepost Pattern 1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72044"/>
            <a:ext cx="10515599" cy="1171603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 algn="ctr"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task where one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times, and another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n-1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 and they alternate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EAC389-11E6-4C20-A798-7F9FD3292D79}"/>
              </a:ext>
            </a:extLst>
          </p:cNvPr>
          <p:cNvSpPr txBox="1"/>
          <p:nvPr/>
        </p:nvSpPr>
        <p:spPr>
          <a:xfrm>
            <a:off x="2627810" y="3515687"/>
            <a:ext cx="69363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onsolas" panose="020B0609020204030204" pitchFamily="49" charset="0"/>
              </a:rPr>
              <a:t>h-u-s-k-</a:t>
            </a:r>
            <a:r>
              <a:rPr lang="en-US" sz="6000" b="1" dirty="0" err="1">
                <a:latin typeface="Consolas" panose="020B0609020204030204" pitchFamily="49" charset="0"/>
              </a:rPr>
              <a:t>i</a:t>
            </a:r>
            <a:r>
              <a:rPr lang="en-US" sz="6000" b="1" dirty="0">
                <a:latin typeface="Consolas" panose="020B0609020204030204" pitchFamily="49" charset="0"/>
              </a:rPr>
              <a:t>-e-s</a:t>
            </a:r>
          </a:p>
        </p:txBody>
      </p:sp>
      <p:sp>
        <p:nvSpPr>
          <p:cNvPr id="4" name="Google Shape;69;p19">
            <a:extLst>
              <a:ext uri="{FF2B5EF4-FFF2-40B4-BE49-F238E27FC236}">
                <a16:creationId xmlns:a16="http://schemas.microsoft.com/office/drawing/2014/main" id="{F568C7ED-0BDF-C991-1A63-634D50523B79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2085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Fencepost Pattern 2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EAC389-11E6-4C20-A798-7F9FD3292D79}"/>
              </a:ext>
            </a:extLst>
          </p:cNvPr>
          <p:cNvSpPr txBox="1"/>
          <p:nvPr/>
        </p:nvSpPr>
        <p:spPr>
          <a:xfrm>
            <a:off x="2627810" y="3515687"/>
            <a:ext cx="69363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h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u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s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k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 err="1">
                <a:solidFill>
                  <a:srgbClr val="990033"/>
                </a:solidFill>
                <a:latin typeface="Consolas" panose="020B0609020204030204" pitchFamily="49" charset="0"/>
              </a:rPr>
              <a:t>i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e</a:t>
            </a:r>
            <a:r>
              <a:rPr lang="en-US" sz="6000" b="1" dirty="0">
                <a:solidFill>
                  <a:srgbClr val="0066FF"/>
                </a:solidFill>
                <a:latin typeface="Consolas" panose="020B0609020204030204" pitchFamily="49" charset="0"/>
              </a:rPr>
              <a:t>-</a:t>
            </a:r>
            <a:r>
              <a:rPr lang="en-US" sz="6000" b="1" dirty="0">
                <a:solidFill>
                  <a:srgbClr val="990033"/>
                </a:solidFill>
                <a:latin typeface="Consolas" panose="020B0609020204030204" pitchFamily="49" charset="0"/>
              </a:rPr>
              <a:t>s</a:t>
            </a:r>
          </a:p>
        </p:txBody>
      </p:sp>
      <p:sp>
        <p:nvSpPr>
          <p:cNvPr id="5" name="Equals 4">
            <a:extLst>
              <a:ext uri="{FF2B5EF4-FFF2-40B4-BE49-F238E27FC236}">
                <a16:creationId xmlns:a16="http://schemas.microsoft.com/office/drawing/2014/main" id="{201E4DE2-F9D6-4B4B-BF0B-E559D8E6EB03}"/>
              </a:ext>
            </a:extLst>
          </p:cNvPr>
          <p:cNvSpPr/>
          <p:nvPr/>
        </p:nvSpPr>
        <p:spPr>
          <a:xfrm>
            <a:off x="4479473" y="4972060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Equals 14">
            <a:extLst>
              <a:ext uri="{FF2B5EF4-FFF2-40B4-BE49-F238E27FC236}">
                <a16:creationId xmlns:a16="http://schemas.microsoft.com/office/drawing/2014/main" id="{D3F94C89-5509-46CD-B629-8775C9E987FF}"/>
              </a:ext>
            </a:extLst>
          </p:cNvPr>
          <p:cNvSpPr/>
          <p:nvPr/>
        </p:nvSpPr>
        <p:spPr>
          <a:xfrm>
            <a:off x="3630387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Equals 15">
            <a:extLst>
              <a:ext uri="{FF2B5EF4-FFF2-40B4-BE49-F238E27FC236}">
                <a16:creationId xmlns:a16="http://schemas.microsoft.com/office/drawing/2014/main" id="{FE1C3757-EACE-443D-A262-7C12285192B0}"/>
              </a:ext>
            </a:extLst>
          </p:cNvPr>
          <p:cNvSpPr/>
          <p:nvPr/>
        </p:nvSpPr>
        <p:spPr>
          <a:xfrm>
            <a:off x="5286649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Equals 16">
            <a:extLst>
              <a:ext uri="{FF2B5EF4-FFF2-40B4-BE49-F238E27FC236}">
                <a16:creationId xmlns:a16="http://schemas.microsoft.com/office/drawing/2014/main" id="{62965907-BCFA-4F86-82ED-64E71BA2304F}"/>
              </a:ext>
            </a:extLst>
          </p:cNvPr>
          <p:cNvSpPr/>
          <p:nvPr/>
        </p:nvSpPr>
        <p:spPr>
          <a:xfrm>
            <a:off x="6118319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Equals 17">
            <a:extLst>
              <a:ext uri="{FF2B5EF4-FFF2-40B4-BE49-F238E27FC236}">
                <a16:creationId xmlns:a16="http://schemas.microsoft.com/office/drawing/2014/main" id="{798B57DB-4449-486A-8AFE-D40D291229C7}"/>
              </a:ext>
            </a:extLst>
          </p:cNvPr>
          <p:cNvSpPr/>
          <p:nvPr/>
        </p:nvSpPr>
        <p:spPr>
          <a:xfrm>
            <a:off x="6979922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Equals 18">
            <a:extLst>
              <a:ext uri="{FF2B5EF4-FFF2-40B4-BE49-F238E27FC236}">
                <a16:creationId xmlns:a16="http://schemas.microsoft.com/office/drawing/2014/main" id="{C3C3CBC5-4957-4B13-B2CA-D137071FD85B}"/>
              </a:ext>
            </a:extLst>
          </p:cNvPr>
          <p:cNvSpPr/>
          <p:nvPr/>
        </p:nvSpPr>
        <p:spPr>
          <a:xfrm>
            <a:off x="7854591" y="4972059"/>
            <a:ext cx="764177" cy="542105"/>
          </a:xfrm>
          <a:prstGeom prst="mathEqual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30A9034-45E0-444A-988D-FD9E42349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72044"/>
            <a:ext cx="10515599" cy="1171603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spcFirstLastPara="1"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task where one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times, and another piece is repeated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n-1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 and they alternate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195856C-260E-4610-A417-90CFB75D7809}"/>
              </a:ext>
            </a:extLst>
          </p:cNvPr>
          <p:cNvSpPr/>
          <p:nvPr/>
        </p:nvSpPr>
        <p:spPr>
          <a:xfrm>
            <a:off x="3442063" y="4735286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09AD19-667D-4D2A-8EA0-DD4848CBBA81}"/>
              </a:ext>
            </a:extLst>
          </p:cNvPr>
          <p:cNvSpPr/>
          <p:nvPr/>
        </p:nvSpPr>
        <p:spPr>
          <a:xfrm>
            <a:off x="4254137" y="4735285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AAE5B78-2ABD-416C-BD88-CBD3FC8A4A9B}"/>
              </a:ext>
            </a:extLst>
          </p:cNvPr>
          <p:cNvSpPr/>
          <p:nvPr/>
        </p:nvSpPr>
        <p:spPr>
          <a:xfrm>
            <a:off x="5079274" y="4735285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98AB6F5-DA16-489D-9AC2-EF51585E167B}"/>
              </a:ext>
            </a:extLst>
          </p:cNvPr>
          <p:cNvSpPr/>
          <p:nvPr/>
        </p:nvSpPr>
        <p:spPr>
          <a:xfrm>
            <a:off x="5891349" y="4735285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9FCB7AC-937C-4EDC-BEBF-C61A2A2958DF}"/>
              </a:ext>
            </a:extLst>
          </p:cNvPr>
          <p:cNvSpPr/>
          <p:nvPr/>
        </p:nvSpPr>
        <p:spPr>
          <a:xfrm>
            <a:off x="6773094" y="4735284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D19D4DC-782F-4512-AC82-748C250AD261}"/>
              </a:ext>
            </a:extLst>
          </p:cNvPr>
          <p:cNvSpPr/>
          <p:nvPr/>
        </p:nvSpPr>
        <p:spPr>
          <a:xfrm>
            <a:off x="7617825" y="4735283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2036A96-D479-49AD-9AD0-B1C0ECA896D8}"/>
              </a:ext>
            </a:extLst>
          </p:cNvPr>
          <p:cNvSpPr/>
          <p:nvPr/>
        </p:nvSpPr>
        <p:spPr>
          <a:xfrm>
            <a:off x="8479976" y="4735282"/>
            <a:ext cx="346166" cy="1015663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69;p19">
            <a:extLst>
              <a:ext uri="{FF2B5EF4-FFF2-40B4-BE49-F238E27FC236}">
                <a16:creationId xmlns:a16="http://schemas.microsoft.com/office/drawing/2014/main" id="{D97EB8B8-676F-45D7-C65F-3E2A3E1998F2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0369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6F6B8-6B66-A731-37B6-1C437F07D1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7CA2B-2A12-DA35-81AF-88EE52716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84B401-9EE7-1F40-554E-5BA5D1425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65545"/>
            <a:ext cx="11136683" cy="464516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P0 due last night– congratulations!!</a:t>
            </a:r>
          </a:p>
          <a:p>
            <a:r>
              <a:rPr lang="en-US" sz="3600" dirty="0"/>
              <a:t>C1 releasing later today (due Tuesday, October 15</a:t>
            </a:r>
            <a:r>
              <a:rPr lang="en-US" sz="3600" baseline="30000" dirty="0"/>
              <a:t>th</a:t>
            </a:r>
            <a:r>
              <a:rPr lang="en-US" sz="3600" dirty="0"/>
              <a:t>)</a:t>
            </a:r>
          </a:p>
          <a:p>
            <a:r>
              <a:rPr lang="en-US" sz="3600" dirty="0"/>
              <a:t>Feedback for Creative Project 0 released yesterday! </a:t>
            </a:r>
          </a:p>
          <a:p>
            <a:r>
              <a:rPr lang="en-US" sz="3600" dirty="0"/>
              <a:t>Resubmission Cycle 0 (R0) opening tomorrow (due Thursday, October 17</a:t>
            </a:r>
            <a:r>
              <a:rPr lang="en-US" sz="3600" baseline="30000" dirty="0"/>
              <a:t>th</a:t>
            </a:r>
            <a:r>
              <a:rPr lang="en-US" sz="3600" dirty="0"/>
              <a:t>)</a:t>
            </a:r>
          </a:p>
          <a:p>
            <a:r>
              <a:rPr lang="en-US" sz="3600" dirty="0"/>
              <a:t>Reminder: </a:t>
            </a:r>
            <a:r>
              <a:rPr lang="en-US" sz="3600" dirty="0">
                <a:hlinkClick r:id="rId2"/>
              </a:rPr>
              <a:t>IPL</a:t>
            </a:r>
            <a:r>
              <a:rPr lang="en-US" sz="3600" dirty="0"/>
              <a:t> is open!</a:t>
            </a:r>
          </a:p>
          <a:p>
            <a:pPr lvl="1"/>
            <a:r>
              <a:rPr lang="en-US" sz="3200" dirty="0"/>
              <a:t>in-person at MGH 334, uses a tool called “</a:t>
            </a:r>
            <a:r>
              <a:rPr lang="en-US" sz="3200" dirty="0" err="1"/>
              <a:t>MyDigitalHand</a:t>
            </a:r>
            <a:r>
              <a:rPr lang="en-US" sz="3200" dirty="0"/>
              <a:t>”</a:t>
            </a:r>
          </a:p>
          <a:p>
            <a:pPr lvl="1"/>
            <a:r>
              <a:rPr lang="en-US" sz="3200" dirty="0"/>
              <a:t>many hours: e.g. 12:30-9:30 today! (see </a:t>
            </a:r>
            <a:r>
              <a:rPr lang="en-US" sz="3200" dirty="0">
                <a:hlinkClick r:id="rId3"/>
              </a:rPr>
              <a:t>schedule</a:t>
            </a:r>
            <a:r>
              <a:rPr lang="en-US" sz="3200" dirty="0"/>
              <a:t> for more)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80193-944F-7EBC-BE13-856C6CB2F4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4 - Autumn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222AB-559A-06B3-DC31-EFD5011B29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8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50CB0-1EFA-EBD9-2B68-F12ECEEBD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&amp; 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C926E-0FB2-FE85-0AFA-6642EB096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65545"/>
            <a:ext cx="11136683" cy="464516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P0 due last night– congratulations!!</a:t>
            </a:r>
          </a:p>
          <a:p>
            <a:r>
              <a:rPr lang="en-US" sz="3600" dirty="0"/>
              <a:t>C1 releasing later today (due Tuesday, October 15</a:t>
            </a:r>
            <a:r>
              <a:rPr lang="en-US" sz="3600" baseline="30000" dirty="0"/>
              <a:t>th</a:t>
            </a:r>
            <a:r>
              <a:rPr lang="en-US" sz="3600" dirty="0"/>
              <a:t>)</a:t>
            </a:r>
          </a:p>
          <a:p>
            <a:r>
              <a:rPr lang="en-US" sz="3600" dirty="0"/>
              <a:t>Feedback for Creative Project 0 released yesterday! </a:t>
            </a:r>
          </a:p>
          <a:p>
            <a:r>
              <a:rPr lang="en-US" sz="3600" dirty="0"/>
              <a:t>Resubmission Cycle 0 (R0) opening tomorrow (due Thursday, October 17</a:t>
            </a:r>
            <a:r>
              <a:rPr lang="en-US" sz="3600" baseline="30000" dirty="0"/>
              <a:t>th</a:t>
            </a:r>
            <a:r>
              <a:rPr lang="en-US" sz="3600" dirty="0"/>
              <a:t>)</a:t>
            </a:r>
          </a:p>
          <a:p>
            <a:r>
              <a:rPr lang="en-US" sz="3600" dirty="0"/>
              <a:t>Reminder: </a:t>
            </a:r>
            <a:r>
              <a:rPr lang="en-US" sz="3600" dirty="0">
                <a:hlinkClick r:id="rId2"/>
              </a:rPr>
              <a:t>IPL</a:t>
            </a:r>
            <a:r>
              <a:rPr lang="en-US" sz="3600" dirty="0"/>
              <a:t> is open!</a:t>
            </a:r>
          </a:p>
          <a:p>
            <a:pPr lvl="1"/>
            <a:r>
              <a:rPr lang="en-US" sz="3200" dirty="0"/>
              <a:t>in-person at MGH 334, uses a tool called “</a:t>
            </a:r>
            <a:r>
              <a:rPr lang="en-US" sz="3200" dirty="0" err="1"/>
              <a:t>MyDigitalHand</a:t>
            </a:r>
            <a:r>
              <a:rPr lang="en-US" sz="3200" dirty="0"/>
              <a:t>”</a:t>
            </a:r>
          </a:p>
          <a:p>
            <a:pPr lvl="1"/>
            <a:r>
              <a:rPr lang="en-US" sz="3200" dirty="0"/>
              <a:t>many hours: e.g. 12:30-9:30 today! (see </a:t>
            </a:r>
            <a:r>
              <a:rPr lang="en-US" sz="3200" dirty="0">
                <a:hlinkClick r:id="rId3"/>
              </a:rPr>
              <a:t>schedule</a:t>
            </a:r>
            <a:r>
              <a:rPr lang="en-US" sz="3200" dirty="0"/>
              <a:t> for more)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D99E2-7597-2120-40CF-C5130A0B479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4 - Autumn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092E3-E6C6-21DD-BA50-2B14C74A26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5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FC9EE-FEB0-3A04-CF2A-D671987E0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Resubmissions (or “resubs”)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E39AF-A56D-81BC-9E08-581F6D1E9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599" cy="4285089"/>
          </a:xfrm>
        </p:spPr>
        <p:txBody>
          <a:bodyPr/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Each week, you may resubmit one Programming Assignment or Creative Project with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 penalty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The grade of your resubmission will </a:t>
            </a:r>
            <a:r>
              <a:rPr kumimoji="0" lang="en-US" altLang="en-US" sz="280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completely replace</a:t>
            </a:r>
            <a:r>
              <a:rPr kumimoji="0" lang="en-US" altLang="en-US" sz="280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your previous grade.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a huge opportunity: you get to resubmit your work </a:t>
            </a:r>
            <a:r>
              <a:rPr lang="en-US" altLang="en-US" sz="28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 grade it and give you feedback! Please take advantage of this :)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(if you miss an assignment and/or only finish it late – use a resub!)</a:t>
            </a: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1C3D6-830B-332C-BA84-96B5056000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4 - Autumn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8D441-71F3-F905-5F2B-7CDCB84877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FC9EE-FEB0-3A04-CF2A-D671987E0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Resubmissions (or “resubs”)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E39AF-A56D-81BC-9E08-581F6D1E9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599" cy="4209071"/>
          </a:xfrm>
        </p:spPr>
        <p:txBody>
          <a:bodyPr>
            <a:norm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logistics:</a:t>
            </a:r>
          </a:p>
          <a:p>
            <a:pPr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 are 8 total resub cycles this quarter (and… 8 assignments…)</a:t>
            </a:r>
          </a:p>
          <a:p>
            <a:pPr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assignment is only eligible for resubmission for 3 cycles </a:t>
            </a:r>
            <a:r>
              <a:rPr lang="en-US" altLang="en-US" sz="28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feedback is released</a:t>
            </a:r>
          </a:p>
          <a:p>
            <a:pPr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resubmit, you should:</a:t>
            </a:r>
          </a:p>
          <a:p>
            <a:pPr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the submission you want to be graded as “Final”</a:t>
            </a:r>
          </a:p>
          <a:p>
            <a:pPr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submit a Google form </a:t>
            </a: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confirm your resubmission</a:t>
            </a:r>
          </a:p>
          <a:p>
            <a:pPr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</a:t>
            </a:r>
            <a:r>
              <a:rPr lang="en-US" alt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fill out the form before the deadline for your resub to count!</a:t>
            </a:r>
          </a:p>
          <a:p>
            <a:pPr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1C3D6-830B-332C-BA84-96B5056000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4 - Autumn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8D441-71F3-F905-5F2B-7CDCB84877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5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d999dacd87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Last Time…</a:t>
            </a:r>
            <a:endParaRPr dirty="0"/>
          </a:p>
        </p:txBody>
      </p:sp>
      <p:sp>
        <p:nvSpPr>
          <p:cNvPr id="88" name="Google Shape;88;g1d999dacd87_0_0"/>
          <p:cNvSpPr txBox="1">
            <a:spLocks noGrp="1"/>
          </p:cNvSpPr>
          <p:nvPr>
            <p:ph type="body" idx="1"/>
          </p:nvPr>
        </p:nvSpPr>
        <p:spPr>
          <a:xfrm>
            <a:off x="838200" y="1559175"/>
            <a:ext cx="8541244" cy="45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63550" indent="-457200">
              <a:lnSpc>
                <a:spcPct val="100000"/>
              </a:lnSpc>
              <a:spcBef>
                <a:spcPts val="0"/>
              </a:spcBef>
              <a:buSzPts val="2700"/>
            </a:pPr>
            <a:r>
              <a:rPr lang="en-US" sz="3500" dirty="0"/>
              <a:t>Variables</a:t>
            </a:r>
            <a:endParaRPr sz="2700" dirty="0"/>
          </a:p>
          <a:p>
            <a:pPr marL="914400" lvl="1" indent="-425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 dirty="0"/>
              <a:t>Container that stores a specific data type</a:t>
            </a:r>
            <a:endParaRPr sz="3100" dirty="0"/>
          </a:p>
          <a:p>
            <a:pPr marL="914400" lvl="1" indent="-425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 dirty="0"/>
              <a:t>Must declare &amp; initialize!</a:t>
            </a:r>
            <a:endParaRPr sz="3100" dirty="0"/>
          </a:p>
          <a:p>
            <a:pPr marL="914400" lvl="1" indent="-425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 dirty="0"/>
              <a:t>Manipulate, modify, reuse ♻</a:t>
            </a:r>
            <a:endParaRPr sz="3100" dirty="0"/>
          </a:p>
          <a:p>
            <a:pPr marL="457200" lvl="0" indent="-425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500" dirty="0"/>
              <a:t>Strings</a:t>
            </a:r>
            <a:endParaRPr sz="3500" dirty="0"/>
          </a:p>
          <a:p>
            <a:pPr marL="914400" lvl="1" indent="-425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 dirty="0"/>
              <a:t>Sequence of characters treated as one, yet can be indexed as individual parts</a:t>
            </a:r>
            <a:endParaRPr sz="3100" dirty="0"/>
          </a:p>
          <a:p>
            <a:pPr marL="914400" lvl="1" indent="-425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Char char="•"/>
            </a:pPr>
            <a:r>
              <a:rPr lang="en-US" sz="3100" dirty="0"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lang="en-US" sz="3100" dirty="0"/>
              <a:t>, represents a single </a:t>
            </a:r>
            <a:br>
              <a:rPr lang="en-US" sz="3100" dirty="0"/>
            </a:br>
            <a:r>
              <a:rPr lang="en-US" sz="3100" dirty="0"/>
              <a:t>character</a:t>
            </a:r>
            <a:endParaRPr sz="3100" dirty="0"/>
          </a:p>
        </p:txBody>
      </p:sp>
      <p:sp>
        <p:nvSpPr>
          <p:cNvPr id="90" name="Google Shape;90;g1d999dacd87_0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5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91" name="Google Shape;91;g1d999dacd87_0_0"/>
          <p:cNvSpPr txBox="1"/>
          <p:nvPr/>
        </p:nvSpPr>
        <p:spPr>
          <a:xfrm>
            <a:off x="7367175" y="2942925"/>
            <a:ext cx="4529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6D8AA0"/>
                </a:solidFill>
                <a:latin typeface="Consolas"/>
                <a:ea typeface="Consolas"/>
                <a:cs typeface="Consolas"/>
                <a:sym typeface="Consolas"/>
              </a:rPr>
              <a:t>// declare AND initialize</a:t>
            </a:r>
            <a:endParaRPr sz="1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24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version = </a:t>
            </a:r>
            <a:r>
              <a:rPr lang="en-US" sz="2400" dirty="0">
                <a:solidFill>
                  <a:srgbClr val="FF9300"/>
                </a:solidFill>
                <a:latin typeface="Consolas"/>
                <a:ea typeface="Consolas"/>
                <a:cs typeface="Consolas"/>
                <a:sym typeface="Consolas"/>
              </a:rPr>
              <a:t>5</a:t>
            </a:r>
            <a:r>
              <a:rPr lang="en-US" sz="2400" dirty="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; </a:t>
            </a:r>
            <a:endParaRPr sz="1000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82C4DFD-E64B-408D-A3CE-F7810A053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424143"/>
              </p:ext>
            </p:extLst>
          </p:nvPr>
        </p:nvGraphicFramePr>
        <p:xfrm>
          <a:off x="7593179" y="4848183"/>
          <a:ext cx="4303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4728">
                  <a:extLst>
                    <a:ext uri="{9D8B030D-6E8A-4147-A177-3AD203B41FA5}">
                      <a16:colId xmlns:a16="http://schemas.microsoft.com/office/drawing/2014/main" val="3874129439"/>
                    </a:ext>
                  </a:extLst>
                </a:gridCol>
                <a:gridCol w="614728">
                  <a:extLst>
                    <a:ext uri="{9D8B030D-6E8A-4147-A177-3AD203B41FA5}">
                      <a16:colId xmlns:a16="http://schemas.microsoft.com/office/drawing/2014/main" val="903776653"/>
                    </a:ext>
                  </a:extLst>
                </a:gridCol>
                <a:gridCol w="614728">
                  <a:extLst>
                    <a:ext uri="{9D8B030D-6E8A-4147-A177-3AD203B41FA5}">
                      <a16:colId xmlns:a16="http://schemas.microsoft.com/office/drawing/2014/main" val="3107311372"/>
                    </a:ext>
                  </a:extLst>
                </a:gridCol>
                <a:gridCol w="614728">
                  <a:extLst>
                    <a:ext uri="{9D8B030D-6E8A-4147-A177-3AD203B41FA5}">
                      <a16:colId xmlns:a16="http://schemas.microsoft.com/office/drawing/2014/main" val="4208589544"/>
                    </a:ext>
                  </a:extLst>
                </a:gridCol>
                <a:gridCol w="614728">
                  <a:extLst>
                    <a:ext uri="{9D8B030D-6E8A-4147-A177-3AD203B41FA5}">
                      <a16:colId xmlns:a16="http://schemas.microsoft.com/office/drawing/2014/main" val="473933153"/>
                    </a:ext>
                  </a:extLst>
                </a:gridCol>
                <a:gridCol w="614728">
                  <a:extLst>
                    <a:ext uri="{9D8B030D-6E8A-4147-A177-3AD203B41FA5}">
                      <a16:colId xmlns:a16="http://schemas.microsoft.com/office/drawing/2014/main" val="3043576983"/>
                    </a:ext>
                  </a:extLst>
                </a:gridCol>
                <a:gridCol w="614728">
                  <a:extLst>
                    <a:ext uri="{9D8B030D-6E8A-4147-A177-3AD203B41FA5}">
                      <a16:colId xmlns:a16="http://schemas.microsoft.com/office/drawing/2014/main" val="731264172"/>
                    </a:ext>
                  </a:extLst>
                </a:gridCol>
              </a:tblGrid>
              <a:tr h="469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40276"/>
                  </a:ext>
                </a:extLst>
              </a:tr>
              <a:tr h="3630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851079"/>
                  </a:ext>
                </a:extLst>
              </a:tr>
            </a:tbl>
          </a:graphicData>
        </a:graphic>
      </p:graphicFrame>
      <p:sp>
        <p:nvSpPr>
          <p:cNvPr id="2" name="Google Shape;69;p19">
            <a:extLst>
              <a:ext uri="{FF2B5EF4-FFF2-40B4-BE49-F238E27FC236}">
                <a16:creationId xmlns:a16="http://schemas.microsoft.com/office/drawing/2014/main" id="{DFA889E4-CDE7-231A-4C62-B6FC85AC5AB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9C19BF-A98F-42EC-A3B0-A113A66364F5}"/>
              </a:ext>
            </a:extLst>
          </p:cNvPr>
          <p:cNvSpPr/>
          <p:nvPr/>
        </p:nvSpPr>
        <p:spPr>
          <a:xfrm>
            <a:off x="762627" y="1808183"/>
            <a:ext cx="507237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Suppose 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contains the String 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"bubble gum"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Which option below would result in 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containing 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"Gumball"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instead?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073FDE-FAD3-489D-8528-DDE5BD821A9A}"/>
              </a:ext>
            </a:extLst>
          </p:cNvPr>
          <p:cNvSpPr txBox="1"/>
          <p:nvPr/>
        </p:nvSpPr>
        <p:spPr>
          <a:xfrm>
            <a:off x="6356997" y="2543118"/>
            <a:ext cx="561233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+mj-lt"/>
              <a:buAutoNum type="alphaUcPeriod"/>
            </a:pPr>
            <a:r>
              <a:rPr lang="en-US" sz="2200" dirty="0" err="1">
                <a:latin typeface="Consolas" panose="020B0609020204030204" pitchFamily="49" charset="0"/>
                <a:cs typeface="Calibri" panose="020F0502020204030204" pitchFamily="34" charset="0"/>
              </a:rPr>
              <a:t>s.substring</a:t>
            </a: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(7) + "ball";</a:t>
            </a:r>
          </a:p>
          <a:p>
            <a:pPr marL="342900" indent="-342900"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+mj-lt"/>
              <a:buAutoNum type="alphaUcPeriod"/>
            </a:pP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s = </a:t>
            </a:r>
            <a:r>
              <a:rPr lang="en-US" sz="2200" dirty="0" err="1">
                <a:latin typeface="Consolas" panose="020B0609020204030204" pitchFamily="49" charset="0"/>
                <a:cs typeface="Calibri" panose="020F0502020204030204" pitchFamily="34" charset="0"/>
              </a:rPr>
              <a:t>s.substring</a:t>
            </a: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(7, 9) + "ball";</a:t>
            </a:r>
          </a:p>
          <a:p>
            <a:pPr marL="342900" indent="-342900"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+mj-lt"/>
              <a:buAutoNum type="alphaUcPeriod"/>
            </a:pP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s = </a:t>
            </a:r>
            <a:r>
              <a:rPr lang="en-US" sz="2200" dirty="0" err="1">
                <a:latin typeface="Consolas" panose="020B0609020204030204" pitchFamily="49" charset="0"/>
                <a:cs typeface="Calibri" panose="020F0502020204030204" pitchFamily="34" charset="0"/>
              </a:rPr>
              <a:t>s.charAt</a:t>
            </a: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(7).</a:t>
            </a:r>
            <a:r>
              <a:rPr lang="en-US" sz="2200" dirty="0" err="1">
                <a:latin typeface="Consolas" panose="020B0609020204030204" pitchFamily="49" charset="0"/>
                <a:cs typeface="Calibri" panose="020F0502020204030204" pitchFamily="34" charset="0"/>
              </a:rPr>
              <a:t>toUpperCase</a:t>
            </a: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() + "ball";</a:t>
            </a:r>
          </a:p>
          <a:p>
            <a:pPr marL="342900" indent="-342900"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  <a:buFont typeface="+mj-lt"/>
              <a:buAutoNum type="alphaUcPeriod"/>
            </a:pP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s = </a:t>
            </a:r>
            <a:b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</a:b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  </a:t>
            </a:r>
            <a:r>
              <a:rPr lang="en-US" sz="2200" dirty="0" err="1">
                <a:latin typeface="Consolas" panose="020B0609020204030204" pitchFamily="49" charset="0"/>
                <a:cs typeface="Calibri" panose="020F0502020204030204" pitchFamily="34" charset="0"/>
              </a:rPr>
              <a:t>s.substring</a:t>
            </a: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(7, 8).</a:t>
            </a:r>
            <a:r>
              <a:rPr lang="en-US" sz="2200" dirty="0" err="1">
                <a:latin typeface="Consolas" panose="020B0609020204030204" pitchFamily="49" charset="0"/>
                <a:cs typeface="Calibri" panose="020F0502020204030204" pitchFamily="34" charset="0"/>
              </a:rPr>
              <a:t>toUpperCase</a:t>
            </a: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() + </a:t>
            </a:r>
            <a:r>
              <a:rPr lang="en-US" sz="2200" dirty="0" err="1">
                <a:latin typeface="Consolas" panose="020B0609020204030204" pitchFamily="49" charset="0"/>
                <a:cs typeface="Calibri" panose="020F0502020204030204" pitchFamily="34" charset="0"/>
              </a:rPr>
              <a:t>s.substring</a:t>
            </a:r>
            <a:r>
              <a:rPr lang="en-US" sz="2200" dirty="0">
                <a:latin typeface="Consolas" panose="020B0609020204030204" pitchFamily="49" charset="0"/>
                <a:cs typeface="Calibri" panose="020F0502020204030204" pitchFamily="34" charset="0"/>
              </a:rPr>
              <a:t>(8) + "ball";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CAE4B99-2CDE-42FA-A72E-E69AA11B9DB6}"/>
              </a:ext>
            </a:extLst>
          </p:cNvPr>
          <p:cNvGraphicFramePr>
            <a:graphicFrameLocks noGrp="1"/>
          </p:cNvGraphicFramePr>
          <p:nvPr/>
        </p:nvGraphicFramePr>
        <p:xfrm>
          <a:off x="476364" y="4005057"/>
          <a:ext cx="5453550" cy="10008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5355">
                  <a:extLst>
                    <a:ext uri="{9D8B030D-6E8A-4147-A177-3AD203B41FA5}">
                      <a16:colId xmlns:a16="http://schemas.microsoft.com/office/drawing/2014/main" val="3874129439"/>
                    </a:ext>
                  </a:extLst>
                </a:gridCol>
                <a:gridCol w="545355">
                  <a:extLst>
                    <a:ext uri="{9D8B030D-6E8A-4147-A177-3AD203B41FA5}">
                      <a16:colId xmlns:a16="http://schemas.microsoft.com/office/drawing/2014/main" val="903776653"/>
                    </a:ext>
                  </a:extLst>
                </a:gridCol>
                <a:gridCol w="545355">
                  <a:extLst>
                    <a:ext uri="{9D8B030D-6E8A-4147-A177-3AD203B41FA5}">
                      <a16:colId xmlns:a16="http://schemas.microsoft.com/office/drawing/2014/main" val="3107311372"/>
                    </a:ext>
                  </a:extLst>
                </a:gridCol>
                <a:gridCol w="545355">
                  <a:extLst>
                    <a:ext uri="{9D8B030D-6E8A-4147-A177-3AD203B41FA5}">
                      <a16:colId xmlns:a16="http://schemas.microsoft.com/office/drawing/2014/main" val="4208589544"/>
                    </a:ext>
                  </a:extLst>
                </a:gridCol>
                <a:gridCol w="545355">
                  <a:extLst>
                    <a:ext uri="{9D8B030D-6E8A-4147-A177-3AD203B41FA5}">
                      <a16:colId xmlns:a16="http://schemas.microsoft.com/office/drawing/2014/main" val="473933153"/>
                    </a:ext>
                  </a:extLst>
                </a:gridCol>
                <a:gridCol w="545355">
                  <a:extLst>
                    <a:ext uri="{9D8B030D-6E8A-4147-A177-3AD203B41FA5}">
                      <a16:colId xmlns:a16="http://schemas.microsoft.com/office/drawing/2014/main" val="3043576983"/>
                    </a:ext>
                  </a:extLst>
                </a:gridCol>
                <a:gridCol w="545355">
                  <a:extLst>
                    <a:ext uri="{9D8B030D-6E8A-4147-A177-3AD203B41FA5}">
                      <a16:colId xmlns:a16="http://schemas.microsoft.com/office/drawing/2014/main" val="731264172"/>
                    </a:ext>
                  </a:extLst>
                </a:gridCol>
                <a:gridCol w="545355">
                  <a:extLst>
                    <a:ext uri="{9D8B030D-6E8A-4147-A177-3AD203B41FA5}">
                      <a16:colId xmlns:a16="http://schemas.microsoft.com/office/drawing/2014/main" val="2397371736"/>
                    </a:ext>
                  </a:extLst>
                </a:gridCol>
                <a:gridCol w="545355">
                  <a:extLst>
                    <a:ext uri="{9D8B030D-6E8A-4147-A177-3AD203B41FA5}">
                      <a16:colId xmlns:a16="http://schemas.microsoft.com/office/drawing/2014/main" val="3143654077"/>
                    </a:ext>
                  </a:extLst>
                </a:gridCol>
                <a:gridCol w="545355">
                  <a:extLst>
                    <a:ext uri="{9D8B030D-6E8A-4147-A177-3AD203B41FA5}">
                      <a16:colId xmlns:a16="http://schemas.microsoft.com/office/drawing/2014/main" val="3808435129"/>
                    </a:ext>
                  </a:extLst>
                </a:gridCol>
              </a:tblGrid>
              <a:tr h="54496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00206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2060"/>
                          </a:solidFill>
                          <a:latin typeface="Consolas" panose="020B0609020204030204" pitchFamily="49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40276"/>
                  </a:ext>
                </a:extLst>
              </a:tr>
              <a:tr h="42168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990033"/>
                          </a:solidFill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851079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21B244-278E-3608-25BC-F0AD599B7D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3 - Autumn 2024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6DBA93E-8C49-AF5C-A029-37DC8D8876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84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🐞 Debugging – Live!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1" y="1735190"/>
            <a:ext cx="10735234" cy="3000821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P0, we asked you to do some debugging.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is arguably the </a:t>
            </a:r>
            <a:r>
              <a:rPr kumimoji="0" lang="en-US" altLang="en-US" sz="3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most important</a:t>
            </a:r>
            <a:r>
              <a:rPr kumimoji="0" lang="en-US" altLang="en-US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skill when programming – especially because programming is a social activity!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3200" u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Let’s do some live debugging :)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Google Shape;69;p19">
            <a:extLst>
              <a:ext uri="{FF2B5EF4-FFF2-40B4-BE49-F238E27FC236}">
                <a16:creationId xmlns:a16="http://schemas.microsoft.com/office/drawing/2014/main" id="{05494C8E-8CAD-FC8A-A345-55BD03DB33E2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7441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for loops!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1" y="1706791"/>
            <a:ext cx="10515599" cy="2385268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loops are our first </a:t>
            </a:r>
            <a:r>
              <a:rPr kumimoji="0" lang="en-US" altLang="en-US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control structure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syntactic structure that </a:t>
            </a:r>
            <a:r>
              <a:rPr lang="en-US" altLang="en-US" sz="2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controls</a:t>
            </a: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execution of other statements. </a:t>
            </a:r>
            <a:endParaRPr kumimoji="0" lang="en-US" altLang="en-US" sz="2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3200" i="0" dirty="0">
              <a:solidFill>
                <a:srgbClr val="21252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Text showing the syntax for a for-loop. The first line of the for-loop contains text that says &quot;for (initialization; test; update) {&quot;. The next line is indented by one tab and says &quot;body (statements to be repeated)&quot;. The third and last line just contains the closing curly brace &quot;{&quot;.">
            <a:extLst>
              <a:ext uri="{FF2B5EF4-FFF2-40B4-BE49-F238E27FC236}">
                <a16:creationId xmlns:a16="http://schemas.microsoft.com/office/drawing/2014/main" id="{37808C7A-2B18-4494-BF5A-D1AF3188F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932" y="3098110"/>
            <a:ext cx="8210135" cy="274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69;p19">
            <a:extLst>
              <a:ext uri="{FF2B5EF4-FFF2-40B4-BE49-F238E27FC236}">
                <a16:creationId xmlns:a16="http://schemas.microsoft.com/office/drawing/2014/main" id="{C905D164-2860-61B3-B441-6C7690FB6FB8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4859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for loops! 2</a:t>
            </a:r>
            <a:endParaRPr dirty="0"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548759"/>
            <a:ext cx="11582399" cy="1760482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32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32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dirty="0">
                <a:solidFill>
                  <a:srgbClr val="001080"/>
                </a:solidFill>
                <a:latin typeface="Consolas" panose="020B0609020204030204" pitchFamily="49" charset="0"/>
              </a:rPr>
              <a:t>counter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32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; counter &lt;= </a:t>
            </a:r>
            <a:r>
              <a:rPr lang="en-US" sz="3200" dirty="0">
                <a:solidFill>
                  <a:srgbClr val="098658"/>
                </a:solidFill>
                <a:latin typeface="Consolas" panose="020B0609020204030204" pitchFamily="49" charset="0"/>
              </a:rPr>
              <a:t>5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; counter++) {</a:t>
            </a:r>
          </a:p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System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out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>
                <a:solidFill>
                  <a:srgbClr val="795E26"/>
                </a:solidFill>
                <a:latin typeface="Consolas" panose="020B0609020204030204" pitchFamily="49" charset="0"/>
              </a:rPr>
              <a:t>println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dirty="0">
                <a:solidFill>
                  <a:srgbClr val="A31515"/>
                </a:solidFill>
                <a:latin typeface="Consolas" panose="020B0609020204030204" pitchFamily="49" charset="0"/>
              </a:rPr>
              <a:t>"I love CSE 121!"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" name="Google Shape;69;p19">
            <a:extLst>
              <a:ext uri="{FF2B5EF4-FFF2-40B4-BE49-F238E27FC236}">
                <a16:creationId xmlns:a16="http://schemas.microsoft.com/office/drawing/2014/main" id="{DE2FA20C-09AE-D214-472E-B485BF1AE53D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4 -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9529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15021</TotalTime>
  <Words>1089</Words>
  <Application>Microsoft Office PowerPoint</Application>
  <PresentationFormat>Widescreen</PresentationFormat>
  <Paragraphs>237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Consolas</vt:lpstr>
      <vt:lpstr>Calibri</vt:lpstr>
      <vt:lpstr>Quattrocento Sans</vt:lpstr>
      <vt:lpstr>Arial</vt:lpstr>
      <vt:lpstr>Office Theme</vt:lpstr>
      <vt:lpstr>CSE 121 Lesson 4: for Loops</vt:lpstr>
      <vt:lpstr>Announcements &amp; Reminders</vt:lpstr>
      <vt:lpstr>Resubmissions (or “resubs”)</vt:lpstr>
      <vt:lpstr>Resubmissions (or “resubs”)</vt:lpstr>
      <vt:lpstr>Last Time…</vt:lpstr>
      <vt:lpstr>PowerPoint Presentation</vt:lpstr>
      <vt:lpstr>🐞 Debugging – Live!</vt:lpstr>
      <vt:lpstr>(PCM) for loops!</vt:lpstr>
      <vt:lpstr>(PCM) for loops! 2</vt:lpstr>
      <vt:lpstr>(PCM) for loops! 3</vt:lpstr>
      <vt:lpstr>(PCM) for loops! 4</vt:lpstr>
      <vt:lpstr>PowerPoint Presentation</vt:lpstr>
      <vt:lpstr>(PCM) String traversals</vt:lpstr>
      <vt:lpstr>Fencepost Pattern 1</vt:lpstr>
      <vt:lpstr>Fencepost Pattern 2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Brett Wortzman</cp:lastModifiedBy>
  <cp:revision>101</cp:revision>
  <dcterms:created xsi:type="dcterms:W3CDTF">2020-09-29T18:40:50Z</dcterms:created>
  <dcterms:modified xsi:type="dcterms:W3CDTF">2024-10-09T18:05:46Z</dcterms:modified>
</cp:coreProperties>
</file>