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86" r:id="rId16"/>
    <p:sldId id="298" r:id="rId17"/>
    <p:sldId id="299" r:id="rId18"/>
    <p:sldId id="300" r:id="rId19"/>
    <p:sldId id="283" r:id="rId20"/>
    <p:sldId id="295" r:id="rId21"/>
    <p:sldId id="285" r:id="rId22"/>
    <p:sldId id="291" r:id="rId23"/>
    <p:sldId id="302" r:id="rId24"/>
    <p:sldId id="303" r:id="rId25"/>
  </p:sldIdLst>
  <p:sldSz cx="12192000" cy="6858000"/>
  <p:notesSz cx="6858000" cy="9144000"/>
  <p:embeddedFontLs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0033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8" autoAdjust="0"/>
    <p:restoredTop sz="96076" autoAdjust="0"/>
  </p:normalViewPr>
  <p:slideViewPr>
    <p:cSldViewPr snapToGrid="0">
      <p:cViewPr varScale="1">
        <p:scale>
          <a:sx n="141" d="100"/>
          <a:sy n="141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-2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518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509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80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6FB5FA7-8A2A-60DE-2A59-41435D03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7B43DEAD-AF75-FB65-B2CC-0682255FD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B0FDE5D4-A951-03C6-2C5B-461219104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07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6A1E1-AF2D-20E6-79CD-D2287E20A340}"/>
              </a:ext>
            </a:extLst>
          </p:cNvPr>
          <p:cNvSpPr/>
          <p:nvPr userDrawn="1"/>
        </p:nvSpPr>
        <p:spPr>
          <a:xfrm>
            <a:off x="10132838" y="136525"/>
            <a:ext cx="18288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0;p1">
            <a:extLst>
              <a:ext uri="{FF2B5EF4-FFF2-40B4-BE49-F238E27FC236}">
                <a16:creationId xmlns:a16="http://schemas.microsoft.com/office/drawing/2014/main" id="{6DD603E9-1105-DB65-8BA7-BC7F73AD5B84}"/>
              </a:ext>
            </a:extLst>
          </p:cNvPr>
          <p:cNvSpPr txBox="1"/>
          <p:nvPr userDrawn="1"/>
        </p:nvSpPr>
        <p:spPr>
          <a:xfrm>
            <a:off x="9714901" y="2047456"/>
            <a:ext cx="2664676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this lecture’s sli.do code: #cse121">
            <a:extLst>
              <a:ext uri="{FF2B5EF4-FFF2-40B4-BE49-F238E27FC236}">
                <a16:creationId xmlns:a16="http://schemas.microsoft.com/office/drawing/2014/main" id="{40B0773B-03B9-478F-94AD-327A1E6D5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7514" y="251201"/>
            <a:ext cx="1599447" cy="1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916939" y="1737106"/>
            <a:ext cx="1001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20" name="Google Shape;20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1557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557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57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557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57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557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57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3 - Autumn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HCHBroVLLe0isx2r4dPXG?si=5d4a463acbb643e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uw.edu/" TargetMode="External"/><Relationship Id="rId2" Type="http://schemas.openxmlformats.org/officeDocument/2006/relationships/hyperlink" Target="https://www.cs.washington.edu/493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ashington.edu/accesscomputin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au/rubr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cs.washington.edu/courses/cse121/24au/resources/ed_shortcut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au/rubric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cs.washington.edu/courses/cse121/24au/resources/ed_shortcu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3 - Autumn 2024</a:t>
            </a: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5" name="Google Shape;48;p1">
            <a:extLst>
              <a:ext uri="{FF2B5EF4-FFF2-40B4-BE49-F238E27FC236}">
                <a16:creationId xmlns:a16="http://schemas.microsoft.com/office/drawing/2014/main" id="{806F2D7C-B8D8-EF14-6207-F938EF2C7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594" y="487066"/>
            <a:ext cx="11338559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dirty="0"/>
              <a:t>CSE 121 Lesson 3:</a:t>
            </a:r>
            <a:br>
              <a:rPr lang="en-US" sz="4800" dirty="0"/>
            </a:br>
            <a:r>
              <a:rPr lang="en-US" sz="4800" dirty="0"/>
              <a:t>Characters &amp; Strings, Variables, Debugging</a:t>
            </a:r>
            <a:endParaRPr sz="4800" dirty="0"/>
          </a:p>
        </p:txBody>
      </p:sp>
      <p:sp>
        <p:nvSpPr>
          <p:cNvPr id="7" name="Google Shape;49;p1">
            <a:extLst>
              <a:ext uri="{FF2B5EF4-FFF2-40B4-BE49-F238E27FC236}">
                <a16:creationId xmlns:a16="http://schemas.microsoft.com/office/drawing/2014/main" id="{57D20479-A41A-EC1C-B75B-F482A2E8333D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Wang &amp; Brett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Wortzman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Autumn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50;p1">
            <a:extLst>
              <a:ext uri="{FF2B5EF4-FFF2-40B4-BE49-F238E27FC236}">
                <a16:creationId xmlns:a16="http://schemas.microsoft.com/office/drawing/2014/main" id="{E62D541A-BE11-1191-BE50-866B64808DC8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684E3-1D64-160F-22BF-2EE4BD358FE6}"/>
              </a:ext>
            </a:extLst>
          </p:cNvPr>
          <p:cNvSpPr txBox="1"/>
          <p:nvPr/>
        </p:nvSpPr>
        <p:spPr>
          <a:xfrm>
            <a:off x="10111019" y="5589931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Today’s playlist: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121 24au lecture tunes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1;p1">
            <a:extLst>
              <a:ext uri="{FF2B5EF4-FFF2-40B4-BE49-F238E27FC236}">
                <a16:creationId xmlns:a16="http://schemas.microsoft.com/office/drawing/2014/main" id="{1F4ECBD5-D481-2AFC-DEE6-6C2DA1D8529A}"/>
              </a:ext>
            </a:extLst>
          </p:cNvPr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54;p1">
            <a:extLst>
              <a:ext uri="{FF2B5EF4-FFF2-40B4-BE49-F238E27FC236}">
                <a16:creationId xmlns:a16="http://schemas.microsoft.com/office/drawing/2014/main" id="{761A6B51-73FF-7796-DB34-EEC2EE5E0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171890"/>
              </p:ext>
            </p:extLst>
          </p:nvPr>
        </p:nvGraphicFramePr>
        <p:xfrm>
          <a:off x="3797683" y="3461621"/>
          <a:ext cx="7098114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8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Afifah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Ailsa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Aliyan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Arohan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Chloë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Dalton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Derek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Elizabeth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Kelsey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Mahima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Maitreyi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Merav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Neha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Ronald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9188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Ruslana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Sahej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Samrutha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Sushma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808188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Yijia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Zachary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633662"/>
                  </a:ext>
                </a:extLst>
              </a:tr>
            </a:tbl>
          </a:graphicData>
        </a:graphic>
      </p:graphicFrame>
      <p:pic>
        <p:nvPicPr>
          <p:cNvPr id="13" name="Picture 12" descr="this lecture’s sli.do code: #cse121">
            <a:extLst>
              <a:ext uri="{FF2B5EF4-FFF2-40B4-BE49-F238E27FC236}">
                <a16:creationId xmlns:a16="http://schemas.microsoft.com/office/drawing/2014/main" id="{5D2B974D-1DB8-5C4F-92A7-547EB259E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4" y="3028958"/>
            <a:ext cx="2506243" cy="2506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4F87-DFEB-818A-AE89-521FC496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DCB9-B8F1-39AD-B70B-A6A9962F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(8/x)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1C16E-96B0-C010-BB67-33C3FCC300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7C40C-B8D4-24CE-BF65-6CFCA0E68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B0B93E-0052-0D3C-2963-52F6676E241E}"/>
              </a:ext>
            </a:extLst>
          </p:cNvPr>
          <p:cNvSpPr txBox="1">
            <a:spLocks/>
          </p:cNvSpPr>
          <p:nvPr/>
        </p:nvSpPr>
        <p:spPr>
          <a:xfrm>
            <a:off x="7781731" y="1581520"/>
            <a:ext cx="4274074" cy="4062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\                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\\           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\\  ( 👁️👁️)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\\  |   |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| 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|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|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|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|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Fly man Lowkey weird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but he chill </a:t>
            </a:r>
            <a:r>
              <a:rPr lang="en-US" sz="22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fr</a:t>
            </a:r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3B3424-87D3-FA88-BF0C-05965C32157C}"/>
              </a:ext>
            </a:extLst>
          </p:cNvPr>
          <p:cNvSpPr txBox="1">
            <a:spLocks/>
          </p:cNvSpPr>
          <p:nvPr/>
        </p:nvSpPr>
        <p:spPr>
          <a:xfrm>
            <a:off x="916939" y="2258629"/>
            <a:ext cx="6715502" cy="2708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Hey! Look! A scarab with his dung ball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屎屎屎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  屎屎屎屎屎屎屎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虫虫虫虫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屎屎屎屎屎屎屎屎屎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——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虫虫虫虫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屎屎屎屎屎屎屎屎屎    虫虫虫  虫虫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屎屎屎屎屎屎屎屎屎    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\   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虫虫虫虫虫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  屎屎屎屎屎屎屎     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/     \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⟍       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虫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       屎屎屎        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/       \ 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⟍ </a:t>
            </a:r>
          </a:p>
        </p:txBody>
      </p:sp>
    </p:spTree>
    <p:extLst>
      <p:ext uri="{BB962C8B-B14F-4D97-AF65-F5344CB8AC3E}">
        <p14:creationId xmlns:p14="http://schemas.microsoft.com/office/powerpoint/2010/main" val="71536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871D-B2A4-8535-2FF7-C7D295DFD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8D85-383F-84E3-7A8A-E46E88ED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(9/x)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8C7FF-60C4-7151-0A42-B5B917D03B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131DA-8B1D-8DBC-1163-76D43C790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0BB4F0-EC0E-C62C-7240-AF7F08572B61}"/>
              </a:ext>
            </a:extLst>
          </p:cNvPr>
          <p:cNvSpPr txBox="1">
            <a:spLocks/>
          </p:cNvSpPr>
          <p:nvPr/>
        </p:nvSpPr>
        <p:spPr>
          <a:xfrm>
            <a:off x="522514" y="2182505"/>
            <a:ext cx="11136086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OH NO, and its the worst bug of them all!...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HelloBugs.java:31: error:HelloBugs.java:31: error: 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HelloBugs.java:31: error:HelloBugs.java:31: error:HelloBugs.java:31: error: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HelloBugs.java:31: error:HelloBugs.java:31: error:HelloBugs.java:31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HelloBugs.java:31: error:HelloBugs.java:31: error:HelloBugs.java:31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HelloBugs.java:31: error:HelloBugs.java:31: error:HelloBugs.java:31: error: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HelloBugs.java:31: error:HelloBugs.java:31: error: </a:t>
            </a:r>
          </a:p>
        </p:txBody>
      </p:sp>
    </p:spTree>
    <p:extLst>
      <p:ext uri="{BB962C8B-B14F-4D97-AF65-F5344CB8AC3E}">
        <p14:creationId xmlns:p14="http://schemas.microsoft.com/office/powerpoint/2010/main" val="367646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2CF8-8499-C482-3D16-A4FEBF1C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on accessibility…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D478D-FAD1-D204-3B04-C9CA9636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737106"/>
            <a:ext cx="10017760" cy="4216539"/>
          </a:xfrm>
        </p:spPr>
        <p:txBody>
          <a:bodyPr/>
          <a:lstStyle/>
          <a:p>
            <a:r>
              <a:rPr lang="en-US" b="1" i="0" dirty="0"/>
              <a:t>Loved</a:t>
            </a:r>
            <a:r>
              <a:rPr lang="en-US" i="0" dirty="0"/>
              <a:t> your reflection responses here! Some common themes:</a:t>
            </a:r>
          </a:p>
          <a:p>
            <a:endParaRPr lang="en-US" i="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not previously knowing how blind people code (or use computers)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screenreaders</a:t>
            </a:r>
            <a:r>
              <a:rPr lang="en-US" dirty="0"/>
              <a:t> are </a:t>
            </a:r>
            <a:r>
              <a:rPr lang="en-US" i="1" dirty="0"/>
              <a:t>very</a:t>
            </a:r>
            <a:r>
              <a:rPr lang="en-US" dirty="0"/>
              <a:t> fast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0" dirty="0"/>
              <a:t>keyboard-only navigation seems challenging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debugging (and programming) is </a:t>
            </a:r>
            <a:r>
              <a:rPr lang="en-US" u="sng" dirty="0"/>
              <a:t>already</a:t>
            </a:r>
            <a:r>
              <a:rPr lang="en-US" dirty="0"/>
              <a:t> so hard!</a:t>
            </a:r>
            <a:endParaRPr lang="en-US" i="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emphasizing that accessibility (and inclusion) matters!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“it’s the small things that matter”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0" dirty="0"/>
              <a:t>companies should care too!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very impressed by the speaker’s perseverance and determination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0" dirty="0"/>
              <a:t>follow-up: is this fair?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14104-9BFE-5E2C-2288-D5A49C7978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D7911-D10C-8A4F-E813-826DF3A419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0505-16A6-3AEA-9E9B-904686E9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5B86-4B89-5273-D9D7-7C2C2839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on accessibility…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4C2B-E632-A9F5-BCF1-4431E0DA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737106"/>
            <a:ext cx="10017760" cy="4216539"/>
          </a:xfrm>
        </p:spPr>
        <p:txBody>
          <a:bodyPr/>
          <a:lstStyle/>
          <a:p>
            <a:r>
              <a:rPr lang="en-US" i="0" dirty="0"/>
              <a:t>We then asked you: </a:t>
            </a:r>
            <a:r>
              <a:rPr lang="en-US" b="1" i="0" dirty="0"/>
              <a:t>is C0 accessible for a blind developer?</a:t>
            </a:r>
          </a:p>
          <a:p>
            <a:endParaRPr lang="en-US" i="0" dirty="0"/>
          </a:p>
          <a:p>
            <a:r>
              <a:rPr lang="en-US" i="0" dirty="0"/>
              <a:t>Broad spectrum of answers, but </a:t>
            </a:r>
            <a:r>
              <a:rPr lang="en-US" b="1" i="0" u="sng" dirty="0"/>
              <a:t>most of you said no.</a:t>
            </a:r>
            <a:r>
              <a:rPr lang="en-US" i="0" dirty="0"/>
              <a:t> Some reasons: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in looking at ASCII art: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0" dirty="0"/>
              <a:t>the caption is not enough context for a blind user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screenreader</a:t>
            </a:r>
            <a:r>
              <a:rPr lang="en-US" dirty="0"/>
              <a:t> would not interact well with the actual art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caption could be low-quality or wrong!</a:t>
            </a:r>
            <a:endParaRPr lang="en-US" i="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doing</a:t>
            </a:r>
            <a:r>
              <a:rPr lang="en-US" i="0" dirty="0"/>
              <a:t> the assignment would be even harder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how to implement the various requirements (especially spacing?)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does Ed have the same accessibility features? (Matt says: no)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assignment may be fundamentally inaccessible!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65EFC-6639-552B-B6F3-B2DDF0FA1A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3A8AE-97DB-55EB-D766-7B233013F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DAA1-68FD-39AB-F139-EDA8B961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B46B-0754-BF3F-E67B-10150AE0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7B87D-1C34-619C-BF8F-05DB3D92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737106"/>
            <a:ext cx="10017760" cy="4001095"/>
          </a:xfrm>
        </p:spPr>
        <p:txBody>
          <a:bodyPr/>
          <a:lstStyle/>
          <a:p>
            <a:r>
              <a:rPr lang="en-US" i="0" dirty="0"/>
              <a:t>Broadly speaking: the digital world is inaccessible (but that’s changing)!</a:t>
            </a:r>
          </a:p>
          <a:p>
            <a:r>
              <a:rPr lang="en-US" i="0" dirty="0"/>
              <a:t>Making things accessible requires </a:t>
            </a:r>
            <a:r>
              <a:rPr lang="en-US" b="1" i="0" dirty="0"/>
              <a:t>active</a:t>
            </a:r>
            <a:r>
              <a:rPr lang="en-US" i="0" dirty="0"/>
              <a:t> effort &amp; learning.</a:t>
            </a:r>
          </a:p>
          <a:p>
            <a:endParaRPr lang="en-US" i="0" dirty="0"/>
          </a:p>
          <a:p>
            <a:r>
              <a:rPr lang="en-US" i="0" dirty="0"/>
              <a:t>In CSE 121, we don’t have the full knowledge yet to make accessible ASCII art (or Java programs, applications, video games, websites, …)</a:t>
            </a:r>
          </a:p>
          <a:p>
            <a:endParaRPr lang="en-US" i="0" dirty="0"/>
          </a:p>
          <a:p>
            <a:r>
              <a:rPr lang="en-US" i="0" dirty="0"/>
              <a:t>However, we encourage you to: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think about accessibility when you make things with computers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i="0" dirty="0"/>
              <a:t>keep on learning more! UW is a </a:t>
            </a:r>
            <a:r>
              <a:rPr lang="en-US" b="1" i="0" u="sng" dirty="0"/>
              <a:t>global leaders</a:t>
            </a:r>
            <a:r>
              <a:rPr lang="en-US" i="0" dirty="0"/>
              <a:t> in digital accessibility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e.g. at UW: </a:t>
            </a:r>
            <a:r>
              <a:rPr lang="en-US" dirty="0">
                <a:hlinkClick r:id="rId2"/>
              </a:rPr>
              <a:t>CSE 493E: Accessibility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CREATE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AccessComputing</a:t>
            </a:r>
            <a:endParaRPr lang="en-US" i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BAA91-C3A2-DEB4-65B1-A295D41A15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8644C-45C8-4816-96CB-C162635FB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Variables – Manipulation 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4665-36A7-4B5C-9193-B5E7DE917B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5236-56E8-40D7-159A-6987EF864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7481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pattern is so common, we have a shorthand for it!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Note: this works for both numeric addition and string concatenation!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D6BEF-782D-325A-8FA5-DD53B2ABD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314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shorthands</a:t>
            </a:r>
            <a:r>
              <a:rPr lang="en-US" dirty="0"/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 </a:t>
            </a:r>
            <a:r>
              <a:rPr lang="en-US" dirty="0"/>
              <a:t>exist too!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/>
              <a:t>Should this work for integers? Doubles? Strings?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61A06-82D6-9A1D-E592-2530AF3D07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407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There are even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shorter operators for “incrementing” and “decrementing”!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-= 1;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/>
              <a:t>Should this work for integers? Doubles? Strings?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BBEB-56DA-00E3-6391-8F1573436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693270" y="1427915"/>
            <a:ext cx="726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10, 30, 40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35, 15.5, 30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20, 15, 30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F6B60-48A3-ECF1-6CCC-4A01A6AA4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B3BAC-94EE-92F7-08D8-D513994B3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P0 was released on Wed and is due Tues, Oct 8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Quiz 0 scheduled for Oct 24</a:t>
            </a:r>
            <a:r>
              <a:rPr lang="en-US" sz="3600" baseline="30000" dirty="0"/>
              <a:t>th</a:t>
            </a:r>
            <a:r>
              <a:rPr lang="en-US" sz="3600" dirty="0"/>
              <a:t> (about 3 weeks away)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More details will be released in the coming weeks!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Prep includes practice quizzes, section materials, etc. 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Helpful website resources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>
                <a:hlinkClick r:id="rId3"/>
              </a:rPr>
              <a:t>Grading Rubrics</a:t>
            </a:r>
            <a:r>
              <a:rPr lang="en-US" sz="3200" dirty="0"/>
              <a:t> (P0 rubric will be out tonight!)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>
                <a:hlinkClick r:id="rId4"/>
              </a:rPr>
              <a:t>Ed shortcuts</a:t>
            </a:r>
            <a:endParaRPr lang="en-US" sz="3200" dirty="0"/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Search Site button!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A28BC-DDB5-A916-544A-499AED9816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CE801-2F8D-3DBA-DC7F-291DF4C54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Type Casting in Java</a:t>
            </a:r>
            <a:endParaRPr dirty="0"/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3 - Autumn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61F98-5BDD-4B0F-8533-D28DECD29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0B048-174C-A57B-1AF2-A28492F3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dirty="0"/>
              <a:t>Casting</a:t>
            </a:r>
            <a:r>
              <a:rPr lang="en-US" sz="3600" dirty="0"/>
              <a:t> – a way to convert one data type to another!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Implicit casting: integer to double (example: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 * 1.0</a:t>
            </a:r>
            <a:r>
              <a:rPr lang="en-US" sz="3200" dirty="0"/>
              <a:t> )</a:t>
            </a:r>
          </a:p>
          <a:p>
            <a:pPr marL="114300" indent="0">
              <a:buNone/>
            </a:pPr>
            <a:r>
              <a:rPr lang="en-US" sz="3200" dirty="0"/>
              <a:t>Explicit casting: using (</a:t>
            </a:r>
            <a:r>
              <a:rPr lang="en-US" sz="3200" i="1" dirty="0" err="1"/>
              <a:t>typename</a:t>
            </a:r>
            <a:r>
              <a:rPr lang="en-US" sz="3200" dirty="0"/>
              <a:t>) syntax: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	double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pi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piTrunc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32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(int)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pi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// stores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762627" y="1808183"/>
            <a:ext cx="50723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Which option below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6356997" y="2543118"/>
            <a:ext cx="56123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4B99-2CDE-42FA-A72E-E69AA11B9DB6}"/>
              </a:ext>
            </a:extLst>
          </p:cNvPr>
          <p:cNvGraphicFramePr>
            <a:graphicFrameLocks noGrp="1"/>
          </p:cNvGraphicFramePr>
          <p:nvPr/>
        </p:nvGraphicFramePr>
        <p:xfrm>
          <a:off x="476364" y="4005057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1B244-278E-3608-25BC-F0AD599B7D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DBA93E-8C49-AF5C-A029-37DC8D8876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Interlude: Gumball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09B28BC6-944B-4470-ADB9-865B94A7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4" y="4210596"/>
            <a:ext cx="3827929" cy="1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ya's corgi, Gumball, looking a little tired/grumpy">
            <a:extLst>
              <a:ext uri="{FF2B5EF4-FFF2-40B4-BE49-F238E27FC236}">
                <a16:creationId xmlns:a16="http://schemas.microsoft.com/office/drawing/2014/main" id="{30A1F22C-1804-DFF7-0881-CBD402A4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5" y="1339649"/>
            <a:ext cx="3827929" cy="28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064F811C-A6AE-4788-EE80-50CE7E63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" y="1339650"/>
            <a:ext cx="3602141" cy="4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ya's corgi, Gumball, smiling with a Pumpkin scarf">
            <a:extLst>
              <a:ext uri="{FF2B5EF4-FFF2-40B4-BE49-F238E27FC236}">
                <a16:creationId xmlns:a16="http://schemas.microsoft.com/office/drawing/2014/main" id="{4878934A-BD33-D61E-2A51-F1B44871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339649"/>
            <a:ext cx="3602141" cy="4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8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charAt(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indexOf(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equalsIgnoreCase(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toUpperCase()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toLowerCase()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8D05-4368-AFF3-ABAE-721482CAB4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C75D6-244A-52B0-1BE9-DA9CAF8BB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C958ECC8-E171-4CFE-39B2-8FC3B923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7B8C58E0-288E-AFE8-C38A-22151A3BB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Reminders</a:t>
            </a:r>
            <a:endParaRPr dirty="0"/>
          </a:p>
        </p:txBody>
      </p:sp>
      <p:sp>
        <p:nvSpPr>
          <p:cNvPr id="68" name="Google Shape;68;p19">
            <a:extLst>
              <a:ext uri="{FF2B5EF4-FFF2-40B4-BE49-F238E27FC236}">
                <a16:creationId xmlns:a16="http://schemas.microsoft.com/office/drawing/2014/main" id="{CA9D3FA4-2783-41DC-CB87-6DBF50B7B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P0 was released on Wed and is due Tues, Oct 8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Quiz 0 scheduled for Oct 24</a:t>
            </a:r>
            <a:r>
              <a:rPr lang="en-US" sz="3600" baseline="30000" dirty="0"/>
              <a:t>th</a:t>
            </a:r>
            <a:r>
              <a:rPr lang="en-US" sz="3600" dirty="0"/>
              <a:t> (about 3 weeks away)</a:t>
            </a:r>
            <a:r>
              <a:rPr lang="en-US" sz="3200" dirty="0"/>
              <a:t> 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Helpful website resources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>
                <a:hlinkClick r:id="rId3"/>
              </a:rPr>
              <a:t>Grading Rubrics</a:t>
            </a:r>
            <a:r>
              <a:rPr lang="en-US" sz="3200" dirty="0"/>
              <a:t> (P0 rubric will be out tonight!)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>
                <a:hlinkClick r:id="rId4"/>
              </a:rPr>
              <a:t>Ed shortcuts</a:t>
            </a:r>
            <a:endParaRPr lang="en-US" sz="3200" dirty="0"/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Search Site button!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Questions? Come to office hours!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today: Matt (12:30-1:20) + IPL until 6:30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71F52-4A56-F666-B4BD-C65B233B10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973374-6B8C-C4BD-9033-CB342871F9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D8E7-6CBA-55FD-0742-E66C3509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(1/x)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2F24-B160-A10A-3B0B-3E2865737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505823"/>
            <a:ext cx="4848861" cy="258532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Wow! After all that rain,</a:t>
            </a:r>
            <a:b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a worm came up!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__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__      |..|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__ _ /  \____/  /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/_____/ \_______/</a:t>
            </a:r>
          </a:p>
          <a:p>
            <a:endParaRPr lang="en-US" sz="2400" i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2792C-6F6B-584B-C086-A110283410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72C6C-56FE-DB8C-40F5-9FAEA4F92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336F8-8599-DB6B-4E14-F35212B906D6}"/>
              </a:ext>
            </a:extLst>
          </p:cNvPr>
          <p:cNvSpPr txBox="1"/>
          <p:nvPr/>
        </p:nvSpPr>
        <p:spPr>
          <a:xfrm>
            <a:off x="7010400" y="382012"/>
            <a:ext cx="4975861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\         /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'-^'-'^-'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.:--.--:.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/ |  |  | \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/\  |  /\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  | '.:.' |</a:t>
            </a:r>
          </a:p>
          <a:p>
            <a:endParaRPr lang="en-US" sz="24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A beetle just passed by...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C5A96E-F25A-B101-7857-DC6C155E84FC}"/>
              </a:ext>
            </a:extLst>
          </p:cNvPr>
          <p:cNvSpPr txBox="1">
            <a:spLocks/>
          </p:cNvSpPr>
          <p:nvPr/>
        </p:nvSpPr>
        <p:spPr>
          <a:xfrm>
            <a:off x="7010400" y="3681332"/>
            <a:ext cx="3718561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i="0" dirty="0">
                <a:latin typeface="Consolas" panose="020B0609020204030204" pitchFamily="49" charset="0"/>
                <a:cs typeface="Consolas" panose="020B0609020204030204" pitchFamily="49" charset="0"/>
              </a:rPr>
              <a:t>    \(")/</a:t>
            </a:r>
          </a:p>
          <a:p>
            <a:r>
              <a:rPr lang="en-US" i="0" dirty="0">
                <a:latin typeface="Consolas" panose="020B0609020204030204" pitchFamily="49" charset="0"/>
                <a:cs typeface="Consolas" panose="020B0609020204030204" pitchFamily="49" charset="0"/>
              </a:rPr>
              <a:t>    -( )-</a:t>
            </a:r>
          </a:p>
          <a:p>
            <a:r>
              <a:rPr lang="en-US" i="0" dirty="0">
                <a:latin typeface="Consolas" panose="020B0609020204030204" pitchFamily="49" charset="0"/>
                <a:cs typeface="Consolas" panose="020B0609020204030204" pitchFamily="49" charset="0"/>
              </a:rPr>
              <a:t>    -( )-</a:t>
            </a:r>
          </a:p>
          <a:p>
            <a:r>
              <a:rPr lang="en-US" i="0" dirty="0">
                <a:latin typeface="Consolas" panose="020B0609020204030204" pitchFamily="49" charset="0"/>
                <a:cs typeface="Consolas" panose="020B0609020204030204" pitchFamily="49" charset="0"/>
              </a:rPr>
              <a:t>    /(_)\</a:t>
            </a:r>
          </a:p>
          <a:p>
            <a:endParaRPr lang="en-US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i="0" dirty="0">
                <a:latin typeface="Consolas" panose="020B0609020204030204" pitchFamily="49" charset="0"/>
                <a:cs typeface="Consolas" panose="020B0609020204030204" pitchFamily="49" charset="0"/>
              </a:rPr>
              <a:t>This is a cute ant.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E0540E-3085-5EC5-749F-28AFE7896283}"/>
              </a:ext>
            </a:extLst>
          </p:cNvPr>
          <p:cNvSpPr txBox="1">
            <a:spLocks/>
          </p:cNvSpPr>
          <p:nvPr/>
        </p:nvSpPr>
        <p:spPr>
          <a:xfrm>
            <a:off x="916939" y="4192238"/>
            <a:ext cx="4848861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Caterpillar :O</a:t>
            </a:r>
          </a:p>
          <a:p>
            <a:endParaRPr lang="en-US" sz="24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.--.--.--.--.--\___/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(__(__(__(__(__(0_0)</a:t>
            </a:r>
          </a:p>
          <a:p>
            <a:r>
              <a:rPr lang="en-US" sz="2400" i="0" dirty="0">
                <a:latin typeface="Consolas" panose="020B0609020204030204" pitchFamily="49" charset="0"/>
                <a:cs typeface="Consolas" panose="020B0609020204030204" pitchFamily="49" charset="0"/>
              </a:rPr>
              <a:t> '' '' '' '' '' 'o'</a:t>
            </a:r>
          </a:p>
        </p:txBody>
      </p:sp>
    </p:spTree>
    <p:extLst>
      <p:ext uri="{BB962C8B-B14F-4D97-AF65-F5344CB8AC3E}">
        <p14:creationId xmlns:p14="http://schemas.microsoft.com/office/powerpoint/2010/main" val="334002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0E476-C0A6-5FDC-26FF-5201D2E8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06A4-5555-9937-2AB6-0E82E601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(2/x)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50708-78D9-0FF8-3A48-3C178DBA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433" y="1434277"/>
            <a:ext cx="3010676" cy="467820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|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###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_--#######--_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_--#######--_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_--#######--_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_--#######--_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  #○#○#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| |</a:t>
            </a:r>
          </a:p>
          <a:p>
            <a:endParaRPr lang="en-US" sz="16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\\  \\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\\  \\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##\\##\\##0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##############-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##############-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##//##//##0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 //  //</a:t>
            </a: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    //  //</a:t>
            </a:r>
          </a:p>
          <a:p>
            <a:endParaRPr lang="en-US" sz="16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i="0" dirty="0">
                <a:latin typeface="Consolas" panose="020B0609020204030204" pitchFamily="49" charset="0"/>
                <a:cs typeface="Consolas" panose="020B0609020204030204" pitchFamily="49" charset="0"/>
              </a:rPr>
              <a:t>WATCH OUT FLY!!!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3AD45-2C96-E3FC-DBE2-2F9B664409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9CDFB-DBD7-6FCB-89C1-254FF3661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BA037E6-D4B6-238E-48C6-DF71E2A75166}"/>
              </a:ext>
            </a:extLst>
          </p:cNvPr>
          <p:cNvSpPr txBox="1">
            <a:spLocks/>
          </p:cNvSpPr>
          <p:nvPr/>
        </p:nvSpPr>
        <p:spPr>
          <a:xfrm>
            <a:off x="4155235" y="1306906"/>
            <a:ext cx="454089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2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Wha..what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is that??"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/_\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/=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|=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|=          \o/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______/=         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"""""""            /\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E893CA0-F42B-91C2-BE20-7EB552C23BB9}"/>
              </a:ext>
            </a:extLst>
          </p:cNvPr>
          <p:cNvSpPr txBox="1">
            <a:spLocks/>
          </p:cNvSpPr>
          <p:nvPr/>
        </p:nvSpPr>
        <p:spPr>
          <a:xfrm>
            <a:off x="298582" y="4449868"/>
            <a:ext cx="8397550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Two caterpillars are racing!</a:t>
            </a:r>
          </a:p>
          <a:p>
            <a:endParaRPr lang="en-US" sz="18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\_/-.--.--.--.--.--.            \____/--.--.--.--.--.--.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(")__)__)__)__)__)__)           (&gt;</a:t>
            </a:r>
            <a:r>
              <a:rPr lang="ja-JP" altLang="en-US" sz="1800" i="0">
                <a:latin typeface="Consolas" panose="020B0609020204030204" pitchFamily="49" charset="0"/>
                <a:cs typeface="Consolas" panose="020B0609020204030204" pitchFamily="49" charset="0"/>
              </a:rPr>
              <a:t>口</a:t>
            </a:r>
            <a:r>
              <a:rPr lang="en-US" altLang="ja-JP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&lt;)#__)__)__)__)__)__)</a:t>
            </a:r>
          </a:p>
          <a:p>
            <a:r>
              <a:rPr lang="en-US" altLang="ja-JP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^ "" "" """" "" "" </a:t>
            </a:r>
            <a:r>
              <a:rPr lang="ja-JP" altLang="en-US" sz="1800" i="0">
                <a:latin typeface="Consolas" panose="020B0609020204030204" pitchFamily="49" charset="0"/>
                <a:cs typeface="Consolas" panose="020B0609020204030204" pitchFamily="49" charset="0"/>
              </a:rPr>
              <a:t>、、、、、 </a:t>
            </a:r>
            <a:r>
              <a:rPr lang="en-US" altLang="ja-JP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^  ^  "" "" "" "" "" "" </a:t>
            </a:r>
            <a:r>
              <a:rPr lang="ja-JP" altLang="en-US" sz="1800" i="0">
                <a:latin typeface="Consolas" panose="020B0609020204030204" pitchFamily="49" charset="0"/>
                <a:cs typeface="Consolas" panose="020B0609020204030204" pitchFamily="49" charset="0"/>
              </a:rPr>
              <a:t>、、、、、</a:t>
            </a:r>
          </a:p>
          <a:p>
            <a:r>
              <a:rPr lang="en-US" altLang="ja-JP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&lt;&lt;&lt;&lt;&lt;&lt;&lt;&lt;&lt;&lt;&lt;&lt;&lt;&lt;&lt;&lt;&lt;&lt;&lt;&lt;             &lt;'--&lt;&lt;&lt;&lt;&lt;&lt;&lt;&lt;&lt;&lt;&lt;&lt;&lt;&lt;&lt;&lt;&lt;&lt;&lt;</a:t>
            </a:r>
            <a:endParaRPr lang="en-US" sz="1800" i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E99C5EC-FC5D-5A44-AAAC-8ED8D248860F}"/>
              </a:ext>
            </a:extLst>
          </p:cNvPr>
          <p:cNvSpPr txBox="1">
            <a:spLocks/>
          </p:cNvSpPr>
          <p:nvPr/>
        </p:nvSpPr>
        <p:spPr>
          <a:xfrm>
            <a:off x="298582" y="1306906"/>
            <a:ext cx="3611352" cy="2769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Oh no! A Spider!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/\\    /\\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// \\  /  \\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//   \\/    \\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//  /\ || /\  \\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//  //\\00//\\  \\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_// _//   </a:t>
            </a:r>
            <a:r>
              <a:rPr lang="en-US" sz="18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vv</a:t>
            </a:r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\\_ \\_</a:t>
            </a:r>
          </a:p>
          <a:p>
            <a:endParaRPr lang="en-US" sz="18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Good thing it's just a Daddy Long Legs!</a:t>
            </a:r>
          </a:p>
        </p:txBody>
      </p:sp>
    </p:spTree>
    <p:extLst>
      <p:ext uri="{BB962C8B-B14F-4D97-AF65-F5344CB8AC3E}">
        <p14:creationId xmlns:p14="http://schemas.microsoft.com/office/powerpoint/2010/main" val="26252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1AF1-1A28-23BD-D610-707DF893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EA0F-5557-D4C4-AD80-54B21D92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(3/x)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1D997-E83D-86A7-6183-7928727C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643429"/>
            <a:ext cx="10597037" cy="285392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That centipede better not exceed 100 characters in length!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\ 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\   \  __----------------------------------------------------_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\_  \/                                                    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\__| _ _ _ _ _ _ _ _ _ _ _ _ _ _ _ _ _ _ _ _ _ _ _ _ _ _ _ _|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\_|_|_|_|_|_|_|_|_|_|_|_|_|_|_|_|_|_|_|_|_|_|_|_|_|_|_|_|/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\ \ \ \ \ \ \ \ \ \ \ \ \ \ \ \ \ \ \ \ \ \ \ \ \ \ \ \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03994-CAFA-DBF8-0598-C1832054FB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7289C-CEA2-A693-9386-1E7E20A509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5108DF-18D3-D7E1-68D6-0D4347566E31}"/>
              </a:ext>
            </a:extLst>
          </p:cNvPr>
          <p:cNvSpPr txBox="1">
            <a:spLocks/>
          </p:cNvSpPr>
          <p:nvPr/>
        </p:nvSpPr>
        <p:spPr>
          <a:xfrm>
            <a:off x="916939" y="4630767"/>
            <a:ext cx="5502522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Milipede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Mervin: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____________________\/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/////////////////////\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19E07E-594D-9239-9317-A4D684A9D3BF}"/>
              </a:ext>
            </a:extLst>
          </p:cNvPr>
          <p:cNvSpPr txBox="1">
            <a:spLocks/>
          </p:cNvSpPr>
          <p:nvPr/>
        </p:nvSpPr>
        <p:spPr>
          <a:xfrm>
            <a:off x="6606072" y="4630767"/>
            <a:ext cx="4907903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Centipede!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\/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[][][][][][][][][][][][][]: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''''''''''''''''''''''''''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03713F-3775-4324-EBE8-301F6667FB1C}"/>
              </a:ext>
            </a:extLst>
          </p:cNvPr>
          <p:cNvSpPr txBox="1">
            <a:spLocks/>
          </p:cNvSpPr>
          <p:nvPr/>
        </p:nvSpPr>
        <p:spPr>
          <a:xfrm>
            <a:off x="7944729" y="195907"/>
            <a:ext cx="3569246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A Centipede EWWW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(((((((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ooooooo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(((((((</a:t>
            </a:r>
          </a:p>
        </p:txBody>
      </p:sp>
    </p:spTree>
    <p:extLst>
      <p:ext uri="{BB962C8B-B14F-4D97-AF65-F5344CB8AC3E}">
        <p14:creationId xmlns:p14="http://schemas.microsoft.com/office/powerpoint/2010/main" val="58706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AE7C-1924-1C9E-0DEE-C4CBCB25C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B00D-2AAA-E685-B081-4EECAFA6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(4/x)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ACD13-272E-0C80-4299-8EADDCF5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153" y="1553127"/>
            <a:ext cx="6491566" cy="37240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Is that a rhino or a beetle?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It's a rhino beetle!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^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/|     __-----___-----------__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/ /    /       /             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/  \__/ [:]    _/___             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&lt;          __--'    '--------------|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\____----'  _____              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\__---/---   \----_____\______/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___/        \___      \___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B6044-CA61-8061-32C1-B131297795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5B62-B6B4-F20E-C9AC-484AE4ADB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AF4954-4BAF-395F-F19F-E7121D7A1E46}"/>
              </a:ext>
            </a:extLst>
          </p:cNvPr>
          <p:cNvSpPr txBox="1">
            <a:spLocks/>
          </p:cNvSpPr>
          <p:nvPr/>
        </p:nvSpPr>
        <p:spPr>
          <a:xfrm>
            <a:off x="6830007" y="291243"/>
            <a:ext cx="5172841" cy="49859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RHINO BEETLE </a:t>
            </a:r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ᕦ(</a:t>
            </a:r>
            <a:r>
              <a:rPr lang="en-US" sz="18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ò_ó</a:t>
            </a:r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ˇ)</a:t>
            </a:r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ᕤ</a:t>
            </a:r>
          </a:p>
          <a:p>
            <a:endParaRPr lang="iu-Cans-CA" sz="18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//-----\\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//       \\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\\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\\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\\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\\_____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|      \______________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|        (             )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|        (_____________)</a:t>
            </a:r>
          </a:p>
          <a:p>
            <a:r>
              <a:rPr lang="iu-Cans-CA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\______/   </a:t>
            </a:r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O     (             )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\        ___(_____________)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\______/      \          \ 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\/       /        \          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/           \          \</a:t>
            </a:r>
          </a:p>
          <a:p>
            <a:r>
              <a:rPr lang="en-US" sz="18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    /             \          \</a:t>
            </a:r>
          </a:p>
        </p:txBody>
      </p:sp>
    </p:spTree>
    <p:extLst>
      <p:ext uri="{BB962C8B-B14F-4D97-AF65-F5344CB8AC3E}">
        <p14:creationId xmlns:p14="http://schemas.microsoft.com/office/powerpoint/2010/main" val="30470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5377-DD58-C7AA-D0DF-F7C05A8F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05FB-2F57-2934-9BDF-DD56147C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(5/x)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F930-E7F3-1AD7-CB8C-912D679D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40" y="1643429"/>
            <a:ext cx="5371894" cy="30469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OH NO! Is that the evil roach??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|____\_\__\____   ______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________\\_/__       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/          |   \     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|          | 8D |=====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\__________|___/   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_____________// \______ 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|   / /  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18790-E373-CD05-7BB9-EB2385412D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FA3AA-74C2-21C9-387D-8D34F6E8E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E667A5-5229-68EF-A423-62A335311D94}"/>
              </a:ext>
            </a:extLst>
          </p:cNvPr>
          <p:cNvSpPr txBox="1">
            <a:spLocks/>
          </p:cNvSpPr>
          <p:nvPr/>
        </p:nvSpPr>
        <p:spPr>
          <a:xfrm>
            <a:off x="6606075" y="1059120"/>
            <a:ext cx="5371894" cy="47397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No problem! Spider(man) is here!!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/  /        \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  /          \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/  /     __     \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|  |    /00\     |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\  \____\  /____/ 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\______|  |______/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______/  \______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   __/ \/ \__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/   /  | /\ |  \  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|   |  \____/  |  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\   \          /  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\   \        /   /</a:t>
            </a:r>
          </a:p>
        </p:txBody>
      </p:sp>
    </p:spTree>
    <p:extLst>
      <p:ext uri="{BB962C8B-B14F-4D97-AF65-F5344CB8AC3E}">
        <p14:creationId xmlns:p14="http://schemas.microsoft.com/office/powerpoint/2010/main" val="165294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9D9B-2142-54FD-2BE7-D5CA848A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74D1-25FE-02F3-41A7-0089FD2D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(6/x)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85AF-F991-EFFF-C308-AF54A74D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05" y="4180554"/>
            <a:ext cx="4026376" cy="169277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extremely Lonely Cricket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V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東東東</a:t>
            </a:r>
          </a:p>
          <a:p>
            <a:r>
              <a:rPr lang="ja-JP" altLang="en-US" sz="2200" i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ja-JP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//\\/\</a:t>
            </a:r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01AC9-FFC6-B3F7-B68E-63EC77AC8F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F8E11-2703-EDFE-F1D9-7D9DD6E33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CC73F1-C789-AF82-1818-040B7899C95E}"/>
              </a:ext>
            </a:extLst>
          </p:cNvPr>
          <p:cNvSpPr txBox="1">
            <a:spLocks/>
          </p:cNvSpPr>
          <p:nvPr/>
        </p:nvSpPr>
        <p:spPr>
          <a:xfrm>
            <a:off x="2017952" y="2396236"/>
            <a:ext cx="2274129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Spider 🕷️!!!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(\_/)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(</a:t>
            </a:r>
            <a:r>
              <a:rPr lang="en-US" sz="2200" i="0" dirty="0" err="1">
                <a:latin typeface="Consolas" panose="020B0609020204030204" pitchFamily="49" charset="0"/>
                <a:cs typeface="Consolas" panose="020B0609020204030204" pitchFamily="49" charset="0"/>
              </a:rPr>
              <a:t>o.o</a:t>
            </a:r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/&gt; 🕸️&lt;\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453198-28EA-A602-F62F-94E3613E39AB}"/>
              </a:ext>
            </a:extLst>
          </p:cNvPr>
          <p:cNvSpPr txBox="1">
            <a:spLocks/>
          </p:cNvSpPr>
          <p:nvPr/>
        </p:nvSpPr>
        <p:spPr>
          <a:xfrm>
            <a:off x="4453811" y="2487783"/>
            <a:ext cx="7204789" cy="3385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.-=---.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.'-==-.-=.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:-..-  ..= .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:=.  -.= -. . (🔘)🔘)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:.- .=..  -=.  //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_'.'___.-=-=___/'//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_'.             /'/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__'.            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'..-=_____...---''O/  🍦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"I think I just like plain old vanilla. 🤤"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7ECC25-7655-1C8C-C7C8-C2D8254744B0}"/>
              </a:ext>
            </a:extLst>
          </p:cNvPr>
          <p:cNvSpPr txBox="1">
            <a:spLocks/>
          </p:cNvSpPr>
          <p:nvPr/>
        </p:nvSpPr>
        <p:spPr>
          <a:xfrm>
            <a:off x="5623249" y="1042019"/>
            <a:ext cx="6035351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\\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(O)(O)(O)(O)(O")  🍓🍇🍎🍐🍊🍭🧀🍉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''''''''''''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This is the very hungry caterpillar!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7F9E91-319C-607C-381B-C7CCB96046BE}"/>
              </a:ext>
            </a:extLst>
          </p:cNvPr>
          <p:cNvSpPr txBox="1">
            <a:spLocks/>
          </p:cNvSpPr>
          <p:nvPr/>
        </p:nvSpPr>
        <p:spPr>
          <a:xfrm>
            <a:off x="2944477" y="1296917"/>
            <a:ext cx="227412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\ \ \ \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█████████&lt;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/ / / / /</a:t>
            </a:r>
          </a:p>
        </p:txBody>
      </p:sp>
    </p:spTree>
    <p:extLst>
      <p:ext uri="{BB962C8B-B14F-4D97-AF65-F5344CB8AC3E}">
        <p14:creationId xmlns:p14="http://schemas.microsoft.com/office/powerpoint/2010/main" val="421850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4D28-3E3E-88AE-1436-B307EFE22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E300-AF90-0E00-066E-D2FD128F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 (7/x)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BDE08-3E03-99B1-1F0D-DA4DFE3C55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Autumn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51CF-93DB-36DA-A771-F8014B7F12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8C7085-732C-320B-431E-4664FA5A6D59}"/>
              </a:ext>
            </a:extLst>
          </p:cNvPr>
          <p:cNvSpPr txBox="1">
            <a:spLocks/>
          </p:cNvSpPr>
          <p:nvPr/>
        </p:nvSpPr>
        <p:spPr>
          <a:xfrm>
            <a:off x="5694865" y="55983"/>
            <a:ext cx="6360940" cy="60939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/T/\T\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/=/  \=\ 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|=|    \=\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V   __|=|__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  _/ /===\ \_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__ /=======\ 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_/ /===========\ \_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___ /=============\_ 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/ //=================\\ \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_/ //===================\\ \_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//=====================\\ 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//\ ⚈ ◕ ⚈ ◕ ⚈ ◕ ⚈ ◕ ⚈ ◕ /\\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//  \___________________/  \\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\\          L   ⅃        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\\                       //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{  }                     {  }</a:t>
            </a:r>
          </a:p>
          <a:p>
            <a:endParaRPr lang="en-US" sz="2200" i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SUPER SCORPION is here to save the day!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AE1AA8-1163-60BB-D0AC-1BA1E597B35F}"/>
              </a:ext>
            </a:extLst>
          </p:cNvPr>
          <p:cNvSpPr txBox="1">
            <a:spLocks/>
          </p:cNvSpPr>
          <p:nvPr/>
        </p:nvSpPr>
        <p:spPr>
          <a:xfrm>
            <a:off x="916939" y="1306906"/>
            <a:ext cx="3819250" cy="47397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A vibrant butterfly!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___             ___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|🟥 \           / 🟥|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|🟡  \  |   |  /  🟡|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\ 🟥  \  \_/  /  🟥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\ 🟡  \ / \ /  🟡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\ 🟥  \| |/  🟥 /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\_🟡__| |__🟡_/   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  /| |\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 /🟦| |🟦\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 / 🟣| |🟣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 / 🟦 | | 🟦 \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| 🟣  |_|  🟣 |</a:t>
            </a:r>
          </a:p>
          <a:p>
            <a:r>
              <a:rPr lang="en-US" sz="2200" i="0" dirty="0">
                <a:latin typeface="Consolas" panose="020B0609020204030204" pitchFamily="49" charset="0"/>
                <a:cs typeface="Consolas" panose="020B0609020204030204" pitchFamily="49" charset="0"/>
              </a:rPr>
              <a:t>   |_🟦_/   \_🟦_|</a:t>
            </a:r>
          </a:p>
        </p:txBody>
      </p:sp>
    </p:spTree>
    <p:extLst>
      <p:ext uri="{BB962C8B-B14F-4D97-AF65-F5344CB8AC3E}">
        <p14:creationId xmlns:p14="http://schemas.microsoft.com/office/powerpoint/2010/main" val="388493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15917</TotalTime>
  <Words>2450</Words>
  <Application>Microsoft Macintosh PowerPoint</Application>
  <PresentationFormat>Widescreen</PresentationFormat>
  <Paragraphs>478</Paragraphs>
  <Slides>24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Quattrocento Sans</vt:lpstr>
      <vt:lpstr>Consolas</vt:lpstr>
      <vt:lpstr>Arial</vt:lpstr>
      <vt:lpstr>Office Theme</vt:lpstr>
      <vt:lpstr>CSE 121 Lesson 3: Characters &amp; Strings, Variables, Debugging</vt:lpstr>
      <vt:lpstr>Announcements, Reminders</vt:lpstr>
      <vt:lpstr>Beautiful Bugs (1/x)</vt:lpstr>
      <vt:lpstr>Beautiful Bugs (2/x)</vt:lpstr>
      <vt:lpstr>Beautiful Bugs (3/x)</vt:lpstr>
      <vt:lpstr>Beautiful Bugs (4/x)</vt:lpstr>
      <vt:lpstr>Beautiful Bugs (5/x)</vt:lpstr>
      <vt:lpstr>Beautiful Bugs (6/x)</vt:lpstr>
      <vt:lpstr>Beautiful Bugs (7/x)</vt:lpstr>
      <vt:lpstr>Beautiful Bugs (8/x)</vt:lpstr>
      <vt:lpstr>Beautiful Bugs (9/x)</vt:lpstr>
      <vt:lpstr>And on accessibility… (1/2)</vt:lpstr>
      <vt:lpstr>And on accessibility… (2/2)</vt:lpstr>
      <vt:lpstr>So, what?</vt:lpstr>
      <vt:lpstr>Variables – Manipulation </vt:lpstr>
      <vt:lpstr>New Operators! (1/3)</vt:lpstr>
      <vt:lpstr>New Operators! (2/3)</vt:lpstr>
      <vt:lpstr>New Operators! (3/3)</vt:lpstr>
      <vt:lpstr>PowerPoint Presentation</vt:lpstr>
      <vt:lpstr>(PCM) Type Casting in Java</vt:lpstr>
      <vt:lpstr>PowerPoint Presentation</vt:lpstr>
      <vt:lpstr>Interlude: Gumball</vt:lpstr>
      <vt:lpstr>(PCM) String Methods  Usage: &lt;string variable&gt;.&lt;method&gt;(…) 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111</cp:revision>
  <dcterms:created xsi:type="dcterms:W3CDTF">2020-09-29T18:40:50Z</dcterms:created>
  <dcterms:modified xsi:type="dcterms:W3CDTF">2024-10-04T18:08:10Z</dcterms:modified>
</cp:coreProperties>
</file>