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4"/>
  </p:notesMasterIdLst>
  <p:sldIdLst>
    <p:sldId id="301" r:id="rId2"/>
    <p:sldId id="288" r:id="rId3"/>
    <p:sldId id="289" r:id="rId4"/>
    <p:sldId id="290" r:id="rId5"/>
    <p:sldId id="291" r:id="rId6"/>
    <p:sldId id="299" r:id="rId7"/>
    <p:sldId id="277" r:id="rId8"/>
    <p:sldId id="270" r:id="rId9"/>
    <p:sldId id="292" r:id="rId10"/>
    <p:sldId id="300" r:id="rId11"/>
    <p:sldId id="284" r:id="rId12"/>
    <p:sldId id="293" r:id="rId13"/>
    <p:sldId id="294" r:id="rId14"/>
    <p:sldId id="295" r:id="rId15"/>
    <p:sldId id="296" r:id="rId16"/>
    <p:sldId id="280" r:id="rId17"/>
    <p:sldId id="297" r:id="rId18"/>
    <p:sldId id="298" r:id="rId19"/>
    <p:sldId id="281" r:id="rId20"/>
    <p:sldId id="283" r:id="rId21"/>
    <p:sldId id="282" r:id="rId22"/>
    <p:sldId id="302" r:id="rId23"/>
  </p:sldIdLst>
  <p:sldSz cx="12192000" cy="6858000"/>
  <p:notesSz cx="6858000" cy="9144000"/>
  <p:embeddedFontLst>
    <p:embeddedFont>
      <p:font typeface="Consolas" panose="020B0609020204030204" pitchFamily="49" charset="0"/>
      <p:regular r:id="rId25"/>
      <p:bold r:id="rId26"/>
      <p:italic r:id="rId27"/>
      <p:boldItalic r:id="rId28"/>
    </p:embeddedFont>
    <p:embeddedFont>
      <p:font typeface="Quattrocento Sans" panose="020B0502050000020003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86" autoAdjust="0"/>
    <p:restoredTop sz="96327"/>
  </p:normalViewPr>
  <p:slideViewPr>
    <p:cSldViewPr snapToGrid="0">
      <p:cViewPr varScale="1">
        <p:scale>
          <a:sx n="76" d="100"/>
          <a:sy n="76" d="100"/>
        </p:scale>
        <p:origin x="96" y="984"/>
      </p:cViewPr>
      <p:guideLst/>
    </p:cSldViewPr>
  </p:slideViewPr>
  <p:outlineViewPr>
    <p:cViewPr>
      <p:scale>
        <a:sx n="33" d="100"/>
        <a:sy n="33" d="100"/>
      </p:scale>
      <p:origin x="0" y="-1091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9" Type="http://customschemas.google.com/relationships/presentationmetadata" Target="metadata"/><Relationship Id="rId21" Type="http://schemas.openxmlformats.org/officeDocument/2006/relationships/slide" Target="slides/slide20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d2a27a0026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g1d2a27a002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d2a27a0026_0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1d2a27a002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885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d2a27a0026_0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1d2a27a002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6297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d2a27a0026_0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1d2a27a002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d2a27a0026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g1d2a27a0026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d2a27a0026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g1d2a27a002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28060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d2a27a0026_0_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g1d2a27a002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d2a27a0026_0_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g1d2a27a002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712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2D422D5-016C-B045-9528-AD632B3D4868}" type="datetime1">
              <a:rPr lang="en-US" smtClean="0"/>
              <a:t>10/2/2024</a:t>
            </a:fld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Spring 2024</a:t>
            </a:r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6121D2A-A854-BC4E-8D9A-8B8A3DDA51DD}" type="datetime1">
              <a:rPr lang="en-US" smtClean="0"/>
              <a:t>10/2/2024</a:t>
            </a:fld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Spring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1BA7764-C154-2944-B97E-01168C0F5104}" type="datetime1">
              <a:rPr lang="en-US" smtClean="0"/>
              <a:t>10/2/2024</a:t>
            </a:fld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Spring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5E2BD5D4-6158-B546-8990-5B978156B2CA}" type="datetime1">
              <a:rPr lang="en-US" smtClean="0"/>
              <a:t>10/2/2024</a:t>
            </a:fld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Spring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Thi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1FF2934-EB4B-894A-AB0E-FBF04F62175D}" type="datetime1">
              <a:rPr lang="en-US" smtClean="0"/>
              <a:t>10/2/2024</a:t>
            </a:fld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Spring 2024</a:t>
            </a:r>
            <a:endParaRPr lang="en-US"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A2801874-B74F-5182-296B-743C52EA7E99}"/>
              </a:ext>
            </a:extLst>
          </p:cNvPr>
          <p:cNvSpPr txBox="1"/>
          <p:nvPr userDrawn="1"/>
        </p:nvSpPr>
        <p:spPr>
          <a:xfrm>
            <a:off x="9714901" y="2047456"/>
            <a:ext cx="2664676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#cse121-1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QR code for sli.do with code #cse121-1">
            <a:extLst>
              <a:ext uri="{FF2B5EF4-FFF2-40B4-BE49-F238E27FC236}">
                <a16:creationId xmlns:a16="http://schemas.microsoft.com/office/drawing/2014/main" id="{E7FBA797-3976-DD36-FE69-FB4DE94749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4971" y="218656"/>
            <a:ext cx="1664537" cy="166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92928" y="6464985"/>
            <a:ext cx="1617472" cy="178434"/>
          </a:xfrm>
        </p:spPr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lang="en-US"/>
              <a:t>Lesson 1 - Spring 2024</a:t>
            </a:r>
            <a:endParaRPr spc="-2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077B-CC71-9242-AC55-CD1B15AE989C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8811" y="6464985"/>
            <a:ext cx="589789" cy="178434"/>
          </a:xfrm>
        </p:spPr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22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C144650C-AD94-F94E-A00E-46DEB31B180C}" type="datetime1">
              <a:rPr lang="en-US" smtClean="0"/>
              <a:t>10/2/2024</a:t>
            </a:fld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1 - Spring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121/24au/office_hours/#introductory-programming-lab-ipl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75F51F2-FB12-4803-8A05-2E7F9EA2C6C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84F74CD3-72A3-49FB-93EF-3934E588045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  <p:sp>
        <p:nvSpPr>
          <p:cNvPr id="10" name="Google Shape;48;p1">
            <a:extLst>
              <a:ext uri="{FF2B5EF4-FFF2-40B4-BE49-F238E27FC236}">
                <a16:creationId xmlns:a16="http://schemas.microsoft.com/office/drawing/2014/main" id="{4207C80F-8999-19D1-3983-CBC3B35744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0594" y="487066"/>
            <a:ext cx="11338559" cy="1859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000" dirty="0"/>
              <a:t>CSE 121 Lesson 2:</a:t>
            </a:r>
            <a:br>
              <a:rPr lang="en-US" sz="6000" dirty="0"/>
            </a:br>
            <a:r>
              <a:rPr lang="en-US" sz="6000" dirty="0"/>
              <a:t>Expressions and Datatypes</a:t>
            </a:r>
            <a:endParaRPr sz="6000" dirty="0"/>
          </a:p>
        </p:txBody>
      </p:sp>
      <p:sp>
        <p:nvSpPr>
          <p:cNvPr id="11" name="Google Shape;49;p1">
            <a:extLst>
              <a:ext uri="{FF2B5EF4-FFF2-40B4-BE49-F238E27FC236}">
                <a16:creationId xmlns:a16="http://schemas.microsoft.com/office/drawing/2014/main" id="{B54BB752-B77F-AE25-DD03-689E40F9B103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E8375E-30B6-A3B2-CDB4-F2087286B5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73818" y="3665508"/>
            <a:ext cx="1869693" cy="1869693"/>
          </a:xfrm>
          <a:prstGeom prst="rect">
            <a:avLst/>
          </a:prstGeom>
        </p:spPr>
      </p:pic>
      <p:sp>
        <p:nvSpPr>
          <p:cNvPr id="12" name="Google Shape;50;p1">
            <a:extLst>
              <a:ext uri="{FF2B5EF4-FFF2-40B4-BE49-F238E27FC236}">
                <a16:creationId xmlns:a16="http://schemas.microsoft.com/office/drawing/2014/main" id="{4CD6ECB6-D93D-6F6A-C9F6-8E6915B41DBB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AF55BB-6762-C1D7-F358-810CACBE4BB2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Google Shape;51;p1">
            <a:extLst>
              <a:ext uri="{FF2B5EF4-FFF2-40B4-BE49-F238E27FC236}">
                <a16:creationId xmlns:a16="http://schemas.microsoft.com/office/drawing/2014/main" id="{98EE1BDC-6B6E-825A-D266-FC67859EDC3A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54;p1">
            <a:extLst>
              <a:ext uri="{FF2B5EF4-FFF2-40B4-BE49-F238E27FC236}">
                <a16:creationId xmlns:a16="http://schemas.microsoft.com/office/drawing/2014/main" id="{F22A98BE-016D-B6F8-6220-23569BD579EA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d2a27a0026_0_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dirty="0"/>
              <a:t>Mixing Types &amp; Conversions</a:t>
            </a:r>
            <a:endParaRPr dirty="0"/>
          </a:p>
        </p:txBody>
      </p:sp>
      <p:sp>
        <p:nvSpPr>
          <p:cNvPr id="120" name="Google Shape;120;g1d2a27a0026_0_29"/>
          <p:cNvSpPr txBox="1">
            <a:spLocks noGrp="1"/>
          </p:cNvSpPr>
          <p:nvPr>
            <p:ph type="body" idx="1"/>
          </p:nvPr>
        </p:nvSpPr>
        <p:spPr>
          <a:xfrm>
            <a:off x="838200" y="1523875"/>
            <a:ext cx="10799618" cy="4430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dirty="0"/>
              <a:t>When mixing types in an expression, Java will </a:t>
            </a:r>
            <a:r>
              <a:rPr lang="en-US" sz="3200" u="sng" dirty="0"/>
              <a:t>convert</a:t>
            </a:r>
            <a:r>
              <a:rPr lang="en-US" sz="3200" dirty="0"/>
              <a:t> one type to the other and then perform the operation “normally”.</a:t>
            </a:r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lang="en-US" sz="3200" dirty="0"/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dirty="0"/>
              <a:t>Some conversions seem straightforward: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3200" dirty="0" err="1"/>
              <a:t>s</a:t>
            </a:r>
            <a:r>
              <a:rPr lang="en-US" sz="3200" dirty="0"/>
              <a:t> can be converted to </a:t>
            </a:r>
            <a:r>
              <a:rPr lang="en-US" sz="3200" dirty="0">
                <a:latin typeface="Consolas"/>
                <a:ea typeface="Consolas"/>
                <a:cs typeface="Consolas"/>
                <a:sym typeface="Consolas"/>
              </a:rPr>
              <a:t>double</a:t>
            </a:r>
            <a:r>
              <a:rPr lang="en-US" sz="3200" dirty="0"/>
              <a:t>s (add </a:t>
            </a:r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.0</a:t>
            </a:r>
            <a:r>
              <a:rPr lang="en-US" sz="3200" dirty="0"/>
              <a:t>)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3200" dirty="0" err="1"/>
              <a:t>s</a:t>
            </a:r>
            <a:r>
              <a:rPr lang="en-US" sz="3200" dirty="0"/>
              <a:t> and </a:t>
            </a:r>
            <a:r>
              <a:rPr lang="en-US" sz="3200" dirty="0">
                <a:latin typeface="Consolas"/>
                <a:ea typeface="Consolas"/>
                <a:cs typeface="Consolas"/>
                <a:sym typeface="Consolas"/>
              </a:rPr>
              <a:t>double</a:t>
            </a:r>
            <a:r>
              <a:rPr lang="en-US" sz="3200" dirty="0"/>
              <a:t>s can be converted to </a:t>
            </a:r>
            <a:r>
              <a:rPr lang="en-US" sz="3200" dirty="0"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-US" sz="3200" dirty="0"/>
              <a:t>s (add </a:t>
            </a:r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""</a:t>
            </a:r>
            <a:r>
              <a:rPr lang="en-US" sz="3200" dirty="0"/>
              <a:t>)</a:t>
            </a: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endParaRPr lang="en-US" sz="3200" dirty="0"/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dirty="0"/>
              <a:t>So, Java does these for you (is this good? controversial!)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F08860-E2C8-E6AB-5CC7-385F06FC91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C4ECA-0045-F0BC-D5D4-1FEAEDAFEE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d2a27a0026_0_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dirty="0"/>
              <a:t>Conversions Gone Wrong!!</a:t>
            </a:r>
            <a:endParaRPr dirty="0"/>
          </a:p>
        </p:txBody>
      </p:sp>
      <p:sp>
        <p:nvSpPr>
          <p:cNvPr id="120" name="Google Shape;120;g1d2a27a0026_0_29"/>
          <p:cNvSpPr txBox="1">
            <a:spLocks noGrp="1"/>
          </p:cNvSpPr>
          <p:nvPr>
            <p:ph type="body" idx="1"/>
          </p:nvPr>
        </p:nvSpPr>
        <p:spPr>
          <a:xfrm>
            <a:off x="838199" y="1523875"/>
            <a:ext cx="10425545" cy="45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2900" dirty="0"/>
              <a:t>Other conversions are “lossy”, because you'd </a:t>
            </a:r>
            <a:r>
              <a:rPr lang="en-US" sz="2900" u="sng" dirty="0"/>
              <a:t>lose</a:t>
            </a:r>
            <a:r>
              <a:rPr lang="en-US" sz="2900" dirty="0"/>
              <a:t> data. </a:t>
            </a:r>
          </a:p>
          <a:p>
            <a:pPr marL="482600" indent="-457200">
              <a:lnSpc>
                <a:spcPct val="115000"/>
              </a:lnSpc>
              <a:spcBef>
                <a:spcPts val="0"/>
              </a:spcBef>
              <a:buSzPts val="3200"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e.g. to make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3.14</a:t>
            </a:r>
            <a:r>
              <a:rPr lang="en-US" sz="2900" dirty="0"/>
              <a:t> an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900" dirty="0"/>
              <a:t>, you’d probably pick either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900" dirty="0"/>
              <a:t> or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sz="2900" dirty="0"/>
              <a:t> – but either one loses data!</a:t>
            </a:r>
          </a:p>
          <a:p>
            <a:pPr marL="482600" indent="-457200">
              <a:lnSpc>
                <a:spcPct val="115000"/>
              </a:lnSpc>
              <a:spcBef>
                <a:spcPts val="0"/>
              </a:spcBef>
              <a:buSzPts val="3200"/>
            </a:pPr>
            <a:r>
              <a:rPr lang="en-US" sz="2900" dirty="0"/>
              <a:t>Java won’t do this automatically for you – you need to “ask”.</a:t>
            </a:r>
          </a:p>
          <a:p>
            <a:pPr marL="25400" indent="0">
              <a:lnSpc>
                <a:spcPct val="115000"/>
              </a:lnSpc>
              <a:spcBef>
                <a:spcPts val="0"/>
              </a:spcBef>
              <a:buSzPts val="3200"/>
              <a:buNone/>
            </a:pPr>
            <a:endParaRPr lang="en-US" sz="2900" dirty="0"/>
          </a:p>
          <a:p>
            <a:pPr marL="25400" indent="0">
              <a:lnSpc>
                <a:spcPct val="115000"/>
              </a:lnSpc>
              <a:spcBef>
                <a:spcPts val="0"/>
              </a:spcBef>
              <a:buSzPts val="3200"/>
              <a:buNone/>
            </a:pPr>
            <a:r>
              <a:rPr lang="en-US" sz="2900" dirty="0"/>
              <a:t>Some conversions don’t make sense.</a:t>
            </a:r>
          </a:p>
          <a:p>
            <a:pPr marL="482600" indent="-457200">
              <a:lnSpc>
                <a:spcPct val="115000"/>
              </a:lnSpc>
              <a:spcBef>
                <a:spcPts val="0"/>
              </a:spcBef>
              <a:buSzPts val="3200"/>
            </a:pPr>
            <a:r>
              <a:rPr lang="en-US" sz="2900" dirty="0"/>
              <a:t>how would you convert "Beyoncé" to an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900" dirty="0"/>
              <a:t>? </a:t>
            </a:r>
            <a:r>
              <a:rPr lang="en-US" sz="2900" dirty="0"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2900" dirty="0"/>
              <a:t>?</a:t>
            </a:r>
          </a:p>
          <a:p>
            <a:pPr marL="482600" indent="-457200">
              <a:lnSpc>
                <a:spcPct val="115000"/>
              </a:lnSpc>
              <a:spcBef>
                <a:spcPts val="0"/>
              </a:spcBef>
              <a:buSzPts val="3200"/>
            </a:pPr>
            <a:r>
              <a:rPr lang="en-US" sz="2900" dirty="0"/>
              <a:t>Java really doesn’t let you do these…</a:t>
            </a:r>
          </a:p>
          <a:p>
            <a:pPr marL="482600" indent="-457200">
              <a:lnSpc>
                <a:spcPct val="115000"/>
              </a:lnSpc>
              <a:spcBef>
                <a:spcPts val="0"/>
              </a:spcBef>
              <a:buSzPts val="3200"/>
            </a:pPr>
            <a:endParaRPr lang="en-US" sz="2900" dirty="0"/>
          </a:p>
          <a:p>
            <a:pPr marL="25400" indent="0">
              <a:lnSpc>
                <a:spcPct val="115000"/>
              </a:lnSpc>
              <a:spcBef>
                <a:spcPts val="0"/>
              </a:spcBef>
              <a:buSzPts val="3200"/>
              <a:buNone/>
            </a:pPr>
            <a:endParaRPr lang="en-US" sz="29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26B8A4-C172-7489-C476-E98741FB84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F8A96-38D4-ECCA-7358-1AC3A4480A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09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F9C52-EFFF-49A0-877E-56C9F045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AED39-20A3-4B42-9299-F75348B24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5331"/>
            <a:ext cx="10515600" cy="467538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2 + 2 + "hello" + 3 * 5 + 10</a:t>
            </a:r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857E536-76A2-3822-79ED-197749A88C7A}"/>
              </a:ext>
            </a:extLst>
          </p:cNvPr>
          <p:cNvSpPr/>
          <p:nvPr/>
        </p:nvSpPr>
        <p:spPr>
          <a:xfrm rot="5400000">
            <a:off x="7642860" y="1635944"/>
            <a:ext cx="259080" cy="10210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D25F0-BA2C-8B97-BC19-32C77E3152E2}"/>
              </a:ext>
            </a:extLst>
          </p:cNvPr>
          <p:cNvSpPr txBox="1"/>
          <p:nvPr/>
        </p:nvSpPr>
        <p:spPr>
          <a:xfrm>
            <a:off x="7425690" y="2276024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15</a:t>
            </a:r>
            <a:endParaRPr lang="en-US" sz="3600" dirty="0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3EE2E38F-139A-8B7E-DB89-02F78E297E6E}"/>
              </a:ext>
            </a:extLst>
          </p:cNvPr>
          <p:cNvSpPr/>
          <p:nvPr/>
        </p:nvSpPr>
        <p:spPr>
          <a:xfrm rot="5400000">
            <a:off x="3136583" y="1594002"/>
            <a:ext cx="259080" cy="1118235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586B9-F67F-6F43-5DF3-5A3D94C7A34A}"/>
              </a:ext>
            </a:extLst>
          </p:cNvPr>
          <p:cNvSpPr txBox="1"/>
          <p:nvPr/>
        </p:nvSpPr>
        <p:spPr>
          <a:xfrm>
            <a:off x="2927985" y="2276023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4</a:t>
            </a:r>
            <a:endParaRPr lang="en-US" sz="3600" dirty="0"/>
          </a:p>
        </p:txBody>
      </p:sp>
      <p:sp>
        <p:nvSpPr>
          <p:cNvPr id="11" name="Right Bracket 10">
            <a:extLst>
              <a:ext uri="{FF2B5EF4-FFF2-40B4-BE49-F238E27FC236}">
                <a16:creationId xmlns:a16="http://schemas.microsoft.com/office/drawing/2014/main" id="{DC24EA6E-9E78-E6AB-916D-5AC724F4095F}"/>
              </a:ext>
            </a:extLst>
          </p:cNvPr>
          <p:cNvSpPr/>
          <p:nvPr/>
        </p:nvSpPr>
        <p:spPr>
          <a:xfrm rot="5400000">
            <a:off x="4650581" y="1524452"/>
            <a:ext cx="259080" cy="3027997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095629-B4F6-6A5A-F845-34DBACB68D17}"/>
              </a:ext>
            </a:extLst>
          </p:cNvPr>
          <p:cNvSpPr txBox="1"/>
          <p:nvPr/>
        </p:nvSpPr>
        <p:spPr>
          <a:xfrm>
            <a:off x="3635692" y="3178745"/>
            <a:ext cx="2288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“4hello”</a:t>
            </a:r>
            <a:endParaRPr lang="en-US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09E3A2-2F66-9D5C-E37F-BCBA765ED044}"/>
              </a:ext>
            </a:extLst>
          </p:cNvPr>
          <p:cNvSpPr txBox="1"/>
          <p:nvPr/>
        </p:nvSpPr>
        <p:spPr>
          <a:xfrm>
            <a:off x="2134552" y="2262579"/>
            <a:ext cx="2288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2DA0EC3C-40CC-7854-45D3-743AC67FAFB6}"/>
              </a:ext>
            </a:extLst>
          </p:cNvPr>
          <p:cNvSpPr/>
          <p:nvPr/>
        </p:nvSpPr>
        <p:spPr>
          <a:xfrm rot="5400000">
            <a:off x="5873723" y="1731361"/>
            <a:ext cx="259080" cy="4559352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B3987-CECA-EF24-B23B-8DC68ABE3CF3}"/>
              </a:ext>
            </a:extLst>
          </p:cNvPr>
          <p:cNvSpPr txBox="1"/>
          <p:nvPr/>
        </p:nvSpPr>
        <p:spPr>
          <a:xfrm>
            <a:off x="4190348" y="4131526"/>
            <a:ext cx="3523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“4hello15”</a:t>
            </a:r>
            <a:endParaRPr lang="en-US" sz="3600" dirty="0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D415C6F-F887-422B-BDDA-B7E866C729DC}"/>
              </a:ext>
            </a:extLst>
          </p:cNvPr>
          <p:cNvSpPr/>
          <p:nvPr/>
        </p:nvSpPr>
        <p:spPr>
          <a:xfrm rot="5400000">
            <a:off x="7044257" y="2330756"/>
            <a:ext cx="259080" cy="5071619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B13E13-A317-CB26-93E3-1531CDE2AC72}"/>
              </a:ext>
            </a:extLst>
          </p:cNvPr>
          <p:cNvSpPr txBox="1"/>
          <p:nvPr/>
        </p:nvSpPr>
        <p:spPr>
          <a:xfrm>
            <a:off x="5068593" y="4998076"/>
            <a:ext cx="3995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“4hello1510”</a:t>
            </a:r>
            <a:endParaRPr lang="en-US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292285-3C65-E071-4160-DA7139A9FD80}"/>
              </a:ext>
            </a:extLst>
          </p:cNvPr>
          <p:cNvSpPr txBox="1"/>
          <p:nvPr/>
        </p:nvSpPr>
        <p:spPr>
          <a:xfrm>
            <a:off x="6624163" y="2251083"/>
            <a:ext cx="2288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1AE331-9159-5AA0-5AA9-7A0AB3DE111D}"/>
              </a:ext>
            </a:extLst>
          </p:cNvPr>
          <p:cNvSpPr txBox="1"/>
          <p:nvPr/>
        </p:nvSpPr>
        <p:spPr>
          <a:xfrm>
            <a:off x="8288204" y="1448347"/>
            <a:ext cx="2288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87B96-6F6D-D4F7-52A8-01CBBD4816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B2F9F-4707-43CB-FCBD-E2F7CCDD3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7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d2a27a0026_0_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dirty="0"/>
              <a:t>Work on Expressions/Types Practice Problems </a:t>
            </a:r>
            <a:endParaRPr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6700CB"/>
                </a:solidFill>
              </a:rPr>
              <a:t>Part 2</a:t>
            </a:r>
            <a:endParaRPr dirty="0"/>
          </a:p>
        </p:txBody>
      </p:sp>
      <p:sp>
        <p:nvSpPr>
          <p:cNvPr id="10" name="Google Shape;109;g1d2a27a0026_0_20">
            <a:extLst>
              <a:ext uri="{FF2B5EF4-FFF2-40B4-BE49-F238E27FC236}">
                <a16:creationId xmlns:a16="http://schemas.microsoft.com/office/drawing/2014/main" id="{E5934EDE-1542-4050-A323-5DCC02E6FB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6274377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Ed lesson linked from the course calendar</a:t>
            </a:r>
            <a:endParaRPr sz="3200"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Work with the folks around you!</a:t>
            </a:r>
            <a:endParaRPr sz="3200"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TAs and I will be walking around to help</a:t>
            </a:r>
            <a:endParaRPr sz="3500" dirty="0">
              <a:highlight>
                <a:srgbClr val="FFFFFF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F4D86D-6E46-48F5-84DF-1BEC18CC1AEE}"/>
              </a:ext>
            </a:extLst>
          </p:cNvPr>
          <p:cNvSpPr txBox="1"/>
          <p:nvPr/>
        </p:nvSpPr>
        <p:spPr>
          <a:xfrm>
            <a:off x="7720445" y="1610591"/>
            <a:ext cx="405245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5 * 3 + 1.0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8 / 3 * 2.0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8.0 / 3 * 2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"Hello" + "world"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1 + "2" + 3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1 + 2 + "3"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1 + "2" + (3 + 4)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6BC164-18AB-0936-2823-582AF3AE6C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3F69E5-BEDF-9E53-EB32-FDACAA7B2E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E33375F-9E74-5BAD-B692-F1D48C1AF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41403" y="1344858"/>
            <a:ext cx="3337089" cy="225618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5 * 3 + 1.0</a:t>
            </a:r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FA743480-F924-250A-A985-4E78B1CDFB68}"/>
              </a:ext>
            </a:extLst>
          </p:cNvPr>
          <p:cNvSpPr/>
          <p:nvPr/>
        </p:nvSpPr>
        <p:spPr>
          <a:xfrm rot="5400000">
            <a:off x="695305" y="1465005"/>
            <a:ext cx="259080" cy="1234911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E4870E-9F86-D736-EB6E-376E8083D2D6}"/>
              </a:ext>
            </a:extLst>
          </p:cNvPr>
          <p:cNvSpPr txBox="1"/>
          <p:nvPr/>
        </p:nvSpPr>
        <p:spPr>
          <a:xfrm>
            <a:off x="464976" y="2192867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15</a:t>
            </a:r>
            <a:endParaRPr lang="en-US" sz="3600" dirty="0"/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91FC93D2-4198-D1E2-E679-1807E2D341C4}"/>
              </a:ext>
            </a:extLst>
          </p:cNvPr>
          <p:cNvSpPr/>
          <p:nvPr/>
        </p:nvSpPr>
        <p:spPr>
          <a:xfrm rot="5400000">
            <a:off x="1623157" y="1710859"/>
            <a:ext cx="259080" cy="2339223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88AB1D-D17A-B52A-6991-181D7B867593}"/>
              </a:ext>
            </a:extLst>
          </p:cNvPr>
          <p:cNvSpPr txBox="1"/>
          <p:nvPr/>
        </p:nvSpPr>
        <p:spPr>
          <a:xfrm>
            <a:off x="1046177" y="3044595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16.0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F9AFFA-789E-481B-E5B3-5B7320580634}"/>
              </a:ext>
            </a:extLst>
          </p:cNvPr>
          <p:cNvSpPr txBox="1"/>
          <p:nvPr/>
        </p:nvSpPr>
        <p:spPr>
          <a:xfrm>
            <a:off x="533792" y="2192867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.0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D218F-49AF-A52C-1C38-A1823380733C}"/>
              </a:ext>
            </a:extLst>
          </p:cNvPr>
          <p:cNvSpPr txBox="1">
            <a:spLocks/>
          </p:cNvSpPr>
          <p:nvPr/>
        </p:nvSpPr>
        <p:spPr>
          <a:xfrm>
            <a:off x="3313795" y="1344858"/>
            <a:ext cx="3337089" cy="225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8 / 3 * 2.0</a:t>
            </a:r>
          </a:p>
        </p:txBody>
      </p:sp>
      <p:sp>
        <p:nvSpPr>
          <p:cNvPr id="12" name="Right Bracket 11">
            <a:extLst>
              <a:ext uri="{FF2B5EF4-FFF2-40B4-BE49-F238E27FC236}">
                <a16:creationId xmlns:a16="http://schemas.microsoft.com/office/drawing/2014/main" id="{08DE4A57-A202-C32D-5AEA-143B3279FC40}"/>
              </a:ext>
            </a:extLst>
          </p:cNvPr>
          <p:cNvSpPr/>
          <p:nvPr/>
        </p:nvSpPr>
        <p:spPr>
          <a:xfrm rot="5400000">
            <a:off x="4141132" y="1486433"/>
            <a:ext cx="259080" cy="119205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50D2F6-5FF5-5E4B-A613-84EF3319541A}"/>
              </a:ext>
            </a:extLst>
          </p:cNvPr>
          <p:cNvSpPr txBox="1"/>
          <p:nvPr/>
        </p:nvSpPr>
        <p:spPr>
          <a:xfrm>
            <a:off x="3920174" y="2149782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2</a:t>
            </a:r>
            <a:endParaRPr lang="en-US" sz="3600" dirty="0"/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D664AD0D-B77B-DC4F-FFFF-7A776FC514B5}"/>
              </a:ext>
            </a:extLst>
          </p:cNvPr>
          <p:cNvSpPr/>
          <p:nvPr/>
        </p:nvSpPr>
        <p:spPr>
          <a:xfrm rot="5400000">
            <a:off x="5078355" y="1710859"/>
            <a:ext cx="259080" cy="2339223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567220-032D-0C90-FE54-99F29C22602E}"/>
              </a:ext>
            </a:extLst>
          </p:cNvPr>
          <p:cNvSpPr txBox="1"/>
          <p:nvPr/>
        </p:nvSpPr>
        <p:spPr>
          <a:xfrm>
            <a:off x="4501375" y="3044595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4.0</a:t>
            </a:r>
            <a:endParaRPr lang="en-US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920E36-6E24-90AC-1B6F-FC750A0A488D}"/>
              </a:ext>
            </a:extLst>
          </p:cNvPr>
          <p:cNvSpPr txBox="1"/>
          <p:nvPr/>
        </p:nvSpPr>
        <p:spPr>
          <a:xfrm>
            <a:off x="4254980" y="2149782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.0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12C69A3-1DD8-F21C-1CE3-7B942B15DC0B}"/>
              </a:ext>
            </a:extLst>
          </p:cNvPr>
          <p:cNvSpPr txBox="1">
            <a:spLocks/>
          </p:cNvSpPr>
          <p:nvPr/>
        </p:nvSpPr>
        <p:spPr>
          <a:xfrm>
            <a:off x="6768993" y="1344858"/>
            <a:ext cx="3337089" cy="225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8.0 / 3 * 2</a:t>
            </a:r>
          </a:p>
        </p:txBody>
      </p:sp>
      <p:sp>
        <p:nvSpPr>
          <p:cNvPr id="18" name="Right Bracket 17">
            <a:extLst>
              <a:ext uri="{FF2B5EF4-FFF2-40B4-BE49-F238E27FC236}">
                <a16:creationId xmlns:a16="http://schemas.microsoft.com/office/drawing/2014/main" id="{EA2C7774-6013-E089-386F-69145EF1D9DC}"/>
              </a:ext>
            </a:extLst>
          </p:cNvPr>
          <p:cNvSpPr/>
          <p:nvPr/>
        </p:nvSpPr>
        <p:spPr>
          <a:xfrm rot="5400000">
            <a:off x="7856552" y="1226211"/>
            <a:ext cx="259080" cy="171250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A75A05-AD6C-C906-8B68-536D33945D84}"/>
              </a:ext>
            </a:extLst>
          </p:cNvPr>
          <p:cNvSpPr txBox="1"/>
          <p:nvPr/>
        </p:nvSpPr>
        <p:spPr>
          <a:xfrm>
            <a:off x="7101995" y="2149782"/>
            <a:ext cx="2075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2.666…</a:t>
            </a:r>
            <a:endParaRPr lang="en-US" sz="3600" dirty="0"/>
          </a:p>
        </p:txBody>
      </p:sp>
      <p:sp>
        <p:nvSpPr>
          <p:cNvPr id="20" name="Right Bracket 19">
            <a:extLst>
              <a:ext uri="{FF2B5EF4-FFF2-40B4-BE49-F238E27FC236}">
                <a16:creationId xmlns:a16="http://schemas.microsoft.com/office/drawing/2014/main" id="{90A944E0-F9E6-D048-750D-AABA828C00E1}"/>
              </a:ext>
            </a:extLst>
          </p:cNvPr>
          <p:cNvSpPr/>
          <p:nvPr/>
        </p:nvSpPr>
        <p:spPr>
          <a:xfrm rot="5400000">
            <a:off x="8481017" y="1667206"/>
            <a:ext cx="259080" cy="2470371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319CC9-092F-FD8C-D50A-9E9D2B765E1C}"/>
              </a:ext>
            </a:extLst>
          </p:cNvPr>
          <p:cNvSpPr txBox="1"/>
          <p:nvPr/>
        </p:nvSpPr>
        <p:spPr>
          <a:xfrm>
            <a:off x="7616247" y="3024315"/>
            <a:ext cx="198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5.333…</a:t>
            </a:r>
            <a:endParaRPr lang="en-US" sz="3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5678B3-14C7-67E7-D68F-F848BEF8020E}"/>
              </a:ext>
            </a:extLst>
          </p:cNvPr>
          <p:cNvSpPr txBox="1"/>
          <p:nvPr/>
        </p:nvSpPr>
        <p:spPr>
          <a:xfrm>
            <a:off x="9716165" y="1412610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.0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6F8816D-86A1-63E9-587D-D34A9DD1CD6A}"/>
              </a:ext>
            </a:extLst>
          </p:cNvPr>
          <p:cNvSpPr txBox="1">
            <a:spLocks/>
          </p:cNvSpPr>
          <p:nvPr/>
        </p:nvSpPr>
        <p:spPr>
          <a:xfrm>
            <a:off x="8610600" y="49855"/>
            <a:ext cx="3289516" cy="70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2400" dirty="0">
                <a:latin typeface="Consolas" panose="020B0609020204030204" pitchFamily="49" charset="0"/>
              </a:rPr>
              <a:t>“Hello” + “world”</a:t>
            </a:r>
          </a:p>
        </p:txBody>
      </p:sp>
      <p:sp>
        <p:nvSpPr>
          <p:cNvPr id="29" name="Right Bracket 28">
            <a:extLst>
              <a:ext uri="{FF2B5EF4-FFF2-40B4-BE49-F238E27FC236}">
                <a16:creationId xmlns:a16="http://schemas.microsoft.com/office/drawing/2014/main" id="{2311469C-2F6B-9262-8909-42E0482D1808}"/>
              </a:ext>
            </a:extLst>
          </p:cNvPr>
          <p:cNvSpPr/>
          <p:nvPr/>
        </p:nvSpPr>
        <p:spPr>
          <a:xfrm rot="5400000">
            <a:off x="10149604" y="-807423"/>
            <a:ext cx="259080" cy="283815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05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3CED436-12C2-2509-E66F-9DD004024245}"/>
              </a:ext>
            </a:extLst>
          </p:cNvPr>
          <p:cNvSpPr txBox="1"/>
          <p:nvPr/>
        </p:nvSpPr>
        <p:spPr>
          <a:xfrm>
            <a:off x="8978834" y="789641"/>
            <a:ext cx="2600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 panose="020B0609020204030204" pitchFamily="49" charset="0"/>
              </a:rPr>
              <a:t>“</a:t>
            </a:r>
            <a:r>
              <a:rPr lang="en-US" sz="2400" dirty="0" err="1">
                <a:latin typeface="Consolas" panose="020B0609020204030204" pitchFamily="49" charset="0"/>
              </a:rPr>
              <a:t>Helloworld</a:t>
            </a:r>
            <a:r>
              <a:rPr lang="en-US" sz="2400" dirty="0">
                <a:latin typeface="Consolas" panose="020B0609020204030204" pitchFamily="49" charset="0"/>
              </a:rPr>
              <a:t>”</a:t>
            </a:r>
            <a:endParaRPr lang="en-US" sz="2400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2636F3E7-4DA1-1343-2ED6-CF54C706485F}"/>
              </a:ext>
            </a:extLst>
          </p:cNvPr>
          <p:cNvSpPr txBox="1">
            <a:spLocks/>
          </p:cNvSpPr>
          <p:nvPr/>
        </p:nvSpPr>
        <p:spPr>
          <a:xfrm>
            <a:off x="-148786" y="3749334"/>
            <a:ext cx="3337089" cy="225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 1 + “2” + 3</a:t>
            </a:r>
          </a:p>
        </p:txBody>
      </p:sp>
      <p:sp>
        <p:nvSpPr>
          <p:cNvPr id="32" name="Right Bracket 31">
            <a:extLst>
              <a:ext uri="{FF2B5EF4-FFF2-40B4-BE49-F238E27FC236}">
                <a16:creationId xmlns:a16="http://schemas.microsoft.com/office/drawing/2014/main" id="{EBE4DE29-B643-0D01-7BEB-F5E6F8AF3589}"/>
              </a:ext>
            </a:extLst>
          </p:cNvPr>
          <p:cNvSpPr/>
          <p:nvPr/>
        </p:nvSpPr>
        <p:spPr>
          <a:xfrm rot="5400000">
            <a:off x="1054399" y="3604143"/>
            <a:ext cx="259080" cy="1765587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85634C-0C44-20A6-0A1E-DC72EEC680B8}"/>
              </a:ext>
            </a:extLst>
          </p:cNvPr>
          <p:cNvSpPr txBox="1"/>
          <p:nvPr/>
        </p:nvSpPr>
        <p:spPr>
          <a:xfrm>
            <a:off x="161214" y="4563388"/>
            <a:ext cx="2075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“12”</a:t>
            </a:r>
            <a:endParaRPr lang="en-US" sz="3600" dirty="0"/>
          </a:p>
        </p:txBody>
      </p:sp>
      <p:sp>
        <p:nvSpPr>
          <p:cNvPr id="34" name="Right Bracket 33">
            <a:extLst>
              <a:ext uri="{FF2B5EF4-FFF2-40B4-BE49-F238E27FC236}">
                <a16:creationId xmlns:a16="http://schemas.microsoft.com/office/drawing/2014/main" id="{E3795BD1-CB7C-1DA4-7575-33A2D9D14699}"/>
              </a:ext>
            </a:extLst>
          </p:cNvPr>
          <p:cNvSpPr/>
          <p:nvPr/>
        </p:nvSpPr>
        <p:spPr>
          <a:xfrm rot="5400000">
            <a:off x="1754171" y="3931643"/>
            <a:ext cx="259080" cy="2473122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2B0D77-2A33-4771-B384-4193AC09E815}"/>
              </a:ext>
            </a:extLst>
          </p:cNvPr>
          <p:cNvSpPr txBox="1"/>
          <p:nvPr/>
        </p:nvSpPr>
        <p:spPr>
          <a:xfrm>
            <a:off x="838200" y="5279886"/>
            <a:ext cx="198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“123”</a:t>
            </a:r>
            <a:endParaRPr lang="en-US" sz="3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CADDF1-0785-B622-881A-5FC755DEF075}"/>
              </a:ext>
            </a:extLst>
          </p:cNvPr>
          <p:cNvSpPr txBox="1"/>
          <p:nvPr/>
        </p:nvSpPr>
        <p:spPr>
          <a:xfrm>
            <a:off x="-81082" y="3805362"/>
            <a:ext cx="101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130F63-186C-21C8-39A0-69E01D2428B0}"/>
              </a:ext>
            </a:extLst>
          </p:cNvPr>
          <p:cNvSpPr txBox="1"/>
          <p:nvPr/>
        </p:nvSpPr>
        <p:spPr>
          <a:xfrm>
            <a:off x="2448960" y="3784270"/>
            <a:ext cx="101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41438FA9-D7F1-FABD-9269-CE3DFC125D32}"/>
              </a:ext>
            </a:extLst>
          </p:cNvPr>
          <p:cNvSpPr txBox="1">
            <a:spLocks/>
          </p:cNvSpPr>
          <p:nvPr/>
        </p:nvSpPr>
        <p:spPr>
          <a:xfrm>
            <a:off x="3611696" y="3781736"/>
            <a:ext cx="3337089" cy="225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 1 + 2 + “3”</a:t>
            </a:r>
          </a:p>
        </p:txBody>
      </p:sp>
      <p:sp>
        <p:nvSpPr>
          <p:cNvPr id="39" name="Right Bracket 38">
            <a:extLst>
              <a:ext uri="{FF2B5EF4-FFF2-40B4-BE49-F238E27FC236}">
                <a16:creationId xmlns:a16="http://schemas.microsoft.com/office/drawing/2014/main" id="{1BB943EB-77BC-1472-F46C-EA57617C0EAE}"/>
              </a:ext>
            </a:extLst>
          </p:cNvPr>
          <p:cNvSpPr/>
          <p:nvPr/>
        </p:nvSpPr>
        <p:spPr>
          <a:xfrm rot="5400000">
            <a:off x="4578678" y="3800526"/>
            <a:ext cx="259080" cy="1372822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0" name="Right Bracket 39">
            <a:extLst>
              <a:ext uri="{FF2B5EF4-FFF2-40B4-BE49-F238E27FC236}">
                <a16:creationId xmlns:a16="http://schemas.microsoft.com/office/drawing/2014/main" id="{8458D1AD-1C46-744A-84D6-9AA3B3F9675A}"/>
              </a:ext>
            </a:extLst>
          </p:cNvPr>
          <p:cNvSpPr/>
          <p:nvPr/>
        </p:nvSpPr>
        <p:spPr>
          <a:xfrm rot="5400000">
            <a:off x="5611203" y="4078199"/>
            <a:ext cx="259080" cy="2256157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42E262-A319-B8C2-F660-8C9157BDE229}"/>
              </a:ext>
            </a:extLst>
          </p:cNvPr>
          <p:cNvSpPr txBox="1"/>
          <p:nvPr/>
        </p:nvSpPr>
        <p:spPr>
          <a:xfrm>
            <a:off x="4819117" y="5331085"/>
            <a:ext cx="198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“33”</a:t>
            </a:r>
            <a:endParaRPr lang="en-US" sz="3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D8E382-3A78-90D6-37C8-9094A1532BB1}"/>
              </a:ext>
            </a:extLst>
          </p:cNvPr>
          <p:cNvSpPr txBox="1"/>
          <p:nvPr/>
        </p:nvSpPr>
        <p:spPr>
          <a:xfrm>
            <a:off x="4222030" y="4561421"/>
            <a:ext cx="101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A9ADD51-B243-7A2F-1F5F-A9D162476AE3}"/>
              </a:ext>
            </a:extLst>
          </p:cNvPr>
          <p:cNvSpPr txBox="1"/>
          <p:nvPr/>
        </p:nvSpPr>
        <p:spPr>
          <a:xfrm>
            <a:off x="4429006" y="4572746"/>
            <a:ext cx="599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3</a:t>
            </a:r>
            <a:endParaRPr lang="en-US" sz="3600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1E0C0F36-1258-87DA-A7B1-8EC28E342B46}"/>
              </a:ext>
            </a:extLst>
          </p:cNvPr>
          <p:cNvSpPr txBox="1">
            <a:spLocks/>
          </p:cNvSpPr>
          <p:nvPr/>
        </p:nvSpPr>
        <p:spPr>
          <a:xfrm>
            <a:off x="7097838" y="3756495"/>
            <a:ext cx="4883629" cy="225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 1 + “2” + (3 + 4)</a:t>
            </a:r>
          </a:p>
        </p:txBody>
      </p:sp>
      <p:sp>
        <p:nvSpPr>
          <p:cNvPr id="46" name="Right Bracket 45">
            <a:extLst>
              <a:ext uri="{FF2B5EF4-FFF2-40B4-BE49-F238E27FC236}">
                <a16:creationId xmlns:a16="http://schemas.microsoft.com/office/drawing/2014/main" id="{343D5623-68E1-815E-13BE-F3BAEDDCB1C3}"/>
              </a:ext>
            </a:extLst>
          </p:cNvPr>
          <p:cNvSpPr/>
          <p:nvPr/>
        </p:nvSpPr>
        <p:spPr>
          <a:xfrm rot="5400000">
            <a:off x="10848167" y="3712220"/>
            <a:ext cx="259080" cy="161159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7" name="Right Bracket 46">
            <a:extLst>
              <a:ext uri="{FF2B5EF4-FFF2-40B4-BE49-F238E27FC236}">
                <a16:creationId xmlns:a16="http://schemas.microsoft.com/office/drawing/2014/main" id="{76E89F4F-0F25-EAE5-4485-8A2EE147EF52}"/>
              </a:ext>
            </a:extLst>
          </p:cNvPr>
          <p:cNvSpPr/>
          <p:nvPr/>
        </p:nvSpPr>
        <p:spPr>
          <a:xfrm rot="5400000">
            <a:off x="8289332" y="3633961"/>
            <a:ext cx="259080" cy="1770583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025711C-6792-F229-FBEF-9CF16D3F4874}"/>
              </a:ext>
            </a:extLst>
          </p:cNvPr>
          <p:cNvSpPr txBox="1"/>
          <p:nvPr/>
        </p:nvSpPr>
        <p:spPr>
          <a:xfrm>
            <a:off x="8628445" y="5352401"/>
            <a:ext cx="198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“127”</a:t>
            </a:r>
            <a:endParaRPr lang="en-US" sz="3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B095A5A-D712-9238-EB97-1DBC6076DB0B}"/>
              </a:ext>
            </a:extLst>
          </p:cNvPr>
          <p:cNvSpPr txBox="1"/>
          <p:nvPr/>
        </p:nvSpPr>
        <p:spPr>
          <a:xfrm>
            <a:off x="7219022" y="3788618"/>
            <a:ext cx="101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F3F1B7-D171-1954-2479-84AEAD80400A}"/>
              </a:ext>
            </a:extLst>
          </p:cNvPr>
          <p:cNvSpPr txBox="1"/>
          <p:nvPr/>
        </p:nvSpPr>
        <p:spPr>
          <a:xfrm>
            <a:off x="10739143" y="4554258"/>
            <a:ext cx="599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7</a:t>
            </a:r>
            <a:endParaRPr lang="en-US" sz="36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0B699C9-AF2C-D0D1-CE25-ECF5EB6B4F75}"/>
              </a:ext>
            </a:extLst>
          </p:cNvPr>
          <p:cNvSpPr txBox="1"/>
          <p:nvPr/>
        </p:nvSpPr>
        <p:spPr>
          <a:xfrm>
            <a:off x="7807389" y="4572745"/>
            <a:ext cx="1307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“12”</a:t>
            </a:r>
            <a:endParaRPr lang="en-US" sz="3600" dirty="0"/>
          </a:p>
        </p:txBody>
      </p:sp>
      <p:sp>
        <p:nvSpPr>
          <p:cNvPr id="52" name="Right Bracket 51">
            <a:extLst>
              <a:ext uri="{FF2B5EF4-FFF2-40B4-BE49-F238E27FC236}">
                <a16:creationId xmlns:a16="http://schemas.microsoft.com/office/drawing/2014/main" id="{03C9002E-6455-AB97-1C45-609C6495B29C}"/>
              </a:ext>
            </a:extLst>
          </p:cNvPr>
          <p:cNvSpPr/>
          <p:nvPr/>
        </p:nvSpPr>
        <p:spPr>
          <a:xfrm rot="5400000">
            <a:off x="9467740" y="3636812"/>
            <a:ext cx="259080" cy="322237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9B88ED-B89C-2BDF-B95F-248165AA8C57}"/>
              </a:ext>
            </a:extLst>
          </p:cNvPr>
          <p:cNvSpPr txBox="1"/>
          <p:nvPr/>
        </p:nvSpPr>
        <p:spPr>
          <a:xfrm>
            <a:off x="10531168" y="4534363"/>
            <a:ext cx="101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“ ”</a:t>
            </a:r>
            <a:endParaRPr lang="en-US" sz="3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CBD1196-EA93-AB6A-9E3A-881AB7631EAA}"/>
              </a:ext>
            </a:extLst>
          </p:cNvPr>
          <p:cNvCxnSpPr>
            <a:cxnSpLocks/>
          </p:cNvCxnSpPr>
          <p:nvPr/>
        </p:nvCxnSpPr>
        <p:spPr>
          <a:xfrm>
            <a:off x="3326228" y="1378772"/>
            <a:ext cx="0" cy="222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861DB3E-7418-3563-D727-027CD5F34076}"/>
              </a:ext>
            </a:extLst>
          </p:cNvPr>
          <p:cNvCxnSpPr>
            <a:cxnSpLocks/>
          </p:cNvCxnSpPr>
          <p:nvPr/>
        </p:nvCxnSpPr>
        <p:spPr>
          <a:xfrm>
            <a:off x="6845666" y="1344858"/>
            <a:ext cx="0" cy="222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E36A027-7E8F-3DE6-9681-73F320E326BB}"/>
              </a:ext>
            </a:extLst>
          </p:cNvPr>
          <p:cNvCxnSpPr>
            <a:cxnSpLocks/>
          </p:cNvCxnSpPr>
          <p:nvPr/>
        </p:nvCxnSpPr>
        <p:spPr>
          <a:xfrm>
            <a:off x="3685638" y="3790409"/>
            <a:ext cx="0" cy="222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932487B-4145-5ADB-B983-BD8630EB17F8}"/>
              </a:ext>
            </a:extLst>
          </p:cNvPr>
          <p:cNvCxnSpPr>
            <a:cxnSpLocks/>
          </p:cNvCxnSpPr>
          <p:nvPr/>
        </p:nvCxnSpPr>
        <p:spPr>
          <a:xfrm>
            <a:off x="7219022" y="3790409"/>
            <a:ext cx="0" cy="222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itle 1">
            <a:extLst>
              <a:ext uri="{FF2B5EF4-FFF2-40B4-BE49-F238E27FC236}">
                <a16:creationId xmlns:a16="http://schemas.microsoft.com/office/drawing/2014/main" id="{4025CB8F-45A1-2140-E21B-931A4A90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72" y="33463"/>
            <a:ext cx="10515600" cy="1325563"/>
          </a:xfrm>
        </p:spPr>
        <p:txBody>
          <a:bodyPr/>
          <a:lstStyle/>
          <a:p>
            <a:r>
              <a:rPr lang="en-US" dirty="0"/>
              <a:t>Part 2 Walkthrough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775810-366D-1F0A-590F-76095A7EE4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C18F98-0F82-5200-F4BA-2B89FBB6BA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/>
      <p:bldP spid="29" grpId="0" animBg="1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/>
      <p:bldP spid="42" grpId="0"/>
      <p:bldP spid="44" grpId="0"/>
      <p:bldP spid="45" grpId="0"/>
      <p:bldP spid="46" grpId="0" animBg="1"/>
      <p:bldP spid="47" grpId="0" animBg="1"/>
      <p:bldP spid="48" grpId="0"/>
      <p:bldP spid="49" grpId="0"/>
      <p:bldP spid="50" grpId="0"/>
      <p:bldP spid="51" grpId="0"/>
      <p:bldP spid="52" grpId="0" animBg="1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d2a27a0026_0_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dirty="0"/>
              <a:t>Boolean Operators</a:t>
            </a:r>
            <a:endParaRPr dirty="0"/>
          </a:p>
        </p:txBody>
      </p:sp>
      <p:sp>
        <p:nvSpPr>
          <p:cNvPr id="136" name="Google Shape;136;g1d2a27a0026_0_58"/>
          <p:cNvSpPr txBox="1">
            <a:spLocks noGrp="1"/>
          </p:cNvSpPr>
          <p:nvPr>
            <p:ph type="body" idx="1"/>
          </p:nvPr>
        </p:nvSpPr>
        <p:spPr>
          <a:xfrm>
            <a:off x="838200" y="1523875"/>
            <a:ext cx="8664600" cy="45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b="1">
                <a:solidFill>
                  <a:srgbClr val="6700CB"/>
                </a:solidFill>
              </a:rPr>
              <a:t>!</a:t>
            </a:r>
            <a:r>
              <a:rPr lang="en-US" sz="3200"/>
              <a:t> Logical Not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b="1">
                <a:solidFill>
                  <a:srgbClr val="6700CB"/>
                </a:solidFill>
              </a:rPr>
              <a:t>&lt; &gt; &lt;= &gt;=</a:t>
            </a:r>
            <a:r>
              <a:rPr lang="en-US" sz="3200"/>
              <a:t> Relational Operators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b="1">
                <a:solidFill>
                  <a:srgbClr val="6700CB"/>
                </a:solidFill>
              </a:rPr>
              <a:t>== !=</a:t>
            </a:r>
            <a:r>
              <a:rPr lang="en-US" sz="3200"/>
              <a:t> Relational Operators (equality)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b="1">
                <a:solidFill>
                  <a:srgbClr val="6700CB"/>
                </a:solidFill>
              </a:rPr>
              <a:t>&amp;&amp;</a:t>
            </a:r>
            <a:r>
              <a:rPr lang="en-US" sz="3200"/>
              <a:t> Logical And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 b="1">
                <a:solidFill>
                  <a:srgbClr val="6700CB"/>
                </a:solidFill>
              </a:rPr>
              <a:t>||</a:t>
            </a:r>
            <a:r>
              <a:rPr lang="en-US" sz="3200"/>
              <a:t> Logical Or</a:t>
            </a:r>
            <a:endParaRPr sz="32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3234E1-ACB8-3C67-BF1B-C74F8E5A8C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514BF6-603C-A360-CE58-5BBA6966D4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d2a27a0026_0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/>
              <a:t>Precedence (updated)</a:t>
            </a:r>
            <a:endParaRPr dirty="0"/>
          </a:p>
        </p:txBody>
      </p:sp>
      <p:sp>
        <p:nvSpPr>
          <p:cNvPr id="100" name="Google Shape;100;g1d2a27a0026_0_12"/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9810900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indent="0">
              <a:lnSpc>
                <a:spcPct val="163636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6700CB"/>
                </a:solidFill>
              </a:rPr>
              <a:t>P</a:t>
            </a:r>
            <a:r>
              <a:rPr lang="en-US" dirty="0"/>
              <a:t>arentheses</a:t>
            </a:r>
          </a:p>
          <a:p>
            <a:pPr marL="0" lvl="0" indent="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8080"/>
                </a:solidFill>
              </a:rPr>
              <a:t>Logical not</a:t>
            </a:r>
          </a:p>
          <a:p>
            <a:pPr marL="0" lvl="0" indent="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rgbClr val="6700CB"/>
                </a:solidFill>
              </a:rPr>
              <a:t>M</a:t>
            </a:r>
            <a:r>
              <a:rPr lang="en-US" dirty="0"/>
              <a:t>ultiplication</a:t>
            </a:r>
            <a:r>
              <a:rPr lang="en-US" b="1" dirty="0">
                <a:solidFill>
                  <a:srgbClr val="6700CB"/>
                </a:solidFill>
              </a:rPr>
              <a:t>, M</a:t>
            </a:r>
            <a:r>
              <a:rPr lang="en-US" dirty="0"/>
              <a:t>odulo</a:t>
            </a:r>
            <a:r>
              <a:rPr lang="en-US" b="1" dirty="0">
                <a:solidFill>
                  <a:srgbClr val="6700CB"/>
                </a:solidFill>
              </a:rPr>
              <a:t>, D</a:t>
            </a:r>
            <a:r>
              <a:rPr lang="en-US" dirty="0"/>
              <a:t>ivision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6700CB"/>
                </a:solidFill>
              </a:rPr>
              <a:t>A</a:t>
            </a:r>
            <a:r>
              <a:rPr lang="en-US" dirty="0"/>
              <a:t>ddition (and Concatenation)</a:t>
            </a:r>
            <a:r>
              <a:rPr lang="en-US" b="1" dirty="0"/>
              <a:t>, </a:t>
            </a:r>
            <a:r>
              <a:rPr lang="en-US" b="1" dirty="0">
                <a:solidFill>
                  <a:srgbClr val="6700CB"/>
                </a:solidFill>
              </a:rPr>
              <a:t>S</a:t>
            </a:r>
            <a:r>
              <a:rPr lang="en-US" dirty="0"/>
              <a:t>ubtraction</a:t>
            </a:r>
            <a:endParaRPr lang="en-US" dirty="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8080"/>
                </a:solidFill>
                <a:highlight>
                  <a:srgbClr val="FFFFFF"/>
                </a:highlight>
              </a:rPr>
              <a:t>Relational operators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8080"/>
                </a:solidFill>
                <a:highlight>
                  <a:srgbClr val="FFFFFF"/>
                </a:highlight>
              </a:rPr>
              <a:t>Equality operators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8080"/>
                </a:solidFill>
                <a:highlight>
                  <a:srgbClr val="FFFFFF"/>
                </a:highlight>
              </a:rPr>
              <a:t>Logical and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8080"/>
                </a:solidFill>
                <a:highlight>
                  <a:srgbClr val="FFFFFF"/>
                </a:highlight>
              </a:rPr>
              <a:t>Logical or</a:t>
            </a:r>
            <a:endParaRPr b="1" dirty="0">
              <a:solidFill>
                <a:srgbClr val="008080"/>
              </a:solidFill>
              <a:highlight>
                <a:srgbClr val="FFFFFF"/>
              </a:highlight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9281E5-27C2-7E3F-5E47-E895B6A3A4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94248A-C658-6CF6-CC14-704532405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06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F9C52-EFFF-49A0-877E-56C9F045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AED39-20A3-4B42-9299-F75348B24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5332"/>
            <a:ext cx="10515600" cy="73283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1 + 2 * 3 != (1 + 2) * 3</a:t>
            </a:r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4F0BA042-012D-F134-C3AB-768F18F1EAF0}"/>
              </a:ext>
            </a:extLst>
          </p:cNvPr>
          <p:cNvSpPr/>
          <p:nvPr/>
        </p:nvSpPr>
        <p:spPr>
          <a:xfrm rot="5400000">
            <a:off x="7175840" y="1355128"/>
            <a:ext cx="259080" cy="1696039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1CDF1-4E8F-B067-8830-1DC431A2264E}"/>
              </a:ext>
            </a:extLst>
          </p:cNvPr>
          <p:cNvSpPr txBox="1"/>
          <p:nvPr/>
        </p:nvSpPr>
        <p:spPr>
          <a:xfrm>
            <a:off x="6598860" y="2255158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3</a:t>
            </a:r>
            <a:endParaRPr lang="en-US" sz="3600" dirty="0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F8504190-06CC-198B-01B7-8A9070B48AE2}"/>
              </a:ext>
            </a:extLst>
          </p:cNvPr>
          <p:cNvSpPr/>
          <p:nvPr/>
        </p:nvSpPr>
        <p:spPr>
          <a:xfrm rot="5400000">
            <a:off x="4645136" y="1569273"/>
            <a:ext cx="259080" cy="125376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8E3A1B-19FA-4CD9-357C-DCCD8344EB15}"/>
              </a:ext>
            </a:extLst>
          </p:cNvPr>
          <p:cNvSpPr txBox="1"/>
          <p:nvPr/>
        </p:nvSpPr>
        <p:spPr>
          <a:xfrm>
            <a:off x="4068156" y="2293960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6</a:t>
            </a:r>
            <a:endParaRPr lang="en-US" sz="36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411CA5A-A2D9-874A-4EA1-598993B78766}"/>
              </a:ext>
            </a:extLst>
          </p:cNvPr>
          <p:cNvSpPr txBox="1">
            <a:spLocks/>
          </p:cNvSpPr>
          <p:nvPr/>
        </p:nvSpPr>
        <p:spPr>
          <a:xfrm>
            <a:off x="577489" y="2884016"/>
            <a:ext cx="10515600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 + 6 != 3 * 3</a:t>
            </a:r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791A8667-B4B6-F435-C1D5-EAFBD3562104}"/>
              </a:ext>
            </a:extLst>
          </p:cNvPr>
          <p:cNvSpPr/>
          <p:nvPr/>
        </p:nvSpPr>
        <p:spPr>
          <a:xfrm rot="5400000">
            <a:off x="6907568" y="2989967"/>
            <a:ext cx="259080" cy="125376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D41A93-AC42-A10F-456A-E1B84456D0F9}"/>
              </a:ext>
            </a:extLst>
          </p:cNvPr>
          <p:cNvSpPr txBox="1"/>
          <p:nvPr/>
        </p:nvSpPr>
        <p:spPr>
          <a:xfrm>
            <a:off x="6330588" y="3723654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9</a:t>
            </a:r>
            <a:endParaRPr lang="en-US" sz="3600" dirty="0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96DCA067-CA85-2785-0A9C-1380FB0D398F}"/>
              </a:ext>
            </a:extLst>
          </p:cNvPr>
          <p:cNvSpPr/>
          <p:nvPr/>
        </p:nvSpPr>
        <p:spPr>
          <a:xfrm rot="5400000">
            <a:off x="4645135" y="2968543"/>
            <a:ext cx="259080" cy="125376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2B04A2-DF44-A756-41A7-A90B1BF1B178}"/>
              </a:ext>
            </a:extLst>
          </p:cNvPr>
          <p:cNvSpPr txBox="1"/>
          <p:nvPr/>
        </p:nvSpPr>
        <p:spPr>
          <a:xfrm>
            <a:off x="4068156" y="3677053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7</a:t>
            </a:r>
            <a:endParaRPr lang="en-US" sz="3600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126C277B-46CB-C39E-15D8-F4078F77DC86}"/>
              </a:ext>
            </a:extLst>
          </p:cNvPr>
          <p:cNvSpPr txBox="1">
            <a:spLocks/>
          </p:cNvSpPr>
          <p:nvPr/>
        </p:nvSpPr>
        <p:spPr>
          <a:xfrm>
            <a:off x="577489" y="4339354"/>
            <a:ext cx="10515600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7 != 9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87DF24E2-7C30-44FE-6670-CAA622EB77C0}"/>
              </a:ext>
            </a:extLst>
          </p:cNvPr>
          <p:cNvSpPr txBox="1">
            <a:spLocks/>
          </p:cNvSpPr>
          <p:nvPr/>
        </p:nvSpPr>
        <p:spPr>
          <a:xfrm>
            <a:off x="577489" y="5388868"/>
            <a:ext cx="10515600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true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3E753-C6E7-0DAA-64A5-0C48E4EC7A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0FEBD-FA21-6178-B02C-F14B99EF22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3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/>
      <p:bldP spid="10" grpId="0" animBg="1"/>
      <p:bldP spid="11" grpId="0"/>
      <p:bldP spid="12" grpId="0"/>
      <p:bldP spid="13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2a27a0026_0_49"/>
          <p:cNvSpPr txBox="1">
            <a:spLocks noGrp="1"/>
          </p:cNvSpPr>
          <p:nvPr>
            <p:ph type="title"/>
          </p:nvPr>
        </p:nvSpPr>
        <p:spPr>
          <a:xfrm>
            <a:off x="838200" y="356027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/>
              <a:t>Work on Expressions/Types Practice Problems </a:t>
            </a:r>
            <a:endParaRPr sz="4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6700CB"/>
                </a:solidFill>
              </a:rPr>
              <a:t>Part 3</a:t>
            </a:r>
            <a:endParaRPr/>
          </a:p>
        </p:txBody>
      </p:sp>
      <p:sp>
        <p:nvSpPr>
          <p:cNvPr id="10" name="Google Shape;109;g1d2a27a0026_0_20">
            <a:extLst>
              <a:ext uri="{FF2B5EF4-FFF2-40B4-BE49-F238E27FC236}">
                <a16:creationId xmlns:a16="http://schemas.microsoft.com/office/drawing/2014/main" id="{9A4688DB-3F5C-46FC-8236-98519171C8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5837959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Ed lesson linked from the course calendar</a:t>
            </a:r>
            <a:endParaRPr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Work with the folks around you!</a:t>
            </a:r>
            <a:endParaRPr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TAs and I will be walking around to help</a:t>
            </a:r>
            <a:endParaRPr sz="3200" dirty="0">
              <a:highlight>
                <a:srgbClr val="FFFFFF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E6DD0-382D-4A14-95CB-F43E7FB37404}"/>
              </a:ext>
            </a:extLst>
          </p:cNvPr>
          <p:cNvSpPr txBox="1"/>
          <p:nvPr/>
        </p:nvSpPr>
        <p:spPr>
          <a:xfrm>
            <a:off x="6764483" y="1728623"/>
            <a:ext cx="5474277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5 * 3 &lt; 12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10 % 3 == 10 / 3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5 &lt; 9 || (7 != 7)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!(1 + 2 == 3 &amp;&amp; 10 % 4 &gt; 2)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4138D7-59DA-4D63-3B64-0173672D15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DA45AB-7F85-3334-4239-5AE377344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A1CF7-978F-26D3-DF0A-8D7ED19DF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12235"/>
            <a:ext cx="2932522" cy="73283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5 * 3 &lt; 12</a:t>
            </a:r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28DB6797-1BC3-894F-B03B-7D804E356BF6}"/>
              </a:ext>
            </a:extLst>
          </p:cNvPr>
          <p:cNvSpPr/>
          <p:nvPr/>
        </p:nvSpPr>
        <p:spPr>
          <a:xfrm rot="5400000">
            <a:off x="742438" y="1618186"/>
            <a:ext cx="259080" cy="1253766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410CA4-703D-D82C-C9C2-B571D96E424B}"/>
              </a:ext>
            </a:extLst>
          </p:cNvPr>
          <p:cNvSpPr txBox="1"/>
          <p:nvPr/>
        </p:nvSpPr>
        <p:spPr>
          <a:xfrm>
            <a:off x="165458" y="2338392"/>
            <a:ext cx="141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15</a:t>
            </a:r>
            <a:endParaRPr 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078FC0-3944-DEE4-D019-4B32A8117822}"/>
              </a:ext>
            </a:extLst>
          </p:cNvPr>
          <p:cNvSpPr txBox="1"/>
          <p:nvPr/>
        </p:nvSpPr>
        <p:spPr>
          <a:xfrm>
            <a:off x="984657" y="3670176"/>
            <a:ext cx="167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false</a:t>
            </a:r>
            <a:endParaRPr lang="en-US" sz="36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0309C1F-40C0-0242-D3BC-AC8EE0D33D5D}"/>
              </a:ext>
            </a:extLst>
          </p:cNvPr>
          <p:cNvSpPr txBox="1">
            <a:spLocks/>
          </p:cNvSpPr>
          <p:nvPr/>
        </p:nvSpPr>
        <p:spPr>
          <a:xfrm>
            <a:off x="382276" y="2799450"/>
            <a:ext cx="2932522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15 &lt; 12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7F6C366-5A08-5045-F1DE-03BD9960D43A}"/>
              </a:ext>
            </a:extLst>
          </p:cNvPr>
          <p:cNvSpPr txBox="1">
            <a:spLocks/>
          </p:cNvSpPr>
          <p:nvPr/>
        </p:nvSpPr>
        <p:spPr>
          <a:xfrm>
            <a:off x="2786526" y="1512235"/>
            <a:ext cx="5022917" cy="862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10 % 3 == 10 / 3</a:t>
            </a:r>
          </a:p>
        </p:txBody>
      </p:sp>
      <p:sp>
        <p:nvSpPr>
          <p:cNvPr id="11" name="Right Bracket 10">
            <a:extLst>
              <a:ext uri="{FF2B5EF4-FFF2-40B4-BE49-F238E27FC236}">
                <a16:creationId xmlns:a16="http://schemas.microsoft.com/office/drawing/2014/main" id="{50482AFC-4A5B-7BAF-AFF5-EC5DC336F555}"/>
              </a:ext>
            </a:extLst>
          </p:cNvPr>
          <p:cNvSpPr/>
          <p:nvPr/>
        </p:nvSpPr>
        <p:spPr>
          <a:xfrm rot="5400000">
            <a:off x="3948068" y="1445755"/>
            <a:ext cx="259080" cy="159862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887AB2-BD29-4AD0-4A38-032CB42A45E5}"/>
              </a:ext>
            </a:extLst>
          </p:cNvPr>
          <p:cNvSpPr txBox="1"/>
          <p:nvPr/>
        </p:nvSpPr>
        <p:spPr>
          <a:xfrm>
            <a:off x="3719880" y="2338392"/>
            <a:ext cx="71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</a:t>
            </a:r>
            <a:endParaRPr lang="en-US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C200F2-6642-98E5-267F-A15CB1247DAC}"/>
              </a:ext>
            </a:extLst>
          </p:cNvPr>
          <p:cNvSpPr txBox="1"/>
          <p:nvPr/>
        </p:nvSpPr>
        <p:spPr>
          <a:xfrm>
            <a:off x="4462385" y="4848526"/>
            <a:ext cx="167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false</a:t>
            </a:r>
            <a:endParaRPr lang="en-US" sz="360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61E7CC4-5FDF-9DBF-3806-22EC258B1396}"/>
              </a:ext>
            </a:extLst>
          </p:cNvPr>
          <p:cNvSpPr txBox="1">
            <a:spLocks/>
          </p:cNvSpPr>
          <p:nvPr/>
        </p:nvSpPr>
        <p:spPr>
          <a:xfrm>
            <a:off x="3950443" y="2643667"/>
            <a:ext cx="3928131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 == 10 / 3</a:t>
            </a:r>
          </a:p>
        </p:txBody>
      </p:sp>
      <p:sp>
        <p:nvSpPr>
          <p:cNvPr id="15" name="Right Bracket 14">
            <a:extLst>
              <a:ext uri="{FF2B5EF4-FFF2-40B4-BE49-F238E27FC236}">
                <a16:creationId xmlns:a16="http://schemas.microsoft.com/office/drawing/2014/main" id="{A3C8D5B1-F160-2F98-D198-62BBCD3F210D}"/>
              </a:ext>
            </a:extLst>
          </p:cNvPr>
          <p:cNvSpPr/>
          <p:nvPr/>
        </p:nvSpPr>
        <p:spPr>
          <a:xfrm rot="5400000">
            <a:off x="6454813" y="2552646"/>
            <a:ext cx="259080" cy="159862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03BDED-9120-E8E4-958E-1659BDFEE8D6}"/>
              </a:ext>
            </a:extLst>
          </p:cNvPr>
          <p:cNvSpPr txBox="1"/>
          <p:nvPr/>
        </p:nvSpPr>
        <p:spPr>
          <a:xfrm>
            <a:off x="6313823" y="3541419"/>
            <a:ext cx="71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3</a:t>
            </a:r>
            <a:endParaRPr lang="en-US" sz="3600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506F799-42B0-D8C9-0A66-FC4ACA9F728D}"/>
              </a:ext>
            </a:extLst>
          </p:cNvPr>
          <p:cNvSpPr txBox="1">
            <a:spLocks/>
          </p:cNvSpPr>
          <p:nvPr/>
        </p:nvSpPr>
        <p:spPr>
          <a:xfrm>
            <a:off x="3324491" y="4010693"/>
            <a:ext cx="3928131" cy="73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 == 3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E2D9D6CA-AD32-838B-4FD1-A3D880E1EBF4}"/>
              </a:ext>
            </a:extLst>
          </p:cNvPr>
          <p:cNvSpPr txBox="1">
            <a:spLocks/>
          </p:cNvSpPr>
          <p:nvPr/>
        </p:nvSpPr>
        <p:spPr>
          <a:xfrm>
            <a:off x="7715153" y="1514556"/>
            <a:ext cx="4572001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5 &lt; 9 || (7 != 7)</a:t>
            </a:r>
          </a:p>
        </p:txBody>
      </p:sp>
      <p:sp>
        <p:nvSpPr>
          <p:cNvPr id="21" name="Right Bracket 20">
            <a:extLst>
              <a:ext uri="{FF2B5EF4-FFF2-40B4-BE49-F238E27FC236}">
                <a16:creationId xmlns:a16="http://schemas.microsoft.com/office/drawing/2014/main" id="{9E54BFDA-91AD-D1A7-4516-77B0871D3D40}"/>
              </a:ext>
            </a:extLst>
          </p:cNvPr>
          <p:cNvSpPr/>
          <p:nvPr/>
        </p:nvSpPr>
        <p:spPr>
          <a:xfrm rot="5400000">
            <a:off x="11068275" y="1424644"/>
            <a:ext cx="259080" cy="186775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A6EF3B-45B9-2BEB-9739-3FBB8B3A14E8}"/>
              </a:ext>
            </a:extLst>
          </p:cNvPr>
          <p:cNvSpPr txBox="1"/>
          <p:nvPr/>
        </p:nvSpPr>
        <p:spPr>
          <a:xfrm>
            <a:off x="10394868" y="2476284"/>
            <a:ext cx="167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false</a:t>
            </a:r>
            <a:endParaRPr lang="en-US" sz="3600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87C3720F-F93C-BE6F-4187-C7282BE8952C}"/>
              </a:ext>
            </a:extLst>
          </p:cNvPr>
          <p:cNvSpPr txBox="1">
            <a:spLocks/>
          </p:cNvSpPr>
          <p:nvPr/>
        </p:nvSpPr>
        <p:spPr>
          <a:xfrm>
            <a:off x="7336532" y="3098463"/>
            <a:ext cx="4572001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5 &lt; 9 || false</a:t>
            </a:r>
          </a:p>
        </p:txBody>
      </p:sp>
      <p:sp>
        <p:nvSpPr>
          <p:cNvPr id="24" name="Right Bracket 23">
            <a:extLst>
              <a:ext uri="{FF2B5EF4-FFF2-40B4-BE49-F238E27FC236}">
                <a16:creationId xmlns:a16="http://schemas.microsoft.com/office/drawing/2014/main" id="{B0CD9494-9FB1-E523-7585-C627C78C58D4}"/>
              </a:ext>
            </a:extLst>
          </p:cNvPr>
          <p:cNvSpPr/>
          <p:nvPr/>
        </p:nvSpPr>
        <p:spPr>
          <a:xfrm rot="5400000">
            <a:off x="8412177" y="3141971"/>
            <a:ext cx="259080" cy="137401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068099-7E13-8ACD-C2BC-E7EE54E4F893}"/>
              </a:ext>
            </a:extLst>
          </p:cNvPr>
          <p:cNvSpPr txBox="1"/>
          <p:nvPr/>
        </p:nvSpPr>
        <p:spPr>
          <a:xfrm>
            <a:off x="7918094" y="3958285"/>
            <a:ext cx="1257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true</a:t>
            </a:r>
            <a:endParaRPr lang="en-US" sz="3600" dirty="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256E5B58-83DB-B1C9-9BE3-E8FD57050B84}"/>
              </a:ext>
            </a:extLst>
          </p:cNvPr>
          <p:cNvSpPr txBox="1">
            <a:spLocks/>
          </p:cNvSpPr>
          <p:nvPr/>
        </p:nvSpPr>
        <p:spPr>
          <a:xfrm>
            <a:off x="7453100" y="4553669"/>
            <a:ext cx="4572001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true || false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ECC046-B6D0-07A1-8907-E7CE8B88F9AD}"/>
              </a:ext>
            </a:extLst>
          </p:cNvPr>
          <p:cNvSpPr txBox="1"/>
          <p:nvPr/>
        </p:nvSpPr>
        <p:spPr>
          <a:xfrm>
            <a:off x="8993883" y="5556169"/>
            <a:ext cx="1257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true</a:t>
            </a:r>
            <a:endParaRPr lang="en-US" sz="36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7211B1C-1D04-4DAA-C91A-7D9C2E22E8E6}"/>
              </a:ext>
            </a:extLst>
          </p:cNvPr>
          <p:cNvCxnSpPr>
            <a:cxnSpLocks/>
          </p:cNvCxnSpPr>
          <p:nvPr/>
        </p:nvCxnSpPr>
        <p:spPr>
          <a:xfrm>
            <a:off x="3035040" y="1276350"/>
            <a:ext cx="0" cy="4812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1780513-3370-AB3F-9C13-E1C609DA199B}"/>
              </a:ext>
            </a:extLst>
          </p:cNvPr>
          <p:cNvCxnSpPr>
            <a:cxnSpLocks/>
          </p:cNvCxnSpPr>
          <p:nvPr/>
        </p:nvCxnSpPr>
        <p:spPr>
          <a:xfrm>
            <a:off x="7645140" y="1264161"/>
            <a:ext cx="0" cy="4812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73305A9C-9153-5403-C248-890A200E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72" y="33463"/>
            <a:ext cx="10515600" cy="1325563"/>
          </a:xfrm>
        </p:spPr>
        <p:txBody>
          <a:bodyPr/>
          <a:lstStyle/>
          <a:p>
            <a:r>
              <a:rPr lang="en-US" dirty="0"/>
              <a:t>Part 3 Walkthrough 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EE59D1-282A-07FC-C0E4-C6AE9306D4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5E6409-A17E-AAC6-7D32-25B3E12EA3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7" grpId="0"/>
      <p:bldP spid="8" grpId="0"/>
      <p:bldP spid="10" grpId="0" build="p"/>
      <p:bldP spid="11" grpId="0" animBg="1"/>
      <p:bldP spid="12" grpId="0"/>
      <p:bldP spid="13" grpId="0"/>
      <p:bldP spid="14" grpId="0"/>
      <p:bldP spid="15" grpId="0" animBg="1"/>
      <p:bldP spid="16" grpId="0"/>
      <p:bldP spid="17" grpId="0"/>
      <p:bldP spid="20" grpId="0" build="p"/>
      <p:bldP spid="21" grpId="0" animBg="1"/>
      <p:bldP spid="22" grpId="0"/>
      <p:bldP spid="23" grpId="0" build="p"/>
      <p:bldP spid="24" grpId="0" animBg="1"/>
      <p:bldP spid="25" grpId="0"/>
      <p:bldP spid="26" grpId="0" build="p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2E90-090A-539F-4051-8896D348A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&amp;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F5919-2461-04F5-A0E6-7AB46049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97193"/>
          </a:xfrm>
        </p:spPr>
        <p:txBody>
          <a:bodyPr>
            <a:normAutofit/>
          </a:bodyPr>
          <a:lstStyle/>
          <a:p>
            <a:r>
              <a:rPr lang="en-US" sz="3600" i="0" dirty="0"/>
              <a:t>Creative Project 0 due </a:t>
            </a:r>
            <a:r>
              <a:rPr lang="en-US" sz="3600" i="0" u="sng" dirty="0"/>
              <a:t>tonight</a:t>
            </a:r>
            <a:r>
              <a:rPr lang="en-US" sz="3600" i="0" dirty="0"/>
              <a:t> by 11:59 PM</a:t>
            </a:r>
          </a:p>
          <a:p>
            <a:r>
              <a:rPr lang="en-US" sz="3600" i="0" dirty="0"/>
              <a:t>Programming Assignment 0 releases later today</a:t>
            </a:r>
          </a:p>
          <a:p>
            <a:pPr lvl="1"/>
            <a:r>
              <a:rPr lang="en-US" sz="3400" dirty="0"/>
              <a:t>due Tuesday, October 8</a:t>
            </a:r>
            <a:r>
              <a:rPr lang="en-US" sz="3400" baseline="30000" dirty="0"/>
              <a:t>th</a:t>
            </a:r>
            <a:r>
              <a:rPr lang="en-US" sz="3400" dirty="0"/>
              <a:t> </a:t>
            </a:r>
          </a:p>
          <a:p>
            <a:r>
              <a:rPr lang="en-US" sz="3800" i="0" dirty="0"/>
              <a:t>IPL is open! </a:t>
            </a:r>
            <a:r>
              <a:rPr lang="en-US" sz="3800" i="0" dirty="0">
                <a:hlinkClick r:id="rId2"/>
              </a:rPr>
              <a:t>Schedule &amp; instructions on website</a:t>
            </a:r>
            <a:endParaRPr lang="en-US" sz="3800" i="0" dirty="0"/>
          </a:p>
          <a:p>
            <a:r>
              <a:rPr lang="en-US" sz="3800" i="0" dirty="0"/>
              <a:t>“Extra resources” tab – practice! (with a caveat)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20BDD6-379E-517F-3BC3-987DFD84372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Spring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C9147-B7FA-4820-6EDD-53DBC4DE19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39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55748-4880-4AD8-929C-9D82B4A8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72" y="33463"/>
            <a:ext cx="10515600" cy="1325563"/>
          </a:xfrm>
        </p:spPr>
        <p:txBody>
          <a:bodyPr/>
          <a:lstStyle/>
          <a:p>
            <a:r>
              <a:rPr lang="en-US" dirty="0"/>
              <a:t>Part 3 Walkthrough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46A91-699D-CDE9-C3E9-1D04B9162115}"/>
              </a:ext>
            </a:extLst>
          </p:cNvPr>
          <p:cNvSpPr txBox="1">
            <a:spLocks/>
          </p:cNvSpPr>
          <p:nvPr/>
        </p:nvSpPr>
        <p:spPr>
          <a:xfrm>
            <a:off x="2350859" y="1005497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!(1 + 2 == 3 &amp;&amp; 10 % 4 &gt; 2)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F89536C-9C10-5550-5E17-D34F351914FA}"/>
              </a:ext>
            </a:extLst>
          </p:cNvPr>
          <p:cNvSpPr txBox="1">
            <a:spLocks/>
          </p:cNvSpPr>
          <p:nvPr/>
        </p:nvSpPr>
        <p:spPr>
          <a:xfrm>
            <a:off x="2350859" y="1814971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!(1 + 2 == 3 &amp;&amp;    2   &gt; 2)</a:t>
            </a:r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837F7C4F-34EE-B39F-35F4-11D20A623A75}"/>
              </a:ext>
            </a:extLst>
          </p:cNvPr>
          <p:cNvSpPr/>
          <p:nvPr/>
        </p:nvSpPr>
        <p:spPr>
          <a:xfrm rot="5400000">
            <a:off x="7449217" y="873348"/>
            <a:ext cx="259080" cy="1696039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CFEF1AD-5286-A3D3-DDE8-CD9EDFB90763}"/>
              </a:ext>
            </a:extLst>
          </p:cNvPr>
          <p:cNvSpPr txBox="1">
            <a:spLocks/>
          </p:cNvSpPr>
          <p:nvPr/>
        </p:nvSpPr>
        <p:spPr>
          <a:xfrm>
            <a:off x="2350859" y="2719354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!(  3   == 3 &amp;&amp;    2   &gt; 2)</a:t>
            </a:r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0038A997-DA05-81C1-E4C9-014DA53FC938}"/>
              </a:ext>
            </a:extLst>
          </p:cNvPr>
          <p:cNvSpPr/>
          <p:nvPr/>
        </p:nvSpPr>
        <p:spPr>
          <a:xfrm rot="5400000">
            <a:off x="3764514" y="1978681"/>
            <a:ext cx="259080" cy="1242767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9CF507B9-51EE-76B0-EF0C-66696AFE3C33}"/>
              </a:ext>
            </a:extLst>
          </p:cNvPr>
          <p:cNvSpPr/>
          <p:nvPr/>
        </p:nvSpPr>
        <p:spPr>
          <a:xfrm rot="5400000">
            <a:off x="4676820" y="3217064"/>
            <a:ext cx="259080" cy="2033048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E438D54-7F2C-16F3-A9C6-790ECDC4A374}"/>
              </a:ext>
            </a:extLst>
          </p:cNvPr>
          <p:cNvSpPr txBox="1">
            <a:spLocks/>
          </p:cNvSpPr>
          <p:nvPr/>
        </p:nvSpPr>
        <p:spPr>
          <a:xfrm>
            <a:off x="2350859" y="3536281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!(  3   == 3 &amp;&amp;     false )</a:t>
            </a:r>
          </a:p>
        </p:txBody>
      </p:sp>
      <p:sp>
        <p:nvSpPr>
          <p:cNvPr id="12" name="Right Bracket 11">
            <a:extLst>
              <a:ext uri="{FF2B5EF4-FFF2-40B4-BE49-F238E27FC236}">
                <a16:creationId xmlns:a16="http://schemas.microsoft.com/office/drawing/2014/main" id="{784CE2D1-FFEC-0C16-721F-9CB25A714D3A}"/>
              </a:ext>
            </a:extLst>
          </p:cNvPr>
          <p:cNvSpPr/>
          <p:nvPr/>
        </p:nvSpPr>
        <p:spPr>
          <a:xfrm rot="5400000">
            <a:off x="8297236" y="2623859"/>
            <a:ext cx="259080" cy="1800519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8DA9808-2FB8-824C-40B0-4D3648B7A6E3}"/>
              </a:ext>
            </a:extLst>
          </p:cNvPr>
          <p:cNvSpPr txBox="1">
            <a:spLocks/>
          </p:cNvSpPr>
          <p:nvPr/>
        </p:nvSpPr>
        <p:spPr>
          <a:xfrm>
            <a:off x="2350859" y="4349017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!(    true   &amp;&amp;     false )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BC96BEF-636D-3434-5574-226B233C233D}"/>
              </a:ext>
            </a:extLst>
          </p:cNvPr>
          <p:cNvSpPr txBox="1">
            <a:spLocks/>
          </p:cNvSpPr>
          <p:nvPr/>
        </p:nvSpPr>
        <p:spPr>
          <a:xfrm>
            <a:off x="2350859" y="5032841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!(         false          )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DD4D45A-3B10-42E0-917A-0B9254F9F0F3}"/>
              </a:ext>
            </a:extLst>
          </p:cNvPr>
          <p:cNvSpPr txBox="1">
            <a:spLocks/>
          </p:cNvSpPr>
          <p:nvPr/>
        </p:nvSpPr>
        <p:spPr>
          <a:xfrm>
            <a:off x="2350859" y="5610597"/>
            <a:ext cx="7490282" cy="73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true</a:t>
            </a:r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534AD4F5-246C-486D-2DFD-53F8EECFA619}"/>
              </a:ext>
            </a:extLst>
          </p:cNvPr>
          <p:cNvSpPr/>
          <p:nvPr/>
        </p:nvSpPr>
        <p:spPr>
          <a:xfrm rot="5400000">
            <a:off x="6533245" y="2595228"/>
            <a:ext cx="259080" cy="486816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27688-E4DB-BDE2-8B82-8928B13D9F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F99506-CDF6-FA22-F710-E35FC0411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2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animBg="1"/>
      <p:bldP spid="7" grpId="0" build="p"/>
      <p:bldP spid="8" grpId="0" animBg="1"/>
      <p:bldP spid="10" grpId="0" animBg="1"/>
      <p:bldP spid="11" grpId="0" build="p"/>
      <p:bldP spid="12" grpId="0" animBg="1"/>
      <p:bldP spid="13" grpId="0" build="p"/>
      <p:bldP spid="14" grpId="0" build="p"/>
      <p:bldP spid="15" grpId="0" build="p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F995F-E891-44A3-B961-C12E0575C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80"/>
                </a:solidFill>
              </a:rPr>
              <a:t>(Friday) </a:t>
            </a:r>
            <a:r>
              <a:rPr lang="en-US" dirty="0"/>
              <a:t>Variables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13B3-6341-4D02-9D70-AC58A1E9A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5950527" cy="4285089"/>
          </a:xfrm>
        </p:spPr>
        <p:txBody>
          <a:bodyPr/>
          <a:lstStyle/>
          <a:p>
            <a:r>
              <a:rPr lang="en-US" dirty="0"/>
              <a:t>Java allows you to create variables within a program. A variable has:</a:t>
            </a:r>
          </a:p>
          <a:p>
            <a:pPr lvl="1"/>
            <a:r>
              <a:rPr lang="en-US" dirty="0"/>
              <a:t>a type,</a:t>
            </a:r>
          </a:p>
          <a:p>
            <a:pPr lvl="1"/>
            <a:r>
              <a:rPr lang="en-US" dirty="0"/>
              <a:t>a name, and</a:t>
            </a:r>
          </a:p>
          <a:p>
            <a:pPr lvl="1"/>
            <a:r>
              <a:rPr lang="en-US" dirty="0"/>
              <a:t>(potentially) a value it is storing</a:t>
            </a:r>
          </a:p>
          <a:p>
            <a:pPr lvl="1"/>
            <a:endParaRPr lang="en-US" dirty="0"/>
          </a:p>
          <a:p>
            <a:r>
              <a:rPr lang="en-US" dirty="0"/>
              <a:t>When you use a variable in an expression, you substitute its value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BEB42-4124-48DD-A570-A535E23AB72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054734" y="1825625"/>
            <a:ext cx="4299065" cy="4285089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Declaration: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    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x;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Initialization: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   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30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Or all in one line: </a:t>
            </a:r>
          </a:p>
          <a:p>
            <a:pPr marL="114300" indent="0">
              <a:buNone/>
            </a:pP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	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30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</a:rPr>
              <a:t>(x + 5);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AC337-E9DB-834D-4EC6-DA72BBC519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63567-6BE6-DE49-2C91-C5939E1EA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8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2a27a0026_0_49"/>
          <p:cNvSpPr txBox="1">
            <a:spLocks noGrp="1"/>
          </p:cNvSpPr>
          <p:nvPr>
            <p:ph type="title"/>
          </p:nvPr>
        </p:nvSpPr>
        <p:spPr>
          <a:xfrm>
            <a:off x="838200" y="356027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dirty="0"/>
              <a:t>Work on Expressions/Types Practice Problems </a:t>
            </a:r>
            <a:endParaRPr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6700CB"/>
                </a:solidFill>
              </a:rPr>
              <a:t>Part 4</a:t>
            </a:r>
            <a:endParaRPr dirty="0"/>
          </a:p>
        </p:txBody>
      </p:sp>
      <p:sp>
        <p:nvSpPr>
          <p:cNvPr id="10" name="Google Shape;109;g1d2a27a0026_0_20">
            <a:extLst>
              <a:ext uri="{FF2B5EF4-FFF2-40B4-BE49-F238E27FC236}">
                <a16:creationId xmlns:a16="http://schemas.microsoft.com/office/drawing/2014/main" id="{9A4688DB-3F5C-46FC-8236-98519171C8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5837959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Ed lesson linked from the course calendar</a:t>
            </a:r>
            <a:endParaRPr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Work with the folks around you!</a:t>
            </a:r>
            <a:endParaRPr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dirty="0"/>
              <a:t>TAs and I will be walking around to help</a:t>
            </a:r>
            <a:endParaRPr sz="3200" dirty="0">
              <a:highlight>
                <a:srgbClr val="FFFFFF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E6DD0-382D-4A14-95CB-F43E7FB37404}"/>
              </a:ext>
            </a:extLst>
          </p:cNvPr>
          <p:cNvSpPr txBox="1"/>
          <p:nvPr/>
        </p:nvSpPr>
        <p:spPr>
          <a:xfrm>
            <a:off x="6764483" y="1728623"/>
            <a:ext cx="5474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i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 Ed lesson for problems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4138D7-59DA-4D63-3B64-0173672D15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DA45AB-7F85-3334-4239-5AE3773442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9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10C1-FA87-BC53-3AF2-02E9D39A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80"/>
                </a:solidFill>
              </a:rPr>
              <a:t>PCM</a:t>
            </a:r>
            <a:r>
              <a:rPr lang="en-US" dirty="0"/>
              <a:t> Recap: Data Types &amp;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8BB17-B752-BC86-0957-B8C1E5B9E7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Types: </a:t>
            </a:r>
            <a:r>
              <a:rPr lang="en-US" i="0" dirty="0">
                <a:latin typeface="Consolas" panose="020B0609020204030204" pitchFamily="49" charset="0"/>
                <a:cs typeface="Consolas" panose="020B0609020204030204" pitchFamily="49" charset="0"/>
              </a:rPr>
              <a:t>int, double, String, </a:t>
            </a:r>
            <a:r>
              <a:rPr lang="en-US" i="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endParaRPr lang="en-US" i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note: only </a:t>
            </a:r>
            <a:r>
              <a:rPr lang="en-US" i="0" dirty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 is capitalized!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Operators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mathematical operators, like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–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relational operators, like </a:t>
            </a:r>
            <a:r>
              <a:rPr lang="en-US" i="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i="0" dirty="0">
                <a:latin typeface="Consolas" panose="020B0609020204030204" pitchFamily="49" charset="0"/>
                <a:cs typeface="Consolas" panose="020B0609020204030204" pitchFamily="49" charset="0"/>
              </a:rPr>
              <a:t>!=</a:t>
            </a: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logical operators, like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||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Two tricky concepts: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“precedence” (order of operations)</a:t>
            </a:r>
          </a:p>
          <a:p>
            <a:pPr lvl="1"/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type conversions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E170D-FE39-A02C-5104-4B35C590962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Spring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F9D86-0236-4348-944E-5296AD3A63B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3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10C1-FA87-BC53-3AF2-02E9D39A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80"/>
                </a:solidFill>
              </a:rPr>
              <a:t>(PCM)</a:t>
            </a:r>
            <a:r>
              <a:rPr lang="en-US" b="1" dirty="0"/>
              <a:t> </a:t>
            </a:r>
            <a:r>
              <a:rPr lang="en-US" dirty="0"/>
              <a:t>Data Types in Java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E170D-FE39-A02C-5104-4B35C590962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Spring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F9D86-0236-4348-944E-5296AD3A63B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Google Shape;84;g1d2a27a0026_0_75">
            <a:extLst>
              <a:ext uri="{FF2B5EF4-FFF2-40B4-BE49-F238E27FC236}">
                <a16:creationId xmlns:a16="http://schemas.microsoft.com/office/drawing/2014/main" id="{F7612C46-025F-C611-091B-871F021701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9810900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500" i="0" dirty="0">
                <a:highlight>
                  <a:srgbClr val="FFFFFF"/>
                </a:highlight>
              </a:rPr>
              <a:t>In programming, you’re dealing with data…</a:t>
            </a:r>
            <a:endParaRPr sz="3500" i="0" dirty="0">
              <a:highlight>
                <a:srgbClr val="FFFFFF"/>
              </a:highlight>
            </a:endParaRPr>
          </a:p>
          <a:p>
            <a:pPr marL="457200" lvl="0" indent="-4508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500"/>
              <a:buChar char="•"/>
            </a:pPr>
            <a:r>
              <a:rPr lang="en-US" sz="3500" i="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3500" i="0" dirty="0" err="1">
                <a:highlight>
                  <a:srgbClr val="FFFFFF"/>
                </a:highlight>
              </a:rPr>
              <a:t>s</a:t>
            </a:r>
            <a:r>
              <a:rPr lang="en-US" sz="3500" i="0" dirty="0">
                <a:highlight>
                  <a:srgbClr val="FFFFFF"/>
                </a:highlight>
              </a:rPr>
              <a:t> (whole numbers)</a:t>
            </a:r>
            <a:endParaRPr sz="3500" i="0" dirty="0">
              <a:highlight>
                <a:srgbClr val="FFFFFF"/>
              </a:highlight>
            </a:endParaRPr>
          </a:p>
          <a:p>
            <a:pPr marL="457200" lvl="0" indent="-450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 i="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double</a:t>
            </a:r>
            <a:r>
              <a:rPr lang="en-US" sz="3500" i="0" dirty="0">
                <a:highlight>
                  <a:srgbClr val="FFFFFF"/>
                </a:highlight>
              </a:rPr>
              <a:t>s (real numbers)</a:t>
            </a:r>
            <a:endParaRPr sz="3500" i="0" dirty="0">
              <a:highlight>
                <a:srgbClr val="FFFFFF"/>
              </a:highlight>
            </a:endParaRPr>
          </a:p>
          <a:p>
            <a:pPr marL="457200" lvl="0" indent="-450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 i="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-US" sz="3500" i="0" dirty="0">
                <a:highlight>
                  <a:srgbClr val="FFFFFF"/>
                </a:highlight>
              </a:rPr>
              <a:t>s</a:t>
            </a:r>
            <a:endParaRPr sz="3500" i="0" dirty="0">
              <a:highlight>
                <a:srgbClr val="FFFFFF"/>
              </a:highlight>
            </a:endParaRPr>
          </a:p>
          <a:p>
            <a:pPr marL="457200" lvl="0" indent="-450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 i="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boolean</a:t>
            </a:r>
            <a:r>
              <a:rPr lang="en-US" sz="3500" i="0" dirty="0" err="1">
                <a:highlight>
                  <a:srgbClr val="FFFFFF"/>
                </a:highlight>
              </a:rPr>
              <a:t>s</a:t>
            </a:r>
            <a:r>
              <a:rPr lang="en-US" sz="3500" i="0" dirty="0">
                <a:highlight>
                  <a:srgbClr val="FFFFFF"/>
                </a:highlight>
              </a:rPr>
              <a:t> (true or false)</a:t>
            </a:r>
          </a:p>
          <a:p>
            <a:pPr marL="457200" lvl="0" indent="-450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endParaRPr lang="en-US" sz="3500" i="0" dirty="0">
              <a:highlight>
                <a:srgbClr val="FFFFFF"/>
              </a:highlight>
            </a:endParaRPr>
          </a:p>
          <a:p>
            <a:pPr marL="63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-US" sz="3500" i="0" dirty="0">
                <a:highlight>
                  <a:srgbClr val="FFFFFF"/>
                </a:highlight>
              </a:rPr>
              <a:t>(among other ones – which we’ll introduce later)</a:t>
            </a:r>
            <a:endParaRPr sz="3200" i="0" dirty="0"/>
          </a:p>
        </p:txBody>
      </p:sp>
    </p:spTree>
    <p:extLst>
      <p:ext uri="{BB962C8B-B14F-4D97-AF65-F5344CB8AC3E}">
        <p14:creationId xmlns:p14="http://schemas.microsoft.com/office/powerpoint/2010/main" val="30608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4A3F6-DF80-5FE9-981A-9ED4C91723A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Spring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94D0E-5DDD-34B4-4153-DCAF0A1506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Google Shape;91;g1d2a27a0026_0_5">
            <a:extLst>
              <a:ext uri="{FF2B5EF4-FFF2-40B4-BE49-F238E27FC236}">
                <a16:creationId xmlns:a16="http://schemas.microsoft.com/office/drawing/2014/main" id="{AE50A704-2A39-BE10-5AB1-4DCF81A1AB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1541369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/>
              <a:t>Operators </a:t>
            </a:r>
            <a:r>
              <a:rPr lang="en-US" sz="4000" dirty="0"/>
              <a:t>(for numerical &amp; </a:t>
            </a:r>
            <a:r>
              <a:rPr lang="en-US" sz="4000" dirty="0"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-US" sz="4000" dirty="0"/>
              <a:t> values)</a:t>
            </a:r>
            <a:endParaRPr sz="4000" dirty="0"/>
          </a:p>
        </p:txBody>
      </p:sp>
      <p:sp>
        <p:nvSpPr>
          <p:cNvPr id="7" name="Google Shape;92;g1d2a27a0026_0_5">
            <a:extLst>
              <a:ext uri="{FF2B5EF4-FFF2-40B4-BE49-F238E27FC236}">
                <a16:creationId xmlns:a16="http://schemas.microsoft.com/office/drawing/2014/main" id="{1E54B422-7BAF-1DE2-4F47-A5BEE99D4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334780"/>
            <a:ext cx="5510646" cy="479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20" rIns="91425" bIns="45700" numCol="1" anchor="t" anchorCtr="0">
            <a:normAutofit/>
          </a:bodyPr>
          <a:lstStyle/>
          <a:p>
            <a:pPr marL="635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3500"/>
              <a:buNone/>
            </a:pPr>
            <a:r>
              <a:rPr lang="en-US" sz="3000" b="1" i="0" dirty="0">
                <a:highlight>
                  <a:srgbClr val="FFFFFF"/>
                </a:highlight>
              </a:rPr>
              <a:t>Numerical: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+ Addition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- Subtraction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* Multiplication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/ Division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% Modulo or “Mod”</a:t>
            </a:r>
          </a:p>
          <a:p>
            <a:pPr marL="457200" lvl="0" indent="-457200" algn="l" rtl="0">
              <a:lnSpc>
                <a:spcPct val="115000"/>
              </a:lnSpc>
              <a:spcAft>
                <a:spcPts val="0"/>
              </a:spcAft>
              <a:buSzPts val="3500"/>
              <a:buFont typeface="Calibri"/>
              <a:buChar char="•"/>
            </a:pPr>
            <a:r>
              <a:rPr lang="en-US" sz="3000" i="0" dirty="0">
                <a:highlight>
                  <a:srgbClr val="FFFFFF"/>
                </a:highlight>
              </a:rPr>
              <a:t>&lt;, &gt;, &lt;=, &gt;=, ==, != Relational </a:t>
            </a:r>
            <a:endParaRPr sz="3000" i="0" dirty="0">
              <a:highlight>
                <a:srgbClr val="FFFFFF"/>
              </a:highlight>
            </a:endParaRPr>
          </a:p>
        </p:txBody>
      </p:sp>
      <p:sp>
        <p:nvSpPr>
          <p:cNvPr id="8" name="Google Shape;92;g1d2a27a0026_0_5">
            <a:extLst>
              <a:ext uri="{FF2B5EF4-FFF2-40B4-BE49-F238E27FC236}">
                <a16:creationId xmlns:a16="http://schemas.microsoft.com/office/drawing/2014/main" id="{40A8D516-8F27-3233-1A7C-FCE568829178}"/>
              </a:ext>
            </a:extLst>
          </p:cNvPr>
          <p:cNvSpPr txBox="1">
            <a:spLocks/>
          </p:cNvSpPr>
          <p:nvPr/>
        </p:nvSpPr>
        <p:spPr>
          <a:xfrm>
            <a:off x="6608883" y="1392856"/>
            <a:ext cx="4114800" cy="479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20" rIns="91425" bIns="45700" numCol="1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350" indent="0">
              <a:lnSpc>
                <a:spcPct val="115000"/>
              </a:lnSpc>
              <a:spcBef>
                <a:spcPts val="0"/>
              </a:spcBef>
              <a:buSzPts val="3500"/>
              <a:buFont typeface="Arial"/>
              <a:buNone/>
            </a:pPr>
            <a:r>
              <a:rPr lang="en-US" sz="3000" b="1" dirty="0">
                <a:highlight>
                  <a:srgbClr val="FFFFFF"/>
                </a:highlight>
              </a:rPr>
              <a:t>Strings:</a:t>
            </a:r>
          </a:p>
          <a:p>
            <a:pPr indent="-450850">
              <a:lnSpc>
                <a:spcPct val="115000"/>
              </a:lnSpc>
              <a:spcBef>
                <a:spcPts val="0"/>
              </a:spcBef>
              <a:buSzPts val="3500"/>
            </a:pPr>
            <a:r>
              <a:rPr lang="en-US" sz="3000" dirty="0">
                <a:highlight>
                  <a:srgbClr val="FFFFFF"/>
                </a:highlight>
              </a:rPr>
              <a:t>+ Concatenation </a:t>
            </a:r>
          </a:p>
          <a:p>
            <a:pPr indent="-450850">
              <a:lnSpc>
                <a:spcPct val="115000"/>
              </a:lnSpc>
              <a:spcBef>
                <a:spcPts val="0"/>
              </a:spcBef>
              <a:buSzPts val="3500"/>
            </a:pPr>
            <a:endParaRPr lang="en-US" dirty="0">
              <a:highlight>
                <a:srgbClr val="FFFFFF"/>
              </a:highlight>
            </a:endParaRPr>
          </a:p>
          <a:p>
            <a:pPr marL="6350" indent="0">
              <a:lnSpc>
                <a:spcPct val="115000"/>
              </a:lnSpc>
              <a:spcBef>
                <a:spcPts val="0"/>
              </a:spcBef>
              <a:buSzPts val="3500"/>
              <a:buFont typeface="Arial"/>
              <a:buNone/>
            </a:pPr>
            <a:r>
              <a:rPr lang="en-US" sz="3000" b="1" dirty="0">
                <a:highlight>
                  <a:srgbClr val="FFFFFF"/>
                </a:highlight>
              </a:rPr>
              <a:t>Booleans:</a:t>
            </a:r>
          </a:p>
          <a:p>
            <a:pPr indent="-457200">
              <a:lnSpc>
                <a:spcPct val="115000"/>
              </a:lnSpc>
              <a:buSzPts val="3500"/>
            </a:pPr>
            <a:r>
              <a:rPr lang="en-US" sz="3000" dirty="0">
                <a:highlight>
                  <a:srgbClr val="FFFFFF"/>
                </a:highlight>
              </a:rPr>
              <a:t>! Logical Not</a:t>
            </a:r>
          </a:p>
          <a:p>
            <a:pPr indent="-457200">
              <a:lnSpc>
                <a:spcPct val="115000"/>
              </a:lnSpc>
              <a:buSzPts val="3500"/>
            </a:pPr>
            <a:r>
              <a:rPr lang="en-US" sz="3000" dirty="0">
                <a:highlight>
                  <a:srgbClr val="FFFFFF"/>
                </a:highlight>
              </a:rPr>
              <a:t>&amp;&amp; Logical And</a:t>
            </a:r>
          </a:p>
          <a:p>
            <a:pPr indent="-457200">
              <a:lnSpc>
                <a:spcPct val="115000"/>
              </a:lnSpc>
              <a:buSzPts val="3500"/>
            </a:pPr>
            <a:r>
              <a:rPr lang="en-US" sz="3000" dirty="0">
                <a:highlight>
                  <a:srgbClr val="FFFFFF"/>
                </a:highlight>
              </a:rPr>
              <a:t>|| Logical Or</a:t>
            </a:r>
          </a:p>
          <a:p>
            <a:pPr indent="-457200">
              <a:lnSpc>
                <a:spcPct val="115000"/>
              </a:lnSpc>
              <a:buSzPts val="3500"/>
            </a:pPr>
            <a:r>
              <a:rPr lang="en-US" sz="3000" dirty="0">
                <a:highlight>
                  <a:srgbClr val="FFFFFF"/>
                </a:highlight>
              </a:rPr>
              <a:t>== and != Relational</a:t>
            </a:r>
          </a:p>
        </p:txBody>
      </p:sp>
    </p:spTree>
    <p:extLst>
      <p:ext uri="{BB962C8B-B14F-4D97-AF65-F5344CB8AC3E}">
        <p14:creationId xmlns:p14="http://schemas.microsoft.com/office/powerpoint/2010/main" val="318453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4A3F6-DF80-5FE9-981A-9ED4C91723A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dirty="0"/>
              <a:t>Lesson 1 - Spring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94D0E-5DDD-34B4-4153-DCAF0A1506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Google Shape;91;g1d2a27a0026_0_5">
            <a:extLst>
              <a:ext uri="{FF2B5EF4-FFF2-40B4-BE49-F238E27FC236}">
                <a16:creationId xmlns:a16="http://schemas.microsoft.com/office/drawing/2014/main" id="{AE50A704-2A39-BE10-5AB1-4DCF81A1AB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1541369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dirty="0"/>
              <a:t>Precedence</a:t>
            </a:r>
            <a:endParaRPr sz="4000" dirty="0"/>
          </a:p>
        </p:txBody>
      </p:sp>
      <p:sp>
        <p:nvSpPr>
          <p:cNvPr id="9" name="Google Shape;100;g1d2a27a0026_0_12">
            <a:extLst>
              <a:ext uri="{FF2B5EF4-FFF2-40B4-BE49-F238E27FC236}">
                <a16:creationId xmlns:a16="http://schemas.microsoft.com/office/drawing/2014/main" id="{2E89E00D-2FF2-1D87-90F7-88FEC172E9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559168"/>
            <a:ext cx="9810900" cy="2763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dirty="0">
                <a:solidFill>
                  <a:srgbClr val="6700CB"/>
                </a:solidFill>
              </a:rPr>
              <a:t>P</a:t>
            </a:r>
            <a:r>
              <a:rPr lang="en-US" sz="3600" i="0" dirty="0"/>
              <a:t>arentheses</a:t>
            </a:r>
            <a:endParaRPr sz="3600" i="0" dirty="0"/>
          </a:p>
          <a:p>
            <a:pPr marL="0" lvl="0" indent="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b="1" i="0" dirty="0">
                <a:solidFill>
                  <a:srgbClr val="6700CB"/>
                </a:solidFill>
              </a:rPr>
              <a:t>M</a:t>
            </a:r>
            <a:r>
              <a:rPr lang="en-US" sz="3600" i="0" dirty="0"/>
              <a:t>ultiplication</a:t>
            </a:r>
            <a:r>
              <a:rPr lang="en-US" sz="3600" b="1" i="0" dirty="0"/>
              <a:t>,</a:t>
            </a:r>
            <a:r>
              <a:rPr lang="en-US" sz="3600" b="1" i="0" dirty="0">
                <a:solidFill>
                  <a:srgbClr val="6700CB"/>
                </a:solidFill>
              </a:rPr>
              <a:t> M</a:t>
            </a:r>
            <a:r>
              <a:rPr lang="en-US" sz="3600" i="0" dirty="0"/>
              <a:t>odulo</a:t>
            </a:r>
            <a:r>
              <a:rPr lang="en-US" sz="3600" b="1" i="0" dirty="0"/>
              <a:t>,</a:t>
            </a:r>
            <a:r>
              <a:rPr lang="en-US" sz="3600" b="1" i="0" dirty="0">
                <a:solidFill>
                  <a:srgbClr val="6700CB"/>
                </a:solidFill>
              </a:rPr>
              <a:t> D</a:t>
            </a:r>
            <a:r>
              <a:rPr lang="en-US" sz="3600" i="0" dirty="0"/>
              <a:t>ivision</a:t>
            </a:r>
            <a:endParaRPr sz="3600" i="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b="1" i="0" dirty="0">
                <a:solidFill>
                  <a:srgbClr val="6700CB"/>
                </a:solidFill>
              </a:rPr>
              <a:t>A</a:t>
            </a:r>
            <a:r>
              <a:rPr lang="en-US" sz="3600" i="0" dirty="0"/>
              <a:t>ddition (and Concatenation)</a:t>
            </a:r>
            <a:r>
              <a:rPr lang="en-US" sz="3600" b="1" i="0" dirty="0"/>
              <a:t>, </a:t>
            </a:r>
            <a:r>
              <a:rPr lang="en-US" sz="3600" b="1" i="0" dirty="0">
                <a:solidFill>
                  <a:srgbClr val="6700CB"/>
                </a:solidFill>
              </a:rPr>
              <a:t>S</a:t>
            </a:r>
            <a:r>
              <a:rPr lang="en-US" sz="3600" i="0" dirty="0"/>
              <a:t>ubtraction</a:t>
            </a:r>
            <a:endParaRPr sz="3500" i="0" dirty="0">
              <a:highlight>
                <a:srgbClr val="FFFFFF"/>
              </a:highlight>
            </a:endParaRPr>
          </a:p>
        </p:txBody>
      </p:sp>
      <p:sp>
        <p:nvSpPr>
          <p:cNvPr id="10" name="Google Shape;103;g1d2a27a0026_0_12">
            <a:extLst>
              <a:ext uri="{FF2B5EF4-FFF2-40B4-BE49-F238E27FC236}">
                <a16:creationId xmlns:a16="http://schemas.microsoft.com/office/drawing/2014/main" id="{6AE969FE-3D0D-CF2E-F203-B8C4B1FBB642}"/>
              </a:ext>
            </a:extLst>
          </p:cNvPr>
          <p:cNvSpPr txBox="1"/>
          <p:nvPr/>
        </p:nvSpPr>
        <p:spPr>
          <a:xfrm>
            <a:off x="1695600" y="4322850"/>
            <a:ext cx="8800800" cy="1617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>
                <a:latin typeface="Calibri"/>
                <a:ea typeface="Calibri"/>
                <a:cs typeface="Calibri"/>
                <a:sym typeface="Calibri"/>
              </a:rPr>
              <a:t>If multiple operators at the same level?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solidFill>
                <a:srgbClr val="6700C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 dirty="0">
                <a:solidFill>
                  <a:srgbClr val="6700CB"/>
                </a:solidFill>
                <a:latin typeface="Calibri"/>
                <a:ea typeface="Calibri"/>
                <a:cs typeface="Calibri"/>
                <a:sym typeface="Calibri"/>
              </a:rPr>
              <a:t>Evaluate subexpressions from </a:t>
            </a:r>
            <a:r>
              <a:rPr lang="en-US" sz="3300" b="1" u="sng" dirty="0">
                <a:solidFill>
                  <a:srgbClr val="6700CB"/>
                </a:solidFill>
                <a:latin typeface="Calibri"/>
                <a:ea typeface="Calibri"/>
                <a:cs typeface="Calibri"/>
                <a:sym typeface="Calibri"/>
              </a:rPr>
              <a:t>left to right</a:t>
            </a:r>
            <a:r>
              <a:rPr lang="en-US" sz="3300" b="1" dirty="0">
                <a:solidFill>
                  <a:srgbClr val="6700CB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sz="3300" b="1" dirty="0">
              <a:solidFill>
                <a:srgbClr val="6700C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0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D597-4423-4D3B-90FC-4790F41A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89D68-78A5-4906-AD02-048BDA17B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>
                <a:latin typeface="Consolas" panose="020B0609020204030204" pitchFamily="49" charset="0"/>
              </a:rPr>
              <a:t>1 + 2 * 3</a:t>
            </a:r>
            <a:endParaRPr lang="en-US" sz="3600" dirty="0">
              <a:latin typeface="Consolas" panose="020B060902020403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D81D0-5AF4-45A9-97CF-14256338D66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>
                <a:latin typeface="Consolas" panose="020B0609020204030204" pitchFamily="49" charset="0"/>
              </a:rPr>
              <a:t>(1 + 2) * 3</a:t>
            </a:r>
          </a:p>
          <a:p>
            <a:pPr marL="114300" indent="0">
              <a:buNone/>
            </a:pPr>
            <a:endParaRPr lang="en-US" sz="3600" dirty="0"/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2CF14064-8140-4566-13F9-B68E0030BE5B}"/>
              </a:ext>
            </a:extLst>
          </p:cNvPr>
          <p:cNvSpPr/>
          <p:nvPr/>
        </p:nvSpPr>
        <p:spPr>
          <a:xfrm rot="5400000">
            <a:off x="3840480" y="2072640"/>
            <a:ext cx="259080" cy="10210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0F691-3E8D-8AA4-EF22-C1E9A4D3DEAB}"/>
              </a:ext>
            </a:extLst>
          </p:cNvPr>
          <p:cNvSpPr txBox="1"/>
          <p:nvPr/>
        </p:nvSpPr>
        <p:spPr>
          <a:xfrm>
            <a:off x="3623310" y="2712720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6</a:t>
            </a:r>
            <a:endParaRPr lang="en-US" sz="3600" dirty="0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15BAAC2D-F564-2739-5E6D-E750BCD8032F}"/>
              </a:ext>
            </a:extLst>
          </p:cNvPr>
          <p:cNvSpPr/>
          <p:nvPr/>
        </p:nvSpPr>
        <p:spPr>
          <a:xfrm rot="5400000">
            <a:off x="3055620" y="2689860"/>
            <a:ext cx="259080" cy="14782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420705-963C-F752-2C78-4DD9026B72DF}"/>
              </a:ext>
            </a:extLst>
          </p:cNvPr>
          <p:cNvSpPr txBox="1"/>
          <p:nvPr/>
        </p:nvSpPr>
        <p:spPr>
          <a:xfrm>
            <a:off x="2838450" y="3645003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7</a:t>
            </a:r>
            <a:endParaRPr lang="en-US" sz="3600" dirty="0"/>
          </a:p>
        </p:txBody>
      </p:sp>
      <p:sp>
        <p:nvSpPr>
          <p:cNvPr id="11" name="Right Bracket 10">
            <a:extLst>
              <a:ext uri="{FF2B5EF4-FFF2-40B4-BE49-F238E27FC236}">
                <a16:creationId xmlns:a16="http://schemas.microsoft.com/office/drawing/2014/main" id="{D4D187AD-5E97-F51F-DCB0-4C52BF111795}"/>
              </a:ext>
            </a:extLst>
          </p:cNvPr>
          <p:cNvSpPr/>
          <p:nvPr/>
        </p:nvSpPr>
        <p:spPr>
          <a:xfrm rot="5400000">
            <a:off x="8199120" y="1901823"/>
            <a:ext cx="259080" cy="14782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0BD14D-64FC-9CF6-F695-BF753FAEE897}"/>
              </a:ext>
            </a:extLst>
          </p:cNvPr>
          <p:cNvSpPr txBox="1"/>
          <p:nvPr/>
        </p:nvSpPr>
        <p:spPr>
          <a:xfrm>
            <a:off x="8020050" y="2795266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3</a:t>
            </a:r>
            <a:endParaRPr lang="en-US" sz="3600" dirty="0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98EDCA38-E52C-0BAC-BCA1-A8B9710C3981}"/>
              </a:ext>
            </a:extLst>
          </p:cNvPr>
          <p:cNvSpPr/>
          <p:nvPr/>
        </p:nvSpPr>
        <p:spPr>
          <a:xfrm rot="5400000">
            <a:off x="9094470" y="2700443"/>
            <a:ext cx="259080" cy="171450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07B5FB-1FCE-68E8-8625-CF7545CC107B}"/>
              </a:ext>
            </a:extLst>
          </p:cNvPr>
          <p:cNvSpPr txBox="1"/>
          <p:nvPr/>
        </p:nvSpPr>
        <p:spPr>
          <a:xfrm>
            <a:off x="8877300" y="3726700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9</a:t>
            </a:r>
            <a:endParaRPr lang="en-US" sz="36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3AA9EB43-7D75-3284-C0D4-C2929990F7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86648BFF-0F5B-C540-5FEA-99C0567102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1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d2a27a0026_0_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985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dirty="0"/>
              <a:t>Work on Expressions/Types Practice Problems</a:t>
            </a:r>
            <a:br>
              <a:rPr lang="en-US" sz="4000" dirty="0"/>
            </a:br>
            <a:r>
              <a:rPr lang="en-US" sz="4000" b="1" dirty="0">
                <a:solidFill>
                  <a:srgbClr val="6700CB"/>
                </a:solidFill>
              </a:rPr>
              <a:t>Part 1</a:t>
            </a:r>
            <a:endParaRPr sz="4000" dirty="0"/>
          </a:p>
        </p:txBody>
      </p:sp>
      <p:sp>
        <p:nvSpPr>
          <p:cNvPr id="109" name="Google Shape;109;g1d2a27a0026_0_20"/>
          <p:cNvSpPr txBox="1">
            <a:spLocks noGrp="1"/>
          </p:cNvSpPr>
          <p:nvPr>
            <p:ph type="body" idx="1"/>
          </p:nvPr>
        </p:nvSpPr>
        <p:spPr>
          <a:xfrm>
            <a:off x="838200" y="1559169"/>
            <a:ext cx="6274377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Ed lesson linked from the course calendar</a:t>
            </a:r>
            <a:endParaRPr sz="3200"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Work with the folks around you!</a:t>
            </a:r>
            <a:endParaRPr sz="3200" dirty="0"/>
          </a:p>
          <a:p>
            <a:pPr marL="457200" lvl="0" indent="-4318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3200"/>
              <a:buChar char="•"/>
            </a:pPr>
            <a:r>
              <a:rPr lang="en-US" sz="3200" dirty="0"/>
              <a:t>TAs and I will be walking around to help</a:t>
            </a:r>
            <a:endParaRPr sz="3500" dirty="0"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F9F593-2DAD-487A-9C1E-02A356AC274D}"/>
              </a:ext>
            </a:extLst>
          </p:cNvPr>
          <p:cNvSpPr txBox="1"/>
          <p:nvPr/>
        </p:nvSpPr>
        <p:spPr>
          <a:xfrm>
            <a:off x="7720445" y="1610591"/>
            <a:ext cx="405245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5 + 2 * 4</a:t>
            </a:r>
          </a:p>
          <a:p>
            <a:endParaRPr lang="en-US" sz="32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1 + 2 / 3</a:t>
            </a:r>
          </a:p>
          <a:p>
            <a:endParaRPr lang="en-US" sz="32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rgbClr val="00808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6 * 5 % 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A642BF-B6B7-C928-6526-898ECC56A7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FF40A-3DF9-15BA-6B16-E14A0F123A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6DEA9C-2E94-B86F-D423-FAA570350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3002280" cy="2807335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>
                <a:latin typeface="Consolas" panose="020B0609020204030204" pitchFamily="49" charset="0"/>
              </a:rPr>
              <a:t>5 + 2 * 4</a:t>
            </a:r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A1E1D36-29ED-0BC7-E872-DDDF2C8B5BE8}"/>
              </a:ext>
            </a:extLst>
          </p:cNvPr>
          <p:cNvSpPr/>
          <p:nvPr/>
        </p:nvSpPr>
        <p:spPr>
          <a:xfrm rot="5400000">
            <a:off x="2804160" y="2052688"/>
            <a:ext cx="259080" cy="10210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989BC8-B560-8407-E607-852DB304E4F5}"/>
              </a:ext>
            </a:extLst>
          </p:cNvPr>
          <p:cNvSpPr txBox="1"/>
          <p:nvPr/>
        </p:nvSpPr>
        <p:spPr>
          <a:xfrm>
            <a:off x="2586990" y="2692768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8</a:t>
            </a:r>
            <a:endParaRPr lang="en-US" sz="3600" dirty="0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EECB636E-CDD2-077A-1AD5-31F5BD75F44F}"/>
              </a:ext>
            </a:extLst>
          </p:cNvPr>
          <p:cNvSpPr/>
          <p:nvPr/>
        </p:nvSpPr>
        <p:spPr>
          <a:xfrm rot="5400000">
            <a:off x="2065020" y="2691231"/>
            <a:ext cx="259080" cy="14782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CB200C-9095-BA2F-34FF-AB83E58D0478}"/>
              </a:ext>
            </a:extLst>
          </p:cNvPr>
          <p:cNvSpPr txBox="1"/>
          <p:nvPr/>
        </p:nvSpPr>
        <p:spPr>
          <a:xfrm>
            <a:off x="1847850" y="3645003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13</a:t>
            </a:r>
            <a:endParaRPr lang="en-US" sz="360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982DE68-6E5A-29AF-11EA-2F8B5D54D09A}"/>
              </a:ext>
            </a:extLst>
          </p:cNvPr>
          <p:cNvSpPr txBox="1">
            <a:spLocks/>
          </p:cNvSpPr>
          <p:nvPr/>
        </p:nvSpPr>
        <p:spPr>
          <a:xfrm>
            <a:off x="4594860" y="1825625"/>
            <a:ext cx="3002280" cy="28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1 + 2 / 3</a:t>
            </a:r>
          </a:p>
        </p:txBody>
      </p:sp>
      <p:sp>
        <p:nvSpPr>
          <p:cNvPr id="12" name="Right Bracket 11">
            <a:extLst>
              <a:ext uri="{FF2B5EF4-FFF2-40B4-BE49-F238E27FC236}">
                <a16:creationId xmlns:a16="http://schemas.microsoft.com/office/drawing/2014/main" id="{64F87E4B-9312-F263-05B0-D0AE56DC7DC0}"/>
              </a:ext>
            </a:extLst>
          </p:cNvPr>
          <p:cNvSpPr/>
          <p:nvPr/>
        </p:nvSpPr>
        <p:spPr>
          <a:xfrm rot="5400000">
            <a:off x="6477000" y="2041843"/>
            <a:ext cx="259080" cy="10210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B0CBCC-EBD5-CDD8-58D4-C86717491928}"/>
              </a:ext>
            </a:extLst>
          </p:cNvPr>
          <p:cNvSpPr txBox="1"/>
          <p:nvPr/>
        </p:nvSpPr>
        <p:spPr>
          <a:xfrm>
            <a:off x="6297930" y="2692768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0</a:t>
            </a:r>
            <a:endParaRPr lang="en-US" sz="3600" dirty="0"/>
          </a:p>
        </p:txBody>
      </p: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7B8E7AA5-0899-E854-1D3C-33EC6D4C5420}"/>
              </a:ext>
            </a:extLst>
          </p:cNvPr>
          <p:cNvSpPr/>
          <p:nvPr/>
        </p:nvSpPr>
        <p:spPr>
          <a:xfrm rot="5400000">
            <a:off x="5760720" y="2691232"/>
            <a:ext cx="259080" cy="14782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C07D67-1B09-EF8C-FCA7-5350F3AAA583}"/>
              </a:ext>
            </a:extLst>
          </p:cNvPr>
          <p:cNvSpPr txBox="1"/>
          <p:nvPr/>
        </p:nvSpPr>
        <p:spPr>
          <a:xfrm>
            <a:off x="5604510" y="3645003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1</a:t>
            </a:r>
            <a:endParaRPr lang="en-US" sz="3600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E3934AFA-63E0-F6A5-4BAD-6818AF4A40E7}"/>
              </a:ext>
            </a:extLst>
          </p:cNvPr>
          <p:cNvSpPr txBox="1">
            <a:spLocks/>
          </p:cNvSpPr>
          <p:nvPr/>
        </p:nvSpPr>
        <p:spPr>
          <a:xfrm>
            <a:off x="8351520" y="1897163"/>
            <a:ext cx="3002280" cy="28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 algn="ctr">
              <a:buFont typeface="Arial"/>
              <a:buNone/>
            </a:pPr>
            <a:r>
              <a:rPr lang="en-US" sz="3600" dirty="0">
                <a:latin typeface="Consolas" panose="020B0609020204030204" pitchFamily="49" charset="0"/>
              </a:rPr>
              <a:t>6 * 5 % 7</a:t>
            </a:r>
          </a:p>
        </p:txBody>
      </p:sp>
      <p:sp>
        <p:nvSpPr>
          <p:cNvPr id="17" name="Right Bracket 16">
            <a:extLst>
              <a:ext uri="{FF2B5EF4-FFF2-40B4-BE49-F238E27FC236}">
                <a16:creationId xmlns:a16="http://schemas.microsoft.com/office/drawing/2014/main" id="{557DE53B-6979-0D37-66F3-337DD4A135AB}"/>
              </a:ext>
            </a:extLst>
          </p:cNvPr>
          <p:cNvSpPr/>
          <p:nvPr/>
        </p:nvSpPr>
        <p:spPr>
          <a:xfrm rot="5400000">
            <a:off x="9288780" y="2137123"/>
            <a:ext cx="259080" cy="10210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2EA981-F6C0-8F29-2D7D-D7FAB059BC9A}"/>
              </a:ext>
            </a:extLst>
          </p:cNvPr>
          <p:cNvSpPr txBox="1"/>
          <p:nvPr/>
        </p:nvSpPr>
        <p:spPr>
          <a:xfrm>
            <a:off x="9071610" y="2751832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30</a:t>
            </a:r>
            <a:endParaRPr lang="en-US" sz="3600" dirty="0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348C2DBB-CA8F-741F-D0CC-41365B607F44}"/>
              </a:ext>
            </a:extLst>
          </p:cNvPr>
          <p:cNvSpPr/>
          <p:nvPr/>
        </p:nvSpPr>
        <p:spPr>
          <a:xfrm rot="5400000">
            <a:off x="10027920" y="2730981"/>
            <a:ext cx="259080" cy="147828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CDBA6F-E35E-1217-A894-3F328AF58926}"/>
              </a:ext>
            </a:extLst>
          </p:cNvPr>
          <p:cNvSpPr txBox="1"/>
          <p:nvPr/>
        </p:nvSpPr>
        <p:spPr>
          <a:xfrm>
            <a:off x="9852660" y="3649656"/>
            <a:ext cx="693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nsolas" panose="020B0609020204030204" pitchFamily="49" charset="0"/>
              </a:rPr>
              <a:t>2</a:t>
            </a:r>
            <a:endParaRPr lang="en-US" sz="36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1A0DD5F-4EA5-1DE9-F25F-224B620A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72" y="33463"/>
            <a:ext cx="10515600" cy="1325563"/>
          </a:xfrm>
        </p:spPr>
        <p:txBody>
          <a:bodyPr/>
          <a:lstStyle/>
          <a:p>
            <a:r>
              <a:rPr lang="en-US" dirty="0"/>
              <a:t>Part 1 Walkthrough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D79636-C6F7-0B20-B2A9-95C6D564B1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Spring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7E39CC-58D2-3532-B340-609A4812C8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2" grpId="0" animBg="1"/>
      <p:bldP spid="13" grpId="0"/>
      <p:bldP spid="14" grpId="0" animBg="1"/>
      <p:bldP spid="15" grpId="0"/>
      <p:bldP spid="17" grpId="0" animBg="1"/>
      <p:bldP spid="18" grpId="0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1254</Words>
  <Application>Microsoft Office PowerPoint</Application>
  <PresentationFormat>Widescreen</PresentationFormat>
  <Paragraphs>312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Quattrocento Sans</vt:lpstr>
      <vt:lpstr>Consolas</vt:lpstr>
      <vt:lpstr>Calibri</vt:lpstr>
      <vt:lpstr>Arial</vt:lpstr>
      <vt:lpstr>Office Theme</vt:lpstr>
      <vt:lpstr>CSE 121 Lesson 2: Expressions and Datatypes</vt:lpstr>
      <vt:lpstr>Announcements &amp; Reminders</vt:lpstr>
      <vt:lpstr>PCM Recap: Data Types &amp; Expressions</vt:lpstr>
      <vt:lpstr>(PCM) Data Types in Java</vt:lpstr>
      <vt:lpstr>(PCM) Operators (for numerical &amp; String values)</vt:lpstr>
      <vt:lpstr>(PCM) Precedence</vt:lpstr>
      <vt:lpstr>Example</vt:lpstr>
      <vt:lpstr>Work on Expressions/Types Practice Problems Part 1</vt:lpstr>
      <vt:lpstr>Part 1 Walkthrough</vt:lpstr>
      <vt:lpstr>(PCM) Mixing Types &amp; Conversions</vt:lpstr>
      <vt:lpstr>(PCM) Conversions Gone Wrong!!</vt:lpstr>
      <vt:lpstr>Example 2</vt:lpstr>
      <vt:lpstr>Work on Expressions/Types Practice Problems  Part 2</vt:lpstr>
      <vt:lpstr>Part 2 Walkthrough</vt:lpstr>
      <vt:lpstr>(PCM) Boolean Operators</vt:lpstr>
      <vt:lpstr>(PCM) Precedence (updated)</vt:lpstr>
      <vt:lpstr>Example 3</vt:lpstr>
      <vt:lpstr>Work on Expressions/Types Practice Problems  Part 3</vt:lpstr>
      <vt:lpstr>Part 3 Walkthrough 1</vt:lpstr>
      <vt:lpstr>Part 3 Walkthrough 2</vt:lpstr>
      <vt:lpstr>(Friday) Variables</vt:lpstr>
      <vt:lpstr>Work on Expressions/Types Practice Problems  Part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93</cp:revision>
  <cp:lastPrinted>2024-04-03T17:30:38Z</cp:lastPrinted>
  <dcterms:created xsi:type="dcterms:W3CDTF">2020-09-29T18:40:50Z</dcterms:created>
  <dcterms:modified xsi:type="dcterms:W3CDTF">2024-10-03T00:12:43Z</dcterms:modified>
</cp:coreProperties>
</file>