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70" r:id="rId4"/>
    <p:sldId id="273" r:id="rId5"/>
    <p:sldId id="258" r:id="rId6"/>
    <p:sldId id="267" r:id="rId7"/>
    <p:sldId id="268" r:id="rId8"/>
    <p:sldId id="274" r:id="rId9"/>
    <p:sldId id="275" r:id="rId10"/>
    <p:sldId id="276" r:id="rId11"/>
    <p:sldId id="277" r:id="rId12"/>
    <p:sldId id="278" r:id="rId13"/>
    <p:sldId id="281" r:id="rId14"/>
    <p:sldId id="280" r:id="rId15"/>
    <p:sldId id="259" r:id="rId16"/>
    <p:sldId id="260" r:id="rId17"/>
    <p:sldId id="261" r:id="rId18"/>
    <p:sldId id="265" r:id="rId19"/>
    <p:sldId id="266" r:id="rId20"/>
    <p:sldId id="271" r:id="rId21"/>
    <p:sldId id="263" r:id="rId22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4" roundtripDataSignature="AMtx7miAiF8giXRnT8y8uqgAlF7ju5JpZ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AE379B1-A49C-414B-9E5A-31378A5A3807}">
  <a:tblStyle styleId="{5AE379B1-A49C-414B-9E5A-31378A5A3807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EE0DB80F-0791-4D77-97CF-DB1E3150AEEC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967"/>
    <p:restoredTop sz="94684"/>
  </p:normalViewPr>
  <p:slideViewPr>
    <p:cSldViewPr snapToGrid="0">
      <p:cViewPr varScale="1">
        <p:scale>
          <a:sx n="93" d="100"/>
          <a:sy n="93" d="100"/>
        </p:scale>
        <p:origin x="232" y="10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7" name="Google Shape;7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>
          <a:extLst>
            <a:ext uri="{FF2B5EF4-FFF2-40B4-BE49-F238E27FC236}">
              <a16:creationId xmlns:a16="http://schemas.microsoft.com/office/drawing/2014/main" id="{BBB5DF45-4922-D722-4321-FF1E33A4E2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9:notes">
            <a:extLst>
              <a:ext uri="{FF2B5EF4-FFF2-40B4-BE49-F238E27FC236}">
                <a16:creationId xmlns:a16="http://schemas.microsoft.com/office/drawing/2014/main" id="{0AF0B454-FBD2-EAB0-989C-245605535AF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800"/>
          </a:p>
        </p:txBody>
      </p:sp>
      <p:sp>
        <p:nvSpPr>
          <p:cNvPr id="65" name="Google Shape;65;p19:notes">
            <a:extLst>
              <a:ext uri="{FF2B5EF4-FFF2-40B4-BE49-F238E27FC236}">
                <a16:creationId xmlns:a16="http://schemas.microsoft.com/office/drawing/2014/main" id="{97EDB49E-F98A-65C5-BACF-7046C043875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458541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>
          <a:extLst>
            <a:ext uri="{FF2B5EF4-FFF2-40B4-BE49-F238E27FC236}">
              <a16:creationId xmlns:a16="http://schemas.microsoft.com/office/drawing/2014/main" id="{2607B19A-60C7-392D-8799-E119C96AC4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9:notes">
            <a:extLst>
              <a:ext uri="{FF2B5EF4-FFF2-40B4-BE49-F238E27FC236}">
                <a16:creationId xmlns:a16="http://schemas.microsoft.com/office/drawing/2014/main" id="{8E7B810B-71F9-AA3D-E359-125643CD415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800"/>
          </a:p>
        </p:txBody>
      </p:sp>
      <p:sp>
        <p:nvSpPr>
          <p:cNvPr id="65" name="Google Shape;65;p19:notes">
            <a:extLst>
              <a:ext uri="{FF2B5EF4-FFF2-40B4-BE49-F238E27FC236}">
                <a16:creationId xmlns:a16="http://schemas.microsoft.com/office/drawing/2014/main" id="{30F1BB2D-B880-8F21-49F2-6E9915D319F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757755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>
          <a:extLst>
            <a:ext uri="{FF2B5EF4-FFF2-40B4-BE49-F238E27FC236}">
              <a16:creationId xmlns:a16="http://schemas.microsoft.com/office/drawing/2014/main" id="{CCF3B419-B343-39B5-EE0D-0303FA1465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9:notes">
            <a:extLst>
              <a:ext uri="{FF2B5EF4-FFF2-40B4-BE49-F238E27FC236}">
                <a16:creationId xmlns:a16="http://schemas.microsoft.com/office/drawing/2014/main" id="{4874511D-6C30-F9CA-7D10-412089A0222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800"/>
          </a:p>
        </p:txBody>
      </p:sp>
      <p:sp>
        <p:nvSpPr>
          <p:cNvPr id="65" name="Google Shape;65;p19:notes">
            <a:extLst>
              <a:ext uri="{FF2B5EF4-FFF2-40B4-BE49-F238E27FC236}">
                <a16:creationId xmlns:a16="http://schemas.microsoft.com/office/drawing/2014/main" id="{5D119575-FF90-B30C-F7BD-B3901CEE598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01775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>
          <a:extLst>
            <a:ext uri="{FF2B5EF4-FFF2-40B4-BE49-F238E27FC236}">
              <a16:creationId xmlns:a16="http://schemas.microsoft.com/office/drawing/2014/main" id="{1B45997F-B36B-6E3D-558A-6DE4B9420E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9:notes">
            <a:extLst>
              <a:ext uri="{FF2B5EF4-FFF2-40B4-BE49-F238E27FC236}">
                <a16:creationId xmlns:a16="http://schemas.microsoft.com/office/drawing/2014/main" id="{A7443E94-2804-1BD3-5478-462FF3DCD0F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800"/>
          </a:p>
        </p:txBody>
      </p:sp>
      <p:sp>
        <p:nvSpPr>
          <p:cNvPr id="65" name="Google Shape;65;p19:notes">
            <a:extLst>
              <a:ext uri="{FF2B5EF4-FFF2-40B4-BE49-F238E27FC236}">
                <a16:creationId xmlns:a16="http://schemas.microsoft.com/office/drawing/2014/main" id="{9CBA5234-E27F-607D-F6F3-D9630369DAB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562936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2" name="Google Shape;10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7" name="Google Shape;11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5" name="Google Shape;12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7" name="Google Shape;11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659488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7" name="Google Shape;11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978076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01" name="Google Shape;10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800"/>
          </a:p>
        </p:txBody>
      </p:sp>
      <p:sp>
        <p:nvSpPr>
          <p:cNvPr id="88" name="Google Shape;8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7" name="Google Shape;16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800"/>
          </a:p>
        </p:txBody>
      </p:sp>
      <p:sp>
        <p:nvSpPr>
          <p:cNvPr id="65" name="Google Shape;6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914273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>
          <a:extLst>
            <a:ext uri="{FF2B5EF4-FFF2-40B4-BE49-F238E27FC236}">
              <a16:creationId xmlns:a16="http://schemas.microsoft.com/office/drawing/2014/main" id="{8AFCD5DA-531F-1BBA-C320-9EEE06D786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9:notes">
            <a:extLst>
              <a:ext uri="{FF2B5EF4-FFF2-40B4-BE49-F238E27FC236}">
                <a16:creationId xmlns:a16="http://schemas.microsoft.com/office/drawing/2014/main" id="{3274AFA5-9C55-7CCE-99F3-A65016CC286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800"/>
          </a:p>
        </p:txBody>
      </p:sp>
      <p:sp>
        <p:nvSpPr>
          <p:cNvPr id="65" name="Google Shape;65;p19:notes">
            <a:extLst>
              <a:ext uri="{FF2B5EF4-FFF2-40B4-BE49-F238E27FC236}">
                <a16:creationId xmlns:a16="http://schemas.microsoft.com/office/drawing/2014/main" id="{C6C8FFC2-6D11-E735-1352-810556838F9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964396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729234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870668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>
          <a:extLst>
            <a:ext uri="{FF2B5EF4-FFF2-40B4-BE49-F238E27FC236}">
              <a16:creationId xmlns:a16="http://schemas.microsoft.com/office/drawing/2014/main" id="{9477599B-0AD3-D8DF-026D-EB39476650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9:notes">
            <a:extLst>
              <a:ext uri="{FF2B5EF4-FFF2-40B4-BE49-F238E27FC236}">
                <a16:creationId xmlns:a16="http://schemas.microsoft.com/office/drawing/2014/main" id="{70D55225-DF28-05AE-6702-7DB566AED67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800"/>
          </a:p>
        </p:txBody>
      </p:sp>
      <p:sp>
        <p:nvSpPr>
          <p:cNvPr id="65" name="Google Shape;65;p19:notes">
            <a:extLst>
              <a:ext uri="{FF2B5EF4-FFF2-40B4-BE49-F238E27FC236}">
                <a16:creationId xmlns:a16="http://schemas.microsoft.com/office/drawing/2014/main" id="{49D37A55-593C-412F-478A-0B9C91E27A2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60510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>
          <a:extLst>
            <a:ext uri="{FF2B5EF4-FFF2-40B4-BE49-F238E27FC236}">
              <a16:creationId xmlns:a16="http://schemas.microsoft.com/office/drawing/2014/main" id="{3F055637-EB11-E5FB-C14F-952619A261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9:notes">
            <a:extLst>
              <a:ext uri="{FF2B5EF4-FFF2-40B4-BE49-F238E27FC236}">
                <a16:creationId xmlns:a16="http://schemas.microsoft.com/office/drawing/2014/main" id="{5D62820F-C51F-B54D-3196-99A5992B29D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800"/>
          </a:p>
        </p:txBody>
      </p:sp>
      <p:sp>
        <p:nvSpPr>
          <p:cNvPr id="65" name="Google Shape;65;p19:notes">
            <a:extLst>
              <a:ext uri="{FF2B5EF4-FFF2-40B4-BE49-F238E27FC236}">
                <a16:creationId xmlns:a16="http://schemas.microsoft.com/office/drawing/2014/main" id="{4F3C25C8-1D86-A02E-3A98-8CC33D12684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83755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" name="Google Shape;19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Lesson 19 - Autumn 2024</a:t>
            </a:r>
            <a:endParaRPr/>
          </a:p>
        </p:txBody>
      </p:sp>
      <p:sp>
        <p:nvSpPr>
          <p:cNvPr id="21" name="Google Shape;21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285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3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285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8" name="Google Shape;28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Lesson 19 - Autumn 2024</a:t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1"/>
          <p:cNvSpPr txBox="1">
            <a:spLocks noGrp="1"/>
          </p:cNvSpPr>
          <p:nvPr>
            <p:ph type="title"/>
          </p:nvPr>
        </p:nvSpPr>
        <p:spPr>
          <a:xfrm>
            <a:off x="916939" y="609676"/>
            <a:ext cx="9478645" cy="697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1"/>
          <p:cNvSpPr txBox="1">
            <a:spLocks noGrp="1"/>
          </p:cNvSpPr>
          <p:nvPr>
            <p:ph type="body" idx="1"/>
          </p:nvPr>
        </p:nvSpPr>
        <p:spPr>
          <a:xfrm>
            <a:off x="916939" y="1737106"/>
            <a:ext cx="1001776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00" b="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1"/>
          <p:cNvSpPr txBox="1">
            <a:spLocks noGrp="1"/>
          </p:cNvSpPr>
          <p:nvPr>
            <p:ph type="ftr" idx="11"/>
          </p:nvPr>
        </p:nvSpPr>
        <p:spPr>
          <a:xfrm>
            <a:off x="5392928" y="6464985"/>
            <a:ext cx="1617472" cy="17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Lesson 19 - Autumn 2024</a:t>
            </a:r>
            <a:endParaRPr/>
          </a:p>
        </p:txBody>
      </p:sp>
      <p:sp>
        <p:nvSpPr>
          <p:cNvPr id="33" name="Google Shape;33;p11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1"/>
          <p:cNvSpPr txBox="1">
            <a:spLocks noGrp="1"/>
          </p:cNvSpPr>
          <p:nvPr>
            <p:ph type="sldNum" idx="12"/>
          </p:nvPr>
        </p:nvSpPr>
        <p:spPr>
          <a:xfrm>
            <a:off x="11068811" y="6464985"/>
            <a:ext cx="589789" cy="17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115570" marR="0" lvl="0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15570" marR="0" lvl="1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5570" marR="0" lvl="2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15570" marR="0" lvl="3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15570" marR="0" lvl="4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15570" marR="0" lvl="5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15570" marR="0" lvl="6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15570" marR="0" lvl="7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15570" marR="0" lvl="8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557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8" name="Google Shape;38;p1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593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1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0" name="Google Shape;40;p12"/>
          <p:cNvSpPr txBox="1">
            <a:spLocks noGrp="1"/>
          </p:cNvSpPr>
          <p:nvPr>
            <p:ph type="body" idx="4"/>
          </p:nvPr>
        </p:nvSpPr>
        <p:spPr>
          <a:xfrm>
            <a:off x="6170612" y="2500577"/>
            <a:ext cx="5183188" cy="359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Lesson 19 - Autumn 2024</a:t>
            </a:r>
            <a:endParaRPr/>
          </a:p>
        </p:txBody>
      </p:sp>
      <p:sp>
        <p:nvSpPr>
          <p:cNvPr id="43" name="Google Shape;4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Lesson 19 - Autumn 2024</a:t>
            </a:r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2" name="Google Shape;52;p4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3" name="Google Shape;53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5" name="Google Shape;55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Lesson 19 - Autumn 2024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4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43"/>
          <p:cNvSpPr txBox="1">
            <a:spLocks noGrp="1"/>
          </p:cNvSpPr>
          <p:nvPr>
            <p:ph type="body" idx="1"/>
          </p:nvPr>
        </p:nvSpPr>
        <p:spPr>
          <a:xfrm>
            <a:off x="838201" y="1889032"/>
            <a:ext cx="10515600" cy="3953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1" name="Google Shape;61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Lesson 19 - Autumn 2024</a:t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4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Lesson 19 - Autumn 2024</a:t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Activity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1" name="Google Shape;71;p14"/>
          <p:cNvSpPr/>
          <p:nvPr/>
        </p:nvSpPr>
        <p:spPr>
          <a:xfrm>
            <a:off x="10132840" y="136525"/>
            <a:ext cx="1828800" cy="18288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2500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14"/>
          <p:cNvSpPr/>
          <p:nvPr/>
        </p:nvSpPr>
        <p:spPr>
          <a:xfrm>
            <a:off x="1456148" y="300788"/>
            <a:ext cx="834074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rgbClr val="D6ADFF"/>
                </a:solidFill>
                <a:latin typeface="Arial"/>
                <a:ea typeface="Arial"/>
                <a:cs typeface="Arial"/>
                <a:sym typeface="Arial"/>
              </a:rPr>
              <a:t>Poll in with your answer!</a:t>
            </a:r>
            <a:endParaRPr sz="5400" b="1" i="0" u="none" strike="noStrike" cap="none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3" name="Google Shape;73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272911" y="273685"/>
            <a:ext cx="1548658" cy="1554480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Lesson 19 - Autumn 2024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3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Lesson 19 - Autumn 2024</a:t>
            </a:r>
            <a:endParaRPr/>
          </a:p>
        </p:txBody>
      </p:sp>
      <p:sp>
        <p:nvSpPr>
          <p:cNvPr id="14" name="Google Shape;14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5" name="Google Shape;15;p3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0" y="6180666"/>
            <a:ext cx="12192000" cy="677334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.spotify.com/playlist/1HCHBroVLLe0isx2r4dPXG?si=5d4a463acbb643e8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courses.cs.washington.edu/courses/cse374/" TargetMode="External"/><Relationship Id="rId13" Type="http://schemas.openxmlformats.org/officeDocument/2006/relationships/hyperlink" Target="http://courses.cs.washington.edu/courses/cse340/" TargetMode="External"/><Relationship Id="rId18" Type="http://schemas.openxmlformats.org/officeDocument/2006/relationships/hyperlink" Target="https://courses.cs.washington.edu/courses/cse122/" TargetMode="External"/><Relationship Id="rId3" Type="http://schemas.openxmlformats.org/officeDocument/2006/relationships/hyperlink" Target="https://courses.cs.washington.edu/courses/cse154/" TargetMode="External"/><Relationship Id="rId7" Type="http://schemas.openxmlformats.org/officeDocument/2006/relationships/hyperlink" Target="https://courses.cs.washington.edu/courses/cse373/" TargetMode="External"/><Relationship Id="rId12" Type="http://schemas.openxmlformats.org/officeDocument/2006/relationships/hyperlink" Target="http://courses.cs.washington.edu/courses/cse331/" TargetMode="External"/><Relationship Id="rId17" Type="http://schemas.openxmlformats.org/officeDocument/2006/relationships/hyperlink" Target="https://www.cs.washington.edu/academics/ugrad/nonmajor-options/nonmajor-courses" TargetMode="External"/><Relationship Id="rId2" Type="http://schemas.openxmlformats.org/officeDocument/2006/relationships/notesSlide" Target="../notesSlides/notesSlide14.xml"/><Relationship Id="rId16" Type="http://schemas.openxmlformats.org/officeDocument/2006/relationships/hyperlink" Target="https://www.cs.washington.edu/academics/ugrad/current-students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courses.cs.washington.edu/courses/cse180/" TargetMode="External"/><Relationship Id="rId11" Type="http://schemas.openxmlformats.org/officeDocument/2006/relationships/hyperlink" Target="http://courses.cs.washington.edu/courses/cse311/" TargetMode="External"/><Relationship Id="rId5" Type="http://schemas.openxmlformats.org/officeDocument/2006/relationships/hyperlink" Target="https://courses.cs.washington.edu/courses/cse163/" TargetMode="External"/><Relationship Id="rId15" Type="http://schemas.openxmlformats.org/officeDocument/2006/relationships/hyperlink" Target="http://courses.cs.washington.edu/courses/cse351/" TargetMode="External"/><Relationship Id="rId10" Type="http://schemas.openxmlformats.org/officeDocument/2006/relationships/hyperlink" Target="https://courses.cs.washington.edu/courses/cse416/" TargetMode="External"/><Relationship Id="rId19" Type="http://schemas.openxmlformats.org/officeDocument/2006/relationships/hyperlink" Target="https://courses.cs.washington.edu/courses/cse123/" TargetMode="External"/><Relationship Id="rId4" Type="http://schemas.openxmlformats.org/officeDocument/2006/relationships/hyperlink" Target="https://courses.cs.washington.edu/courses/cse160/" TargetMode="External"/><Relationship Id="rId9" Type="http://schemas.openxmlformats.org/officeDocument/2006/relationships/hyperlink" Target="https://courses.cs.washington.edu/courses/cse412/" TargetMode="External"/><Relationship Id="rId14" Type="http://schemas.openxmlformats.org/officeDocument/2006/relationships/hyperlink" Target="http://courses.cs.washington.edu/courses/cse341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karan/Projects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hyperlink" Target="https://xkcd.com/1425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Solved_game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courses.cs.washington.edu/courses/cse121/24au/exams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1.jpg"/><Relationship Id="rId18" Type="http://schemas.openxmlformats.org/officeDocument/2006/relationships/image" Target="../media/image26.jpg"/><Relationship Id="rId26" Type="http://schemas.openxmlformats.org/officeDocument/2006/relationships/image" Target="../media/image34.jpg"/><Relationship Id="rId39" Type="http://schemas.openxmlformats.org/officeDocument/2006/relationships/image" Target="../media/image47.jpg"/><Relationship Id="rId21" Type="http://schemas.openxmlformats.org/officeDocument/2006/relationships/image" Target="../media/image29.jpg"/><Relationship Id="rId34" Type="http://schemas.openxmlformats.org/officeDocument/2006/relationships/image" Target="../media/image42.jpg"/><Relationship Id="rId7" Type="http://schemas.openxmlformats.org/officeDocument/2006/relationships/image" Target="../media/image15.jpg"/><Relationship Id="rId12" Type="http://schemas.openxmlformats.org/officeDocument/2006/relationships/image" Target="../media/image20.jpg"/><Relationship Id="rId17" Type="http://schemas.openxmlformats.org/officeDocument/2006/relationships/image" Target="../media/image25.jpg"/><Relationship Id="rId25" Type="http://schemas.openxmlformats.org/officeDocument/2006/relationships/image" Target="../media/image33.jpg"/><Relationship Id="rId33" Type="http://schemas.openxmlformats.org/officeDocument/2006/relationships/image" Target="../media/image41.jpg"/><Relationship Id="rId38" Type="http://schemas.openxmlformats.org/officeDocument/2006/relationships/image" Target="../media/image46.jp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24.jpg"/><Relationship Id="rId20" Type="http://schemas.openxmlformats.org/officeDocument/2006/relationships/image" Target="../media/image28.jpg"/><Relationship Id="rId29" Type="http://schemas.openxmlformats.org/officeDocument/2006/relationships/image" Target="../media/image37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g"/><Relationship Id="rId11" Type="http://schemas.openxmlformats.org/officeDocument/2006/relationships/image" Target="../media/image19.jpg"/><Relationship Id="rId24" Type="http://schemas.openxmlformats.org/officeDocument/2006/relationships/image" Target="../media/image32.jpg"/><Relationship Id="rId32" Type="http://schemas.openxmlformats.org/officeDocument/2006/relationships/image" Target="../media/image40.jpg"/><Relationship Id="rId37" Type="http://schemas.openxmlformats.org/officeDocument/2006/relationships/image" Target="../media/image45.jpg"/><Relationship Id="rId40" Type="http://schemas.openxmlformats.org/officeDocument/2006/relationships/image" Target="../media/image48.jpg"/><Relationship Id="rId5" Type="http://schemas.openxmlformats.org/officeDocument/2006/relationships/image" Target="../media/image13.jpg"/><Relationship Id="rId15" Type="http://schemas.openxmlformats.org/officeDocument/2006/relationships/image" Target="../media/image23.jpg"/><Relationship Id="rId23" Type="http://schemas.openxmlformats.org/officeDocument/2006/relationships/image" Target="../media/image31.jpg"/><Relationship Id="rId28" Type="http://schemas.openxmlformats.org/officeDocument/2006/relationships/image" Target="../media/image36.jpg"/><Relationship Id="rId36" Type="http://schemas.openxmlformats.org/officeDocument/2006/relationships/image" Target="../media/image44.jpg"/><Relationship Id="rId10" Type="http://schemas.openxmlformats.org/officeDocument/2006/relationships/image" Target="../media/image18.jpg"/><Relationship Id="rId19" Type="http://schemas.openxmlformats.org/officeDocument/2006/relationships/image" Target="../media/image27.jpg"/><Relationship Id="rId31" Type="http://schemas.openxmlformats.org/officeDocument/2006/relationships/image" Target="../media/image39.jpg"/><Relationship Id="rId4" Type="http://schemas.openxmlformats.org/officeDocument/2006/relationships/image" Target="../media/image12.jpg"/><Relationship Id="rId9" Type="http://schemas.openxmlformats.org/officeDocument/2006/relationships/image" Target="../media/image17.jpg"/><Relationship Id="rId14" Type="http://schemas.openxmlformats.org/officeDocument/2006/relationships/image" Target="../media/image22.jpg"/><Relationship Id="rId22" Type="http://schemas.openxmlformats.org/officeDocument/2006/relationships/image" Target="../media/image30.jpg"/><Relationship Id="rId27" Type="http://schemas.openxmlformats.org/officeDocument/2006/relationships/image" Target="../media/image35.jpg"/><Relationship Id="rId30" Type="http://schemas.openxmlformats.org/officeDocument/2006/relationships/image" Target="../media/image38.jpg"/><Relationship Id="rId35" Type="http://schemas.openxmlformats.org/officeDocument/2006/relationships/image" Target="../media/image43.jpg"/><Relationship Id="rId8" Type="http://schemas.openxmlformats.org/officeDocument/2006/relationships/image" Target="../media/image16.jpg"/><Relationship Id="rId3" Type="http://schemas.openxmlformats.org/officeDocument/2006/relationships/image" Target="../media/image1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uw.iasystem.org/survey/297867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s.washington.edu/students/ta/bandes" TargetMode="External"/><Relationship Id="rId5" Type="http://schemas.openxmlformats.org/officeDocument/2006/relationships/hyperlink" Target="https://tinyurl.com/24au-12x-evals" TargetMode="External"/><Relationship Id="rId4" Type="http://schemas.openxmlformats.org/officeDocument/2006/relationships/hyperlink" Target="https://uw.iasystem.org/survey/297866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115BGUZopHs" TargetMode="External"/><Relationship Id="rId13" Type="http://schemas.openxmlformats.org/officeDocument/2006/relationships/hyperlink" Target="https://youtu.be/MTqUYFN5BbI?list=PLTPQEx-31JXhusD9twkKlguRlaQowh-Vw&amp;t=2285" TargetMode="External"/><Relationship Id="rId3" Type="http://schemas.openxmlformats.org/officeDocument/2006/relationships/hyperlink" Target="https://www.youtube.com/watch?v=S7nL9IGWGqk" TargetMode="External"/><Relationship Id="rId7" Type="http://schemas.openxmlformats.org/officeDocument/2006/relationships/hyperlink" Target="https://origamifliers.cs.washington.edu/" TargetMode="External"/><Relationship Id="rId12" Type="http://schemas.openxmlformats.org/officeDocument/2006/relationships/hyperlink" Target="https://hgis.uw.edu/refugee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faculty.washington.edu/ajko/wordplaypen" TargetMode="External"/><Relationship Id="rId11" Type="http://schemas.openxmlformats.org/officeDocument/2006/relationships/hyperlink" Target="https://www.youtube.com/watch?v=vfFO_mJ4yPk" TargetMode="External"/><Relationship Id="rId5" Type="http://schemas.openxmlformats.org/officeDocument/2006/relationships/hyperlink" Target="https://www.youtube.com/watch?v=iMj9yz24gP8" TargetMode="External"/><Relationship Id="rId10" Type="http://schemas.openxmlformats.org/officeDocument/2006/relationships/hyperlink" Target="https://make4all.org/portfolio/knitscript-a-domain-specific-scripting-language-for-advanced-machine-knitting/" TargetMode="External"/><Relationship Id="rId4" Type="http://schemas.openxmlformats.org/officeDocument/2006/relationships/hyperlink" Target="https://www.youtube.com/watch?v=DEESvghKBUc&amp;list=PLTPQEx-31JXhosblxX6bQnCK_qy2No6uC&amp;index=3" TargetMode="External"/><Relationship Id="rId9" Type="http://schemas.openxmlformats.org/officeDocument/2006/relationships/hyperlink" Target="https://www.amazon.com/Attack-Murder-Hornets-Season-1/dp/B091GSQNGY" TargetMode="External"/><Relationship Id="rId14" Type="http://schemas.openxmlformats.org/officeDocument/2006/relationships/hyperlink" Target="https://www.chess.com/blog/CHESScom/hans-niemann-report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ashington.edu/news/2024/03/14/computer-science-education-coding-embroidery/" TargetMode="External"/><Relationship Id="rId3" Type="http://schemas.openxmlformats.org/officeDocument/2006/relationships/hyperlink" Target="https://thachuk.com/" TargetMode="External"/><Relationship Id="rId7" Type="http://schemas.openxmlformats.org/officeDocument/2006/relationships/hyperlink" Target="https://bime.uw.edu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aims.cs.washington.edu/su-in-lee" TargetMode="External"/><Relationship Id="rId11" Type="http://schemas.openxmlformats.org/officeDocument/2006/relationships/hyperlink" Target="https://dl.acm.org/doi/10.1145/3654777.3676395" TargetMode="External"/><Relationship Id="rId5" Type="http://schemas.openxmlformats.org/officeDocument/2006/relationships/hyperlink" Target="https://saramostafavi.github.io/" TargetMode="External"/><Relationship Id="rId10" Type="http://schemas.openxmlformats.org/officeDocument/2006/relationships/hyperlink" Target="https://uwplse.org/2024/09/16/Unfolding.html" TargetMode="External"/><Relationship Id="rId4" Type="http://schemas.openxmlformats.org/officeDocument/2006/relationships/hyperlink" Target="https://homes.cs.washington.edu/~shapiro/" TargetMode="External"/><Relationship Id="rId9" Type="http://schemas.openxmlformats.org/officeDocument/2006/relationships/hyperlink" Target="https://uwplse.org/2024/03/18/Illusion-Knitting.html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e.uw.edu/" TargetMode="External"/><Relationship Id="rId3" Type="http://schemas.openxmlformats.org/officeDocument/2006/relationships/hyperlink" Target="https://www.cs.washington.edu/research/graphics" TargetMode="External"/><Relationship Id="rId7" Type="http://schemas.openxmlformats.org/officeDocument/2006/relationships/hyperlink" Target="https://social.cs.washington.edu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homes.cs.washington.edu/~axz/" TargetMode="External"/><Relationship Id="rId5" Type="http://schemas.openxmlformats.org/officeDocument/2006/relationships/hyperlink" Target="https://en.wikipedia.org/wiki/Foldit" TargetMode="External"/><Relationship Id="rId4" Type="http://schemas.openxmlformats.org/officeDocument/2006/relationships/hyperlink" Target="https://gamer.ischool.uw.edu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scrollprize.org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n.wikipedia.org/wiki/Sabermetrics" TargetMode="External"/><Relationship Id="rId4" Type="http://schemas.openxmlformats.org/officeDocument/2006/relationships/hyperlink" Target="https://en.wikipedia.org/wiki/Katie_Bouman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8;p1">
            <a:extLst>
              <a:ext uri="{FF2B5EF4-FFF2-40B4-BE49-F238E27FC236}">
                <a16:creationId xmlns:a16="http://schemas.microsoft.com/office/drawing/2014/main" id="{FE7B06CB-5A81-2CCA-812D-EDD21ABCD766}"/>
              </a:ext>
            </a:extLst>
          </p:cNvPr>
          <p:cNvSpPr txBox="1">
            <a:spLocks/>
          </p:cNvSpPr>
          <p:nvPr/>
        </p:nvSpPr>
        <p:spPr>
          <a:xfrm>
            <a:off x="430594" y="487066"/>
            <a:ext cx="11338559" cy="149015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0" tIns="1270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>
              <a:lnSpc>
                <a:spcPct val="100000"/>
              </a:lnSpc>
              <a:buSzPts val="1400"/>
              <a:defRPr/>
            </a:pPr>
            <a:r>
              <a:rPr lang="en-US" sz="4800" dirty="0"/>
              <a:t>CSE 121 Lesson 19:</a:t>
            </a:r>
            <a:br>
              <a:rPr lang="en-US" sz="4800" dirty="0"/>
            </a:br>
            <a:r>
              <a:rPr lang="en-US" sz="4800" dirty="0"/>
              <a:t>Final Exam Review &amp; Victory Lap</a:t>
            </a:r>
          </a:p>
        </p:txBody>
      </p:sp>
      <p:sp>
        <p:nvSpPr>
          <p:cNvPr id="3" name="Google Shape;49;p1">
            <a:extLst>
              <a:ext uri="{FF2B5EF4-FFF2-40B4-BE49-F238E27FC236}">
                <a16:creationId xmlns:a16="http://schemas.microsoft.com/office/drawing/2014/main" id="{5C255BC6-721A-871A-7A63-9B649C5DBD6E}"/>
              </a:ext>
            </a:extLst>
          </p:cNvPr>
          <p:cNvSpPr txBox="1"/>
          <p:nvPr/>
        </p:nvSpPr>
        <p:spPr>
          <a:xfrm>
            <a:off x="3309996" y="2307891"/>
            <a:ext cx="5369815" cy="934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4775" rIns="0" bIns="0" anchor="t" anchorCtr="0">
            <a:spAutoFit/>
          </a:bodyPr>
          <a:lstStyle/>
          <a:p>
            <a:pPr marL="227329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Matt Wang &amp; Brett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Wortzman</a:t>
            </a:r>
            <a:endParaRPr sz="2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9870" marR="0" lvl="0" indent="0" algn="ctr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Autumn 2024</a:t>
            </a:r>
            <a:endParaRPr sz="2800" b="0" i="0" u="none" strike="noStrike" cap="none" dirty="0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0" name="Google Shape;50;p1">
            <a:extLst>
              <a:ext uri="{FF2B5EF4-FFF2-40B4-BE49-F238E27FC236}">
                <a16:creationId xmlns:a16="http://schemas.microsoft.com/office/drawing/2014/main" id="{21924A33-0764-09EC-14A5-471CE2D64DA0}"/>
              </a:ext>
            </a:extLst>
          </p:cNvPr>
          <p:cNvSpPr txBox="1"/>
          <p:nvPr/>
        </p:nvSpPr>
        <p:spPr>
          <a:xfrm>
            <a:off x="272161" y="5535201"/>
            <a:ext cx="2664676" cy="443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 err="1">
                <a:solidFill>
                  <a:srgbClr val="9900CC"/>
                </a:solidFill>
                <a:latin typeface="Calibri"/>
                <a:ea typeface="Calibri"/>
                <a:cs typeface="Calibri"/>
                <a:sym typeface="Calibri"/>
              </a:rPr>
              <a:t>sli.do</a:t>
            </a:r>
            <a:r>
              <a:rPr lang="en-US" sz="2800" b="1" i="0" u="none" strike="noStrike" cap="none" dirty="0">
                <a:solidFill>
                  <a:srgbClr val="9900CC"/>
                </a:solidFill>
                <a:latin typeface="Calibri"/>
                <a:ea typeface="Calibri"/>
                <a:cs typeface="Calibri"/>
                <a:sym typeface="Calibri"/>
              </a:rPr>
              <a:t> #cse121</a:t>
            </a:r>
            <a:endParaRPr sz="2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FD8B97-FA4C-EA18-9CE2-78315A0A0B98}"/>
              </a:ext>
            </a:extLst>
          </p:cNvPr>
          <p:cNvSpPr txBox="1"/>
          <p:nvPr/>
        </p:nvSpPr>
        <p:spPr>
          <a:xfrm>
            <a:off x="10111019" y="5589931"/>
            <a:ext cx="18678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Today’s playlist: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121 24au lecture tunes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Google Shape;51;p1">
            <a:extLst>
              <a:ext uri="{FF2B5EF4-FFF2-40B4-BE49-F238E27FC236}">
                <a16:creationId xmlns:a16="http://schemas.microsoft.com/office/drawing/2014/main" id="{E5CF47C9-0312-93E5-4E3B-DBCA816C83F8}"/>
              </a:ext>
            </a:extLst>
          </p:cNvPr>
          <p:cNvSpPr txBox="1"/>
          <p:nvPr/>
        </p:nvSpPr>
        <p:spPr>
          <a:xfrm>
            <a:off x="3245686" y="4038193"/>
            <a:ext cx="551997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TAs: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4" name="Google Shape;54;p1">
            <a:extLst>
              <a:ext uri="{FF2B5EF4-FFF2-40B4-BE49-F238E27FC236}">
                <a16:creationId xmlns:a16="http://schemas.microsoft.com/office/drawing/2014/main" id="{CED383E4-8C07-A7A1-5B53-832D4427DCE9}"/>
              </a:ext>
            </a:extLst>
          </p:cNvPr>
          <p:cNvGraphicFramePr/>
          <p:nvPr/>
        </p:nvGraphicFramePr>
        <p:xfrm>
          <a:off x="3797683" y="3461621"/>
          <a:ext cx="7098114" cy="25959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1830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30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30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30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830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8301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Abby</a:t>
                      </a:r>
                      <a:endParaRPr sz="14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Afifah</a:t>
                      </a:r>
                      <a:endParaRPr sz="14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Ailsa</a:t>
                      </a:r>
                      <a:endParaRPr sz="14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Alice</a:t>
                      </a:r>
                      <a:endParaRPr sz="14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Aliyan</a:t>
                      </a:r>
                      <a:endParaRPr sz="14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Arohan</a:t>
                      </a:r>
                      <a:endParaRPr sz="14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Chloë</a:t>
                      </a:r>
                      <a:endParaRPr sz="14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Christopher</a:t>
                      </a:r>
                      <a:endParaRPr sz="14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Dalton</a:t>
                      </a:r>
                      <a:endParaRPr sz="14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Derek</a:t>
                      </a:r>
                      <a:endParaRPr sz="14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Elizabeth</a:t>
                      </a:r>
                      <a:endParaRPr sz="14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Ethan</a:t>
                      </a:r>
                      <a:endParaRPr sz="14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Hanna</a:t>
                      </a:r>
                      <a:endParaRPr sz="14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Hannah</a:t>
                      </a:r>
                      <a:endParaRPr sz="14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Heather</a:t>
                      </a:r>
                      <a:endParaRPr sz="14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Hibbah</a:t>
                      </a:r>
                      <a:endParaRPr sz="14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Janvi</a:t>
                      </a:r>
                      <a:endParaRPr sz="14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Jasmine</a:t>
                      </a:r>
                      <a:endParaRPr sz="14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Judy</a:t>
                      </a:r>
                      <a:endParaRPr sz="14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Julia</a:t>
                      </a:r>
                      <a:endParaRPr sz="14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Kelsey</a:t>
                      </a:r>
                      <a:endParaRPr sz="14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Lucas</a:t>
                      </a:r>
                      <a:endParaRPr sz="14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Luke</a:t>
                      </a:r>
                      <a:endParaRPr sz="14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Mahima</a:t>
                      </a:r>
                      <a:endParaRPr sz="14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Maitreyi</a:t>
                      </a:r>
                      <a:endParaRPr sz="14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Maria</a:t>
                      </a:r>
                      <a:endParaRPr sz="14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Merav</a:t>
                      </a:r>
                      <a:endParaRPr sz="14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Minh</a:t>
                      </a:r>
                      <a:endParaRPr sz="14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Neha</a:t>
                      </a:r>
                      <a:endParaRPr sz="14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Ronald</a:t>
                      </a:r>
                      <a:endParaRPr sz="14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3091883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Ruslana</a:t>
                      </a:r>
                      <a:endParaRPr sz="14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Sahej</a:t>
                      </a:r>
                      <a:endParaRPr sz="14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Sam</a:t>
                      </a:r>
                      <a:endParaRPr sz="14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Samrutha</a:t>
                      </a:r>
                      <a:endParaRPr sz="14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Sushma</a:t>
                      </a:r>
                      <a:endParaRPr sz="14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Vivian</a:t>
                      </a:r>
                      <a:endParaRPr sz="14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0808188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Yijia</a:t>
                      </a:r>
                      <a:endParaRPr sz="14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Zachary</a:t>
                      </a:r>
                      <a:endParaRPr sz="14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30633662"/>
                  </a:ext>
                </a:extLst>
              </a:tr>
            </a:tbl>
          </a:graphicData>
        </a:graphic>
      </p:graphicFrame>
      <p:pic>
        <p:nvPicPr>
          <p:cNvPr id="16" name="Picture 15" descr="Ask questions in class by visiting sli.do and use code #cse121">
            <a:extLst>
              <a:ext uri="{FF2B5EF4-FFF2-40B4-BE49-F238E27FC236}">
                <a16:creationId xmlns:a16="http://schemas.microsoft.com/office/drawing/2014/main" id="{4D5A127D-CA53-D5C5-FADE-F1B1E03790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161" y="2856489"/>
            <a:ext cx="2664676" cy="266467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3E160-C6DF-1B15-7B40-FFA85D7AF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671493"/>
            <a:ext cx="10515600" cy="1325563"/>
          </a:xfrm>
        </p:spPr>
        <p:txBody>
          <a:bodyPr/>
          <a:lstStyle/>
          <a:p>
            <a:r>
              <a:rPr lang="en-US" dirty="0"/>
              <a:t>CSE 121 is Brat :)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BAD246-F000-6042-F606-2D70286067B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Lesson 19 - Autumn 2024</a:t>
            </a:r>
          </a:p>
        </p:txBody>
      </p:sp>
      <p:pic>
        <p:nvPicPr>
          <p:cNvPr id="7" name="Picture 6" descr="The text “cse 121 is brat but there’s a final exam so it’s not”, in the style of Charli XCX’s BRAT album cover - black text on “brat” green.">
            <a:extLst>
              <a:ext uri="{FF2B5EF4-FFF2-40B4-BE49-F238E27FC236}">
                <a16:creationId xmlns:a16="http://schemas.microsoft.com/office/drawing/2014/main" id="{FAAFBD51-B131-E088-0404-78DA57106E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999" y="-1"/>
            <a:ext cx="6179127" cy="617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3597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>
          <a:extLst>
            <a:ext uri="{FF2B5EF4-FFF2-40B4-BE49-F238E27FC236}">
              <a16:creationId xmlns:a16="http://schemas.microsoft.com/office/drawing/2014/main" id="{D23EAA81-2762-E955-0BD9-1302F869FE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9">
            <a:extLst>
              <a:ext uri="{FF2B5EF4-FFF2-40B4-BE49-F238E27FC236}">
                <a16:creationId xmlns:a16="http://schemas.microsoft.com/office/drawing/2014/main" id="{1BD1E74D-421A-3E7B-1BBD-248B8AE7214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dirty="0"/>
              <a:t>“Closing” the loop on P3 reflections (3/x)</a:t>
            </a:r>
            <a:endParaRPr dirty="0"/>
          </a:p>
        </p:txBody>
      </p:sp>
      <p:sp>
        <p:nvSpPr>
          <p:cNvPr id="68" name="Google Shape;68;p19">
            <a:extLst>
              <a:ext uri="{FF2B5EF4-FFF2-40B4-BE49-F238E27FC236}">
                <a16:creationId xmlns:a16="http://schemas.microsoft.com/office/drawing/2014/main" id="{72B71D25-7167-AA8D-1003-E94E21DB777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391400"/>
            <a:ext cx="10665300" cy="46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0800" lvl="0" indent="0">
              <a:lnSpc>
                <a:spcPct val="100000"/>
              </a:lnSpc>
              <a:buSzPts val="2800"/>
              <a:buNone/>
            </a:pPr>
            <a:r>
              <a:rPr lang="en-US" dirty="0">
                <a:solidFill>
                  <a:schemeClr val="tx1"/>
                </a:solidFill>
              </a:rPr>
              <a:t>We also asked you to reflect on your journey learning CS!</a:t>
            </a:r>
          </a:p>
          <a:p>
            <a:pPr marL="50800" lvl="0" indent="0">
              <a:lnSpc>
                <a:spcPct val="100000"/>
              </a:lnSpc>
              <a:buSzPts val="2800"/>
              <a:buNone/>
            </a:pPr>
            <a:r>
              <a:rPr lang="en-US" dirty="0">
                <a:solidFill>
                  <a:schemeClr val="tx1"/>
                </a:solidFill>
              </a:rPr>
              <a:t>Impossible to adequately summarize them all, but the biggest theme was </a:t>
            </a:r>
            <a:r>
              <a:rPr lang="en-US" b="1" dirty="0">
                <a:solidFill>
                  <a:schemeClr val="tx1"/>
                </a:solidFill>
              </a:rPr>
              <a:t>combating myths about computer science:</a:t>
            </a:r>
          </a:p>
          <a:p>
            <a:pPr marL="508000" indent="-457200">
              <a:lnSpc>
                <a:spcPct val="100000"/>
              </a:lnSpc>
              <a:buSzPts val="2800"/>
            </a:pPr>
            <a:r>
              <a:rPr lang="en-US" dirty="0">
                <a:solidFill>
                  <a:schemeClr val="tx1"/>
                </a:solidFill>
              </a:rPr>
              <a:t>what programming &amp; computer science is</a:t>
            </a:r>
          </a:p>
          <a:p>
            <a:pPr marL="508000" indent="-457200">
              <a:lnSpc>
                <a:spcPct val="100000"/>
              </a:lnSpc>
              <a:buSzPts val="2800"/>
            </a:pPr>
            <a:r>
              <a:rPr lang="en-US" dirty="0">
                <a:solidFill>
                  <a:schemeClr val="tx1"/>
                </a:solidFill>
              </a:rPr>
              <a:t>what makes computer science hard (it’s not just syntax!!)</a:t>
            </a:r>
          </a:p>
          <a:p>
            <a:pPr marL="508000" indent="-457200">
              <a:lnSpc>
                <a:spcPct val="100000"/>
              </a:lnSpc>
              <a:buSzPts val="2800"/>
            </a:pPr>
            <a:r>
              <a:rPr lang="en-US" dirty="0">
                <a:solidFill>
                  <a:schemeClr val="tx1"/>
                </a:solidFill>
              </a:rPr>
              <a:t>what you need to be a “good” programmer (not always math!!)</a:t>
            </a:r>
          </a:p>
          <a:p>
            <a:pPr marL="508000" indent="-457200">
              <a:lnSpc>
                <a:spcPct val="100000"/>
              </a:lnSpc>
              <a:buSzPts val="2800"/>
            </a:pPr>
            <a:r>
              <a:rPr lang="en-US" dirty="0">
                <a:solidFill>
                  <a:schemeClr val="tx1"/>
                </a:solidFill>
              </a:rPr>
              <a:t>what programmers &amp; computer scientists look like</a:t>
            </a:r>
          </a:p>
          <a:p>
            <a:pPr marL="508000" indent="-457200">
              <a:lnSpc>
                <a:spcPct val="100000"/>
              </a:lnSpc>
              <a:buSzPts val="2800"/>
            </a:pPr>
            <a:r>
              <a:rPr lang="en-US" b="1" dirty="0">
                <a:solidFill>
                  <a:schemeClr val="tx1"/>
                </a:solidFill>
              </a:rPr>
              <a:t>that one bad experience means you’ll </a:t>
            </a:r>
            <a:r>
              <a:rPr lang="en-US" b="1" i="1" dirty="0">
                <a:solidFill>
                  <a:schemeClr val="tx1"/>
                </a:solidFill>
              </a:rPr>
              <a:t>always</a:t>
            </a:r>
            <a:r>
              <a:rPr lang="en-US" b="1" dirty="0">
                <a:solidFill>
                  <a:schemeClr val="tx1"/>
                </a:solidFill>
              </a:rPr>
              <a:t> be bad at it</a:t>
            </a:r>
          </a:p>
        </p:txBody>
      </p:sp>
      <p:sp>
        <p:nvSpPr>
          <p:cNvPr id="2" name="Google Shape;20;p33">
            <a:extLst>
              <a:ext uri="{FF2B5EF4-FFF2-40B4-BE49-F238E27FC236}">
                <a16:creationId xmlns:a16="http://schemas.microsoft.com/office/drawing/2014/main" id="{11641822-2A42-EA18-25EC-4F66979275F6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Lesson 19 - Autumn 2024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94537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>
          <a:extLst>
            <a:ext uri="{FF2B5EF4-FFF2-40B4-BE49-F238E27FC236}">
              <a16:creationId xmlns:a16="http://schemas.microsoft.com/office/drawing/2014/main" id="{6BDC4132-98F7-A218-146F-E93B13394C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9">
            <a:extLst>
              <a:ext uri="{FF2B5EF4-FFF2-40B4-BE49-F238E27FC236}">
                <a16:creationId xmlns:a16="http://schemas.microsoft.com/office/drawing/2014/main" id="{A2E64E6B-A637-AFAF-1A13-FBD3E6DCBFA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dirty="0"/>
              <a:t>“Closing” the loop on P3 reflections (4/x)</a:t>
            </a:r>
            <a:endParaRPr dirty="0"/>
          </a:p>
        </p:txBody>
      </p:sp>
      <p:sp>
        <p:nvSpPr>
          <p:cNvPr id="68" name="Google Shape;68;p19">
            <a:extLst>
              <a:ext uri="{FF2B5EF4-FFF2-40B4-BE49-F238E27FC236}">
                <a16:creationId xmlns:a16="http://schemas.microsoft.com/office/drawing/2014/main" id="{3C8E06BC-B639-0BAE-0D1D-CB99ADD0A5F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391400"/>
            <a:ext cx="10665300" cy="46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0800" lvl="0" indent="0">
              <a:lnSpc>
                <a:spcPct val="100000"/>
              </a:lnSpc>
              <a:buSzPts val="2800"/>
              <a:buNone/>
            </a:pPr>
            <a:r>
              <a:rPr lang="en-US" dirty="0">
                <a:solidFill>
                  <a:schemeClr val="tx1"/>
                </a:solidFill>
              </a:rPr>
              <a:t>We also chuckled at some of your answers:</a:t>
            </a:r>
          </a:p>
          <a:p>
            <a:pPr marL="50800" lvl="0" indent="0">
              <a:lnSpc>
                <a:spcPct val="100000"/>
              </a:lnSpc>
              <a:buSzPts val="2800"/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50800" lvl="0" indent="0">
              <a:lnSpc>
                <a:spcPct val="100000"/>
              </a:lnSpc>
              <a:buSzPts val="2800"/>
              <a:buNone/>
            </a:pPr>
            <a:r>
              <a:rPr lang="en-US" dirty="0">
                <a:solidFill>
                  <a:schemeClr val="tx1"/>
                </a:solidFill>
              </a:rPr>
              <a:t>“I thought computer science would be really boring and I did not want to take it, but it was required for my degree.</a:t>
            </a:r>
          </a:p>
          <a:p>
            <a:pPr marL="50800" lvl="0" indent="0">
              <a:lnSpc>
                <a:spcPct val="100000"/>
              </a:lnSpc>
              <a:buSzPts val="2800"/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50800" lvl="0" indent="0">
              <a:lnSpc>
                <a:spcPct val="100000"/>
              </a:lnSpc>
              <a:buSzPts val="2800"/>
              <a:buNone/>
            </a:pPr>
            <a:r>
              <a:rPr lang="en-US" dirty="0">
                <a:solidFill>
                  <a:schemeClr val="tx1"/>
                </a:solidFill>
              </a:rPr>
              <a:t>… However, after being in this course and having amazing professors who made it more fun, I think computer science is a lot more fun.”</a:t>
            </a:r>
          </a:p>
        </p:txBody>
      </p:sp>
      <p:sp>
        <p:nvSpPr>
          <p:cNvPr id="2" name="Google Shape;20;p33">
            <a:extLst>
              <a:ext uri="{FF2B5EF4-FFF2-40B4-BE49-F238E27FC236}">
                <a16:creationId xmlns:a16="http://schemas.microsoft.com/office/drawing/2014/main" id="{AC74700C-5B04-CECE-64F8-6ABF5D83A368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Lesson 19 - Autumn 2024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35289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>
          <a:extLst>
            <a:ext uri="{FF2B5EF4-FFF2-40B4-BE49-F238E27FC236}">
              <a16:creationId xmlns:a16="http://schemas.microsoft.com/office/drawing/2014/main" id="{47416B6F-9A61-2B81-98FE-4EDE9FBF94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9">
            <a:extLst>
              <a:ext uri="{FF2B5EF4-FFF2-40B4-BE49-F238E27FC236}">
                <a16:creationId xmlns:a16="http://schemas.microsoft.com/office/drawing/2014/main" id="{34D09FCD-CB71-FED0-2397-4CBD2FEAB5C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dirty="0"/>
              <a:t>“Closing” the loop on P3 reflections (5/x)</a:t>
            </a:r>
            <a:endParaRPr dirty="0"/>
          </a:p>
        </p:txBody>
      </p:sp>
      <p:sp>
        <p:nvSpPr>
          <p:cNvPr id="68" name="Google Shape;68;p19">
            <a:extLst>
              <a:ext uri="{FF2B5EF4-FFF2-40B4-BE49-F238E27FC236}">
                <a16:creationId xmlns:a16="http://schemas.microsoft.com/office/drawing/2014/main" id="{32B51513-3E8E-279A-6FF3-3DBC528EDEA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391400"/>
            <a:ext cx="10665300" cy="46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0800" lvl="0" indent="0">
              <a:lnSpc>
                <a:spcPct val="100000"/>
              </a:lnSpc>
              <a:buSzPts val="2800"/>
              <a:buNone/>
            </a:pPr>
            <a:r>
              <a:rPr lang="en-US" dirty="0">
                <a:solidFill>
                  <a:schemeClr val="tx1"/>
                </a:solidFill>
              </a:rPr>
              <a:t>“pretty rad, W TA's”</a:t>
            </a:r>
          </a:p>
          <a:p>
            <a:pPr marL="50800" lvl="0" indent="0">
              <a:lnSpc>
                <a:spcPct val="100000"/>
              </a:lnSpc>
              <a:buSzPts val="2800"/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50800" lvl="0" indent="0">
              <a:lnSpc>
                <a:spcPct val="100000"/>
              </a:lnSpc>
              <a:buSzPts val="2800"/>
              <a:buNone/>
            </a:pPr>
            <a:r>
              <a:rPr lang="en-US" dirty="0">
                <a:solidFill>
                  <a:schemeClr val="tx1"/>
                </a:solidFill>
              </a:rPr>
              <a:t>“it was nice. it made me stay up some nights and dream about the solution to some projects (also known as nightmares)”</a:t>
            </a:r>
          </a:p>
          <a:p>
            <a:pPr marL="50800" lvl="0" indent="0">
              <a:lnSpc>
                <a:spcPct val="100000"/>
              </a:lnSpc>
              <a:buSzPts val="2800"/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50800" lvl="0" indent="0">
              <a:lnSpc>
                <a:spcPct val="100000"/>
              </a:lnSpc>
              <a:buSzPts val="2800"/>
              <a:buNone/>
            </a:pPr>
            <a:r>
              <a:rPr lang="en-US" dirty="0">
                <a:solidFill>
                  <a:schemeClr val="tx1"/>
                </a:solidFill>
              </a:rPr>
              <a:t>“… from creating art, to helping patients, and unsuccessfully trying to get Matt Laufey tickets, this class demonstrates everyday uses for computer science."</a:t>
            </a:r>
          </a:p>
        </p:txBody>
      </p:sp>
      <p:sp>
        <p:nvSpPr>
          <p:cNvPr id="2" name="Google Shape;20;p33">
            <a:extLst>
              <a:ext uri="{FF2B5EF4-FFF2-40B4-BE49-F238E27FC236}">
                <a16:creationId xmlns:a16="http://schemas.microsoft.com/office/drawing/2014/main" id="{E6561186-A9E2-2699-43CE-3A3708FB7D78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Lesson 19 - Autumn 2024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80496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>
          <a:extLst>
            <a:ext uri="{FF2B5EF4-FFF2-40B4-BE49-F238E27FC236}">
              <a16:creationId xmlns:a16="http://schemas.microsoft.com/office/drawing/2014/main" id="{071E46AA-351B-E6ED-3E23-B8D33096F1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9">
            <a:extLst>
              <a:ext uri="{FF2B5EF4-FFF2-40B4-BE49-F238E27FC236}">
                <a16:creationId xmlns:a16="http://schemas.microsoft.com/office/drawing/2014/main" id="{DFB09B8E-BBF4-3106-3954-5D5C3FC38CE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dirty="0"/>
              <a:t>“Closing” the loop on P3 reflections (6/x)</a:t>
            </a:r>
            <a:endParaRPr dirty="0"/>
          </a:p>
        </p:txBody>
      </p:sp>
      <p:sp>
        <p:nvSpPr>
          <p:cNvPr id="68" name="Google Shape;68;p19">
            <a:extLst>
              <a:ext uri="{FF2B5EF4-FFF2-40B4-BE49-F238E27FC236}">
                <a16:creationId xmlns:a16="http://schemas.microsoft.com/office/drawing/2014/main" id="{0F1D375E-0F94-E4C7-5A2F-5E23E282AA9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391400"/>
            <a:ext cx="10665300" cy="46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0800" lvl="0" indent="0">
              <a:lnSpc>
                <a:spcPct val="100000"/>
              </a:lnSpc>
              <a:buSzPts val="2800"/>
              <a:buNone/>
            </a:pPr>
            <a:r>
              <a:rPr lang="en-US" dirty="0">
                <a:solidFill>
                  <a:schemeClr val="tx1"/>
                </a:solidFill>
              </a:rPr>
              <a:t>“Had a good time, assignments are genuinely fun to do, professors are fun people as well. Easy to talk to. Surprisingly, not scary.”</a:t>
            </a:r>
          </a:p>
          <a:p>
            <a:pPr marL="50800" lvl="0" indent="0">
              <a:lnSpc>
                <a:spcPct val="100000"/>
              </a:lnSpc>
              <a:buSzPts val="2800"/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50800" lvl="0" indent="0">
              <a:lnSpc>
                <a:spcPct val="100000"/>
              </a:lnSpc>
              <a:buSzPts val="2800"/>
              <a:buNone/>
            </a:pPr>
            <a:r>
              <a:rPr lang="en-US" dirty="0">
                <a:solidFill>
                  <a:schemeClr val="tx1"/>
                </a:solidFill>
              </a:rPr>
              <a:t>“The professors and the TAs [..] looked like they wanted to be there, which is appreciated when I really didn't want to go to class or was unmotivated to finish my homework and I could just imagine Matt being all sad.”</a:t>
            </a:r>
          </a:p>
          <a:p>
            <a:pPr marL="50800" lvl="0" indent="0">
              <a:lnSpc>
                <a:spcPct val="100000"/>
              </a:lnSpc>
              <a:buSzPts val="2800"/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50800" lvl="0" indent="0">
              <a:lnSpc>
                <a:spcPct val="100000"/>
              </a:lnSpc>
              <a:buSzPts val="2800"/>
              <a:buNone/>
            </a:pPr>
            <a:r>
              <a:rPr lang="en-US" dirty="0">
                <a:solidFill>
                  <a:schemeClr val="tx1"/>
                </a:solidFill>
              </a:rPr>
              <a:t>“sad to say goodbye to matt and </a:t>
            </a:r>
            <a:r>
              <a:rPr lang="en-US" dirty="0" err="1">
                <a:solidFill>
                  <a:schemeClr val="tx1"/>
                </a:solidFill>
              </a:rPr>
              <a:t>brett</a:t>
            </a:r>
            <a:r>
              <a:rPr lang="en-US" dirty="0">
                <a:solidFill>
                  <a:schemeClr val="tx1"/>
                </a:solidFill>
              </a:rPr>
              <a:t>, but </a:t>
            </a:r>
            <a:r>
              <a:rPr lang="en-US" dirty="0" err="1">
                <a:solidFill>
                  <a:schemeClr val="tx1"/>
                </a:solidFill>
              </a:rPr>
              <a:t>i</a:t>
            </a:r>
            <a:r>
              <a:rPr lang="en-US" dirty="0">
                <a:solidFill>
                  <a:schemeClr val="tx1"/>
                </a:solidFill>
              </a:rPr>
              <a:t> will never forget this! o7"</a:t>
            </a:r>
          </a:p>
        </p:txBody>
      </p:sp>
      <p:sp>
        <p:nvSpPr>
          <p:cNvPr id="2" name="Google Shape;20;p33">
            <a:extLst>
              <a:ext uri="{FF2B5EF4-FFF2-40B4-BE49-F238E27FC236}">
                <a16:creationId xmlns:a16="http://schemas.microsoft.com/office/drawing/2014/main" id="{81BDDCBD-A245-809F-5D75-D7E9EE6FA9C4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Lesson 19 - Autumn 2024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37672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4" name="Google Shape;104;p5"/>
          <p:cNvGraphicFramePr/>
          <p:nvPr/>
        </p:nvGraphicFramePr>
        <p:xfrm>
          <a:off x="838199" y="2154624"/>
          <a:ext cx="5874075" cy="3550950"/>
        </p:xfrm>
        <a:graphic>
          <a:graphicData uri="http://schemas.openxmlformats.org/drawingml/2006/table">
            <a:tbl>
              <a:tblPr>
                <a:noFill/>
                <a:tableStyleId>{EE0DB80F-0791-4D77-97CF-DB1E3150AEEC}</a:tableStyleId>
              </a:tblPr>
              <a:tblGrid>
                <a:gridCol w="1139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3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/>
                        <a:t>Course</a:t>
                      </a:r>
                      <a:endParaRPr sz="1400" u="none" strike="noStrike" cap="none"/>
                    </a:p>
                  </a:txBody>
                  <a:tcPr marL="45050" marR="450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/>
                        <a:t>Overview</a:t>
                      </a:r>
                      <a:endParaRPr sz="1400" u="none" strike="noStrike" cap="none"/>
                    </a:p>
                  </a:txBody>
                  <a:tcPr marL="45050" marR="450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sng" strike="noStrike" cap="none">
                          <a:solidFill>
                            <a:schemeClr val="hlink"/>
                          </a:solidFill>
                          <a:hlinkClick r:id="rId3"/>
                        </a:rPr>
                        <a:t>CSE 154</a:t>
                      </a:r>
                      <a:endParaRPr sz="1800" u="none" strike="noStrike" cap="none"/>
                    </a:p>
                  </a:txBody>
                  <a:tcPr marL="45050" marR="450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/>
                        <a:t>Intro. to web programming (several languages)</a:t>
                      </a:r>
                      <a:endParaRPr sz="1400" u="none" strike="noStrike" cap="none"/>
                    </a:p>
                  </a:txBody>
                  <a:tcPr marL="45050" marR="450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sng" strike="noStrike" cap="none">
                          <a:solidFill>
                            <a:schemeClr val="hlink"/>
                          </a:solidFill>
                          <a:hlinkClick r:id="rId4"/>
                        </a:rPr>
                        <a:t>CSE 160</a:t>
                      </a:r>
                      <a:endParaRPr sz="1800" u="none" strike="noStrike" cap="none"/>
                    </a:p>
                  </a:txBody>
                  <a:tcPr marL="45050" marR="450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 dirty="0"/>
                        <a:t>Intro programming, data analysis (Python)</a:t>
                      </a:r>
                      <a:endParaRPr dirty="0"/>
                    </a:p>
                  </a:txBody>
                  <a:tcPr marL="45050" marR="450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sng" strike="noStrike" cap="none">
                          <a:solidFill>
                            <a:schemeClr val="hlink"/>
                          </a:solidFill>
                          <a:hlinkClick r:id="rId5"/>
                        </a:rPr>
                        <a:t>CSE 163</a:t>
                      </a:r>
                      <a:endParaRPr sz="1800" u="none" strike="noStrike" cap="none"/>
                    </a:p>
                  </a:txBody>
                  <a:tcPr marL="45050" marR="450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/>
                        <a:t>Intermediate programming, data analysis (Python)</a:t>
                      </a:r>
                      <a:endParaRPr sz="1400" u="none" strike="noStrike" cap="none"/>
                    </a:p>
                  </a:txBody>
                  <a:tcPr marL="45050" marR="450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sng" strike="noStrike" cap="none">
                          <a:solidFill>
                            <a:schemeClr val="hlink"/>
                          </a:solidFill>
                          <a:hlinkClick r:id="rId6"/>
                        </a:rPr>
                        <a:t>CSE 180</a:t>
                      </a:r>
                      <a:endParaRPr sz="1800" u="none" strike="noStrike" cap="none"/>
                    </a:p>
                  </a:txBody>
                  <a:tcPr marL="45050" marR="450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/>
                        <a:t>Introduction to data science (Python)</a:t>
                      </a:r>
                      <a:endParaRPr sz="1400" u="none" strike="noStrike" cap="none"/>
                    </a:p>
                  </a:txBody>
                  <a:tcPr marL="45050" marR="450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sng" strike="noStrike" cap="none">
                          <a:solidFill>
                            <a:schemeClr val="hlink"/>
                          </a:solidFill>
                          <a:hlinkClick r:id="rId7"/>
                        </a:rPr>
                        <a:t>CSE 373</a:t>
                      </a:r>
                      <a:endParaRPr sz="1800" u="none" strike="noStrike" cap="none"/>
                    </a:p>
                  </a:txBody>
                  <a:tcPr marL="45050" marR="450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/>
                        <a:t>Data structures and algorithms (in Java)</a:t>
                      </a:r>
                      <a:endParaRPr sz="1600" u="none" strike="noStrike" cap="none"/>
                    </a:p>
                  </a:txBody>
                  <a:tcPr marL="45050" marR="450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sng" strike="noStrike" cap="none">
                          <a:solidFill>
                            <a:schemeClr val="hlink"/>
                          </a:solidFill>
                          <a:hlinkClick r:id="rId8"/>
                        </a:rPr>
                        <a:t>CSE 374</a:t>
                      </a:r>
                      <a:endParaRPr sz="1800" u="none" strike="noStrike" cap="none"/>
                    </a:p>
                  </a:txBody>
                  <a:tcPr marL="45050" marR="450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/>
                        <a:t>Low-level programming and tools (C/C++)</a:t>
                      </a:r>
                      <a:endParaRPr sz="1400" u="none" strike="noStrike" cap="none"/>
                    </a:p>
                  </a:txBody>
                  <a:tcPr marL="45050" marR="45050" marT="45725" marB="457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sng" strike="noStrike" cap="none">
                          <a:solidFill>
                            <a:schemeClr val="hlink"/>
                          </a:solidFill>
                          <a:hlinkClick r:id="rId9"/>
                        </a:rPr>
                        <a:t>CSE 412</a:t>
                      </a:r>
                      <a:endParaRPr sz="1800" u="none" strike="noStrike" cap="none"/>
                    </a:p>
                  </a:txBody>
                  <a:tcPr marL="45050" marR="450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/>
                        <a:t>Intro to Data Visualization</a:t>
                      </a:r>
                      <a:endParaRPr sz="1600" u="none" strike="noStrike" cap="none"/>
                    </a:p>
                  </a:txBody>
                  <a:tcPr marL="45050" marR="45050" marT="45725" marB="457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sng" strike="noStrike" cap="none">
                          <a:solidFill>
                            <a:schemeClr val="hlink"/>
                          </a:solidFill>
                          <a:hlinkClick r:id="rId10"/>
                        </a:rPr>
                        <a:t>CSE 416</a:t>
                      </a:r>
                      <a:endParaRPr sz="1800" u="none" strike="noStrike" cap="none"/>
                    </a:p>
                  </a:txBody>
                  <a:tcPr marL="45050" marR="450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 dirty="0"/>
                        <a:t>Intro. to Machine Learning</a:t>
                      </a:r>
                      <a:endParaRPr sz="1400" u="none" strike="noStrike" cap="none" dirty="0"/>
                    </a:p>
                  </a:txBody>
                  <a:tcPr marL="45050" marR="45050" marT="45725" marB="45725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05" name="Google Shape;105;p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561676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Future Courses</a:t>
            </a:r>
            <a:endParaRPr/>
          </a:p>
        </p:txBody>
      </p:sp>
      <p:sp>
        <p:nvSpPr>
          <p:cNvPr id="106" name="Google Shape;106;p5"/>
          <p:cNvSpPr txBox="1">
            <a:spLocks noGrp="1"/>
          </p:cNvSpPr>
          <p:nvPr>
            <p:ph type="body" idx="1"/>
          </p:nvPr>
        </p:nvSpPr>
        <p:spPr>
          <a:xfrm>
            <a:off x="7104663" y="2087806"/>
            <a:ext cx="4761473" cy="482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2000" dirty="0"/>
              <a:t>Majors</a:t>
            </a:r>
            <a:endParaRPr dirty="0"/>
          </a:p>
        </p:txBody>
      </p:sp>
      <p:graphicFrame>
        <p:nvGraphicFramePr>
          <p:cNvPr id="107" name="Google Shape;107;p5"/>
          <p:cNvGraphicFramePr/>
          <p:nvPr>
            <p:extLst>
              <p:ext uri="{D42A27DB-BD31-4B8C-83A1-F6EECF244321}">
                <p14:modId xmlns:p14="http://schemas.microsoft.com/office/powerpoint/2010/main" val="822668327"/>
              </p:ext>
            </p:extLst>
          </p:nvPr>
        </p:nvGraphicFramePr>
        <p:xfrm>
          <a:off x="7104662" y="2567997"/>
          <a:ext cx="4884568" cy="2551880"/>
        </p:xfrm>
        <a:graphic>
          <a:graphicData uri="http://schemas.openxmlformats.org/drawingml/2006/table">
            <a:tbl>
              <a:tblPr>
                <a:noFill/>
                <a:tableStyleId>{EE0DB80F-0791-4D77-97CF-DB1E3150AEEC}</a:tableStyleId>
              </a:tblPr>
              <a:tblGrid>
                <a:gridCol w="12320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525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/>
                        <a:t>Course</a:t>
                      </a:r>
                      <a:endParaRPr sz="1400" u="none" strike="noStrike" cap="none"/>
                    </a:p>
                  </a:txBody>
                  <a:tcPr marL="44850" marR="448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/>
                        <a:t>Overview</a:t>
                      </a:r>
                      <a:endParaRPr sz="1400" u="none" strike="noStrike" cap="none"/>
                    </a:p>
                  </a:txBody>
                  <a:tcPr marL="44850" marR="448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sng" strike="noStrike" cap="none">
                          <a:solidFill>
                            <a:schemeClr val="hlink"/>
                          </a:solidFill>
                          <a:hlinkClick r:id="rId11"/>
                        </a:rPr>
                        <a:t>CSE 311</a:t>
                      </a:r>
                      <a:endParaRPr sz="1800" u="none" strike="noStrike" cap="none"/>
                    </a:p>
                  </a:txBody>
                  <a:tcPr marL="44850" marR="448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/>
                        <a:t>Mathematical foundations</a:t>
                      </a:r>
                      <a:endParaRPr sz="1600" u="none" strike="noStrike" cap="none"/>
                    </a:p>
                  </a:txBody>
                  <a:tcPr marL="44850" marR="448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sng" strike="noStrike" cap="none">
                          <a:solidFill>
                            <a:schemeClr val="hlink"/>
                          </a:solidFill>
                          <a:hlinkClick r:id="rId12"/>
                        </a:rPr>
                        <a:t>CSE 331</a:t>
                      </a:r>
                      <a:endParaRPr sz="1800" u="none" strike="noStrike" cap="none"/>
                    </a:p>
                  </a:txBody>
                  <a:tcPr marL="44850" marR="448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/>
                        <a:t>Software design/implementation</a:t>
                      </a:r>
                      <a:endParaRPr sz="1400" u="none" strike="noStrike" cap="none"/>
                    </a:p>
                  </a:txBody>
                  <a:tcPr marL="44850" marR="448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sng" strike="noStrike" cap="none">
                          <a:solidFill>
                            <a:schemeClr val="hlink"/>
                          </a:solidFill>
                          <a:hlinkClick r:id="rId13"/>
                        </a:rPr>
                        <a:t>CSE 340</a:t>
                      </a:r>
                      <a:endParaRPr sz="1800" u="none" strike="noStrike" cap="none"/>
                    </a:p>
                  </a:txBody>
                  <a:tcPr marL="44850" marR="448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 dirty="0"/>
                        <a:t>Interaction programming (mobile apps)</a:t>
                      </a:r>
                      <a:endParaRPr sz="1600" u="none" strike="noStrike" cap="none" dirty="0"/>
                    </a:p>
                  </a:txBody>
                  <a:tcPr marL="44850" marR="448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sng" strike="noStrike" cap="none">
                          <a:solidFill>
                            <a:schemeClr val="hlink"/>
                          </a:solidFill>
                          <a:hlinkClick r:id="rId14"/>
                        </a:rPr>
                        <a:t>CSE 341</a:t>
                      </a:r>
                      <a:endParaRPr sz="1800" u="none" strike="noStrike" cap="none"/>
                    </a:p>
                  </a:txBody>
                  <a:tcPr marL="44850" marR="448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 dirty="0"/>
                        <a:t>Programming languages (!!)</a:t>
                      </a:r>
                      <a:endParaRPr sz="1600" u="none" strike="noStrike" cap="none" dirty="0"/>
                    </a:p>
                  </a:txBody>
                  <a:tcPr marL="44850" marR="448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sng" strike="noStrike" cap="none">
                          <a:solidFill>
                            <a:schemeClr val="hlink"/>
                          </a:solidFill>
                          <a:hlinkClick r:id="rId15"/>
                        </a:rPr>
                        <a:t>CSE 351</a:t>
                      </a:r>
                      <a:endParaRPr sz="1800" u="none" strike="noStrike" cap="none"/>
                    </a:p>
                  </a:txBody>
                  <a:tcPr marL="44850" marR="448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 dirty="0"/>
                        <a:t>Low-level computer organization/abstraction</a:t>
                      </a:r>
                      <a:endParaRPr sz="1400" u="none" strike="noStrike" cap="none" dirty="0"/>
                    </a:p>
                  </a:txBody>
                  <a:tcPr marL="44850" marR="448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08" name="Google Shape;108;p5"/>
          <p:cNvSpPr txBox="1">
            <a:spLocks noGrp="1"/>
          </p:cNvSpPr>
          <p:nvPr>
            <p:ph type="body" idx="3"/>
          </p:nvPr>
        </p:nvSpPr>
        <p:spPr>
          <a:xfrm>
            <a:off x="838199" y="1736167"/>
            <a:ext cx="47880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en-US" sz="2000" dirty="0"/>
              <a:t>Non-majors</a:t>
            </a:r>
            <a:endParaRPr sz="2000" dirty="0"/>
          </a:p>
        </p:txBody>
      </p:sp>
      <p:sp>
        <p:nvSpPr>
          <p:cNvPr id="109" name="Google Shape;109;p5"/>
          <p:cNvSpPr txBox="1"/>
          <p:nvPr/>
        </p:nvSpPr>
        <p:spPr>
          <a:xfrm>
            <a:off x="1479830" y="5849907"/>
            <a:ext cx="1051242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See: </a:t>
            </a:r>
            <a:r>
              <a:rPr lang="en-US" sz="1200" b="0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https://www.cs.washington.edu/academics/ugrad/current-students</a:t>
            </a: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en-US" sz="1200" b="0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https://www.cs.washington.edu/academics/ugrad/nonmajor-options/nonmajor-courses</a:t>
            </a: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5"/>
          <p:cNvSpPr txBox="1"/>
          <p:nvPr/>
        </p:nvSpPr>
        <p:spPr>
          <a:xfrm>
            <a:off x="838200" y="1302405"/>
            <a:ext cx="561676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 “What can I do next?”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11" name="Google Shape;111;p5"/>
          <p:cNvGraphicFramePr/>
          <p:nvPr>
            <p:extLst>
              <p:ext uri="{D42A27DB-BD31-4B8C-83A1-F6EECF244321}">
                <p14:modId xmlns:p14="http://schemas.microsoft.com/office/powerpoint/2010/main" val="3886055988"/>
              </p:ext>
            </p:extLst>
          </p:nvPr>
        </p:nvGraphicFramePr>
        <p:xfrm>
          <a:off x="7104661" y="853541"/>
          <a:ext cx="4884568" cy="1183650"/>
        </p:xfrm>
        <a:graphic>
          <a:graphicData uri="http://schemas.openxmlformats.org/drawingml/2006/table">
            <a:tbl>
              <a:tblPr>
                <a:noFill/>
                <a:tableStyleId>{EE0DB80F-0791-4D77-97CF-DB1E3150AEEC}</a:tableStyleId>
              </a:tblPr>
              <a:tblGrid>
                <a:gridCol w="11984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861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 dirty="0"/>
                        <a:t>Course</a:t>
                      </a:r>
                      <a:endParaRPr sz="1400" u="none" strike="noStrike" cap="none" dirty="0"/>
                    </a:p>
                  </a:txBody>
                  <a:tcPr marL="44850" marR="448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/>
                        <a:t>Overview</a:t>
                      </a:r>
                      <a:endParaRPr sz="1400" u="none" strike="noStrike" cap="none"/>
                    </a:p>
                  </a:txBody>
                  <a:tcPr marL="44850" marR="448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sng" strike="noStrike" cap="none" dirty="0">
                          <a:solidFill>
                            <a:schemeClr val="hlink"/>
                          </a:solidFill>
                          <a:hlinkClick r:id="rId18"/>
                        </a:rPr>
                        <a:t>CSE 122</a:t>
                      </a:r>
                      <a:endParaRPr sz="1800" u="none" strike="noStrike" cap="none" dirty="0"/>
                    </a:p>
                  </a:txBody>
                  <a:tcPr marL="44850" marR="448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Introduction to Computer Programming II</a:t>
                      </a:r>
                      <a:endParaRPr sz="1400" u="none" strike="noStrike" cap="none"/>
                    </a:p>
                  </a:txBody>
                  <a:tcPr marL="44850" marR="448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sng" strike="noStrike" cap="none">
                          <a:solidFill>
                            <a:schemeClr val="hlink"/>
                          </a:solidFill>
                          <a:hlinkClick r:id="rId19"/>
                        </a:rPr>
                        <a:t>CSE 123</a:t>
                      </a:r>
                      <a:endParaRPr sz="1800" u="none" strike="noStrike" cap="none"/>
                    </a:p>
                  </a:txBody>
                  <a:tcPr marL="44850" marR="448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0" i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Introduction to Computer Programming III</a:t>
                      </a:r>
                      <a:endParaRPr sz="1400" u="none" strike="noStrike" cap="none" dirty="0"/>
                    </a:p>
                  </a:txBody>
                  <a:tcPr marL="44850" marR="448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2" name="Google Shape;112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Lesson 19 - Autumn 2024</a:t>
            </a:r>
            <a:endParaRPr/>
          </a:p>
        </p:txBody>
      </p:sp>
      <p:sp>
        <p:nvSpPr>
          <p:cNvPr id="113" name="Google Shape;113;p5"/>
          <p:cNvSpPr txBox="1"/>
          <p:nvPr/>
        </p:nvSpPr>
        <p:spPr>
          <a:xfrm>
            <a:off x="7104661" y="5182354"/>
            <a:ext cx="488456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Other tech-related majors: </a:t>
            </a:r>
            <a:b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Informatics, ACMS, HCDE, Electrical &amp; Computer Engineering, …</a:t>
            </a:r>
            <a:endParaRPr dirty="0"/>
          </a:p>
        </p:txBody>
      </p:sp>
      <p:sp>
        <p:nvSpPr>
          <p:cNvPr id="114" name="Google Shape;114;p5"/>
          <p:cNvSpPr txBox="1"/>
          <p:nvPr/>
        </p:nvSpPr>
        <p:spPr>
          <a:xfrm>
            <a:off x="7104662" y="345402"/>
            <a:ext cx="4761473" cy="482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More 12X!</a:t>
            </a:r>
            <a:endParaRPr sz="24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build="p"/>
      <p:bldP spid="108" grpId="0" build="p"/>
      <p:bldP spid="109" grpId="0"/>
      <p:bldP spid="113" grpId="0"/>
      <p:bldP spid="1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Frequently Asked Questions</a:t>
            </a:r>
            <a:endParaRPr/>
          </a:p>
        </p:txBody>
      </p:sp>
      <p:sp>
        <p:nvSpPr>
          <p:cNvPr id="120" name="Google Shape;120;p6"/>
          <p:cNvSpPr txBox="1">
            <a:spLocks noGrp="1"/>
          </p:cNvSpPr>
          <p:nvPr>
            <p:ph type="body" idx="1"/>
          </p:nvPr>
        </p:nvSpPr>
        <p:spPr>
          <a:xfrm>
            <a:off x="838200" y="1611275"/>
            <a:ext cx="7589108" cy="44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27"/>
              <a:buChar char="•"/>
            </a:pPr>
            <a:r>
              <a:rPr lang="en-US" dirty="0"/>
              <a:t>How can I get better at programming?</a:t>
            </a:r>
            <a:endParaRPr dirty="0"/>
          </a:p>
          <a:p>
            <a:pPr marL="685800" lvl="1" indent="-25238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95"/>
              <a:buChar char="•"/>
            </a:pPr>
            <a:r>
              <a:rPr lang="en-US" dirty="0"/>
              <a:t>Practice!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27"/>
              <a:buChar char="•"/>
            </a:pPr>
            <a:r>
              <a:rPr lang="en-US" dirty="0"/>
              <a:t>How can I learn to X?</a:t>
            </a:r>
            <a:endParaRPr dirty="0"/>
          </a:p>
          <a:p>
            <a:pPr marL="685800" lvl="1" indent="-25238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95"/>
              <a:buChar char="•"/>
            </a:pPr>
            <a:r>
              <a:rPr lang="en-US" dirty="0"/>
              <a:t>Search online, read books, look at examples :)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27"/>
              <a:buChar char="•"/>
            </a:pPr>
            <a:r>
              <a:rPr lang="en-US" dirty="0"/>
              <a:t>What should I work on next?</a:t>
            </a:r>
            <a:endParaRPr dirty="0"/>
          </a:p>
          <a:p>
            <a:pPr marL="685800" lvl="1" indent="-25238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95"/>
              <a:buChar char="•"/>
            </a:pPr>
            <a:r>
              <a:rPr lang="en-US" dirty="0"/>
              <a:t>Anything you can think of! (</a:t>
            </a:r>
            <a:r>
              <a:rPr lang="en-US" u="sng" dirty="0">
                <a:solidFill>
                  <a:schemeClr val="hlink"/>
                </a:solidFill>
                <a:hlinkClick r:id="rId3"/>
              </a:rPr>
              <a:t>Here are some ideas</a:t>
            </a:r>
            <a:r>
              <a:rPr lang="en-US" dirty="0"/>
              <a:t>)</a:t>
            </a:r>
            <a:endParaRPr dirty="0"/>
          </a:p>
          <a:p>
            <a:pPr marL="685800" lvl="1" indent="-25238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95"/>
              <a:buChar char="•"/>
            </a:pPr>
            <a:r>
              <a:rPr lang="en-US" u="sng" dirty="0">
                <a:solidFill>
                  <a:schemeClr val="hlink"/>
                </a:solidFill>
                <a:hlinkClick r:id="rId4"/>
              </a:rPr>
              <a:t>Beware</a:t>
            </a:r>
            <a:r>
              <a:rPr lang="en-US" dirty="0"/>
              <a:t>: it’s hard to tell what’s easy and what’s hard.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27"/>
              <a:buChar char="•"/>
            </a:pPr>
            <a:r>
              <a:rPr lang="en-US" dirty="0"/>
              <a:t>Should I learn another language? Which one?</a:t>
            </a:r>
            <a:endParaRPr dirty="0"/>
          </a:p>
          <a:p>
            <a:pPr marL="685800" lvl="1" indent="-25238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95"/>
              <a:buChar char="•"/>
            </a:pPr>
            <a:r>
              <a:rPr lang="en-US" dirty="0"/>
              <a:t>That depends–what do you want to do?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27"/>
              <a:buChar char="•"/>
            </a:pPr>
            <a:r>
              <a:rPr lang="en-US" dirty="0"/>
              <a:t>What’s the best programming language?</a:t>
            </a:r>
            <a:endParaRPr dirty="0"/>
          </a:p>
          <a:p>
            <a:pPr marL="685800" lvl="1" indent="-25238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95"/>
              <a:buChar char="•"/>
            </a:pPr>
            <a:r>
              <a:rPr lang="en-US" dirty="0"/>
              <a:t>😠 (take CSE 341 or CSE 413)</a:t>
            </a:r>
            <a:endParaRPr dirty="0"/>
          </a:p>
        </p:txBody>
      </p:sp>
      <p:sp>
        <p:nvSpPr>
          <p:cNvPr id="121" name="Google Shape;121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Lesson 19 - Autumn 2024</a:t>
            </a:r>
            <a:endParaRPr/>
          </a:p>
        </p:txBody>
      </p:sp>
      <p:pic>
        <p:nvPicPr>
          <p:cNvPr id="122" name="Google Shape;122;p6" descr="Xkcd #1425, &quot;tasks&quot;.&#10;&#10;Conversation between two people:&#10;A: When a user takes a photo, the app should check whether they're in a national park&#10;B: Sure, easy GIS lookup. Gimme a few hours.&#10;A: ... and check whether the photo is of a bird.&#10;B: I'll need a research team and five years.&#10;&#10;Bottom text: In CS, it can be hard to explain the difference between the easy and the virtually impossible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37373" y="727427"/>
            <a:ext cx="3025691" cy="50768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Aside: Cute Programming Language Logos</a:t>
            </a:r>
            <a:endParaRPr/>
          </a:p>
        </p:txBody>
      </p:sp>
      <p:sp>
        <p:nvSpPr>
          <p:cNvPr id="128" name="Google Shape;12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Lesson 19 - Autumn 2024</a:t>
            </a:r>
            <a:endParaRPr/>
          </a:p>
        </p:txBody>
      </p:sp>
      <p:pic>
        <p:nvPicPr>
          <p:cNvPr id="129" name="Google Shape;129;p7" descr="The (unofficial) mascot for the Rust programming language, Ferris the crab. Bright orange and spiky!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3973" y="4142174"/>
            <a:ext cx="2594919" cy="1729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7" descr="The mascot for Bun, a JavaScript runtime. It's a cute-looking bao bun :)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69491" y="1690688"/>
            <a:ext cx="2169109" cy="1900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7" descr="The mascot for Deno, a JavaScript runtime. A cute dinosaur in the rain."/>
          <p:cNvPicPr preferRelativeResize="0"/>
          <p:nvPr/>
        </p:nvPicPr>
        <p:blipFill rotWithShape="1">
          <a:blip r:embed="rId5">
            <a:alphaModFix/>
          </a:blip>
          <a:srcRect l="36385" t="7941" r="35845" b="20946"/>
          <a:stretch/>
        </p:blipFill>
        <p:spPr>
          <a:xfrm>
            <a:off x="4501059" y="3025777"/>
            <a:ext cx="2117198" cy="2846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7" descr="The logos for Sorbet and Tapioca, extensions to Ruby's type system. They are a cute purple sorbet cone and smiling tapioca cup!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85333" y="3347978"/>
            <a:ext cx="4717034" cy="240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7" descr="The logo for CircuitPython, a lightweight python implementation. It has a cute purple snake!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923813" y="1771702"/>
            <a:ext cx="3087423" cy="11730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Winter Project: Tic Tac Toe (1/2)</a:t>
            </a:r>
            <a:endParaRPr dirty="0"/>
          </a:p>
        </p:txBody>
      </p:sp>
      <p:sp>
        <p:nvSpPr>
          <p:cNvPr id="120" name="Google Shape;120;p6"/>
          <p:cNvSpPr txBox="1">
            <a:spLocks noGrp="1"/>
          </p:cNvSpPr>
          <p:nvPr>
            <p:ph type="body" idx="1"/>
          </p:nvPr>
        </p:nvSpPr>
        <p:spPr>
          <a:xfrm>
            <a:off x="838200" y="1611275"/>
            <a:ext cx="10357022" cy="44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27"/>
            </a:pPr>
            <a:r>
              <a:rPr lang="en-US" i="0" dirty="0"/>
              <a:t>Build your own Tic Tac Toe game and “AI”! (one of the TA’s choice ideas)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27"/>
            </a:pPr>
            <a:endParaRPr lang="en-US" i="0" dirty="0"/>
          </a:p>
          <a:p>
            <a:pPr marL="514350" lvl="0" indent="-5143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27"/>
              <a:buFont typeface="+mj-lt"/>
              <a:buAutoNum type="arabicPeriod"/>
            </a:pPr>
            <a:r>
              <a:rPr lang="en-US" i="0" dirty="0"/>
              <a:t>How would you represent a Tic Tac Toe game in Java?</a:t>
            </a:r>
            <a:br>
              <a:rPr lang="en-US" i="0" dirty="0"/>
            </a:br>
            <a:r>
              <a:rPr lang="en-US" i="0" dirty="0"/>
              <a:t>(hint: arrays will be very, very helpful!)</a:t>
            </a:r>
          </a:p>
          <a:p>
            <a:pPr marL="514350" lvl="0" indent="-5143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27"/>
              <a:buFont typeface="+mj-lt"/>
              <a:buAutoNum type="arabicPeriod"/>
            </a:pPr>
            <a:r>
              <a:rPr lang="en-US" i="0" dirty="0"/>
              <a:t>Write a method that tells you if a Tic Tac Toe game is won (or playable).</a:t>
            </a:r>
          </a:p>
          <a:p>
            <a:pPr marL="514350" lvl="0" indent="-5143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27"/>
              <a:buFont typeface="+mj-lt"/>
              <a:buAutoNum type="arabicPeriod"/>
            </a:pPr>
            <a:r>
              <a:rPr lang="en-US" i="0" dirty="0"/>
              <a:t>Write a method that gets input from the user and “makes” a move.</a:t>
            </a:r>
          </a:p>
          <a:p>
            <a:pPr marL="514350" lvl="0" indent="-5143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27"/>
              <a:buFont typeface="+mj-lt"/>
              <a:buAutoNum type="arabicPeriod"/>
            </a:pPr>
            <a:r>
              <a:rPr lang="en-US" i="0" dirty="0"/>
              <a:t>Wrap it all up – into a nice two-player game!</a:t>
            </a:r>
          </a:p>
        </p:txBody>
      </p:sp>
      <p:sp>
        <p:nvSpPr>
          <p:cNvPr id="121" name="Google Shape;121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Lesson 19 - Autumn 2024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83748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Winter Project: Tic Tac Toe (2/2)</a:t>
            </a:r>
            <a:endParaRPr dirty="0"/>
          </a:p>
        </p:txBody>
      </p:sp>
      <p:sp>
        <p:nvSpPr>
          <p:cNvPr id="120" name="Google Shape;120;p6"/>
          <p:cNvSpPr txBox="1">
            <a:spLocks noGrp="1"/>
          </p:cNvSpPr>
          <p:nvPr>
            <p:ph type="body" idx="1"/>
          </p:nvPr>
        </p:nvSpPr>
        <p:spPr>
          <a:xfrm>
            <a:off x="838200" y="1611275"/>
            <a:ext cx="10357022" cy="44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27"/>
            </a:pPr>
            <a:r>
              <a:rPr lang="en-US" i="0" dirty="0"/>
              <a:t>Wait, there’s more!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27"/>
            </a:pPr>
            <a:endParaRPr lang="en-US" i="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27"/>
            </a:pPr>
            <a:r>
              <a:rPr lang="en-US" i="0" dirty="0"/>
              <a:t>Make some “AI” that…</a:t>
            </a:r>
          </a:p>
          <a:p>
            <a:pPr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27"/>
              <a:buFont typeface="Arial" panose="020B0604020202020204" pitchFamily="34" charset="0"/>
              <a:buChar char="•"/>
            </a:pPr>
            <a:r>
              <a:rPr lang="en-US" i="0" dirty="0"/>
              <a:t>just makes a random valid move (you should be able to beat this!)</a:t>
            </a:r>
          </a:p>
          <a:p>
            <a:pPr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27"/>
              <a:buFont typeface="Arial" panose="020B0604020202020204" pitchFamily="34" charset="0"/>
              <a:buChar char="•"/>
            </a:pPr>
            <a:r>
              <a:rPr lang="en-US" i="0" dirty="0"/>
              <a:t>tries to make a “good” move (~ some if statements)</a:t>
            </a:r>
          </a:p>
          <a:p>
            <a:pPr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27"/>
              <a:buFont typeface="Arial" panose="020B0604020202020204" pitchFamily="34" charset="0"/>
              <a:buChar char="•"/>
            </a:pPr>
            <a:r>
              <a:rPr lang="en-US" i="0" u="sng" dirty="0"/>
              <a:t>never loses</a:t>
            </a:r>
          </a:p>
          <a:p>
            <a:pPr lvl="1" indent="-457200">
              <a:buSzPts val="3027"/>
              <a:buFont typeface="Arial" panose="020B0604020202020204" pitchFamily="34" charset="0"/>
              <a:buChar char="•"/>
            </a:pPr>
            <a:r>
              <a:rPr lang="en-US" i="0" dirty="0"/>
              <a:t>Tic Tac Toe is a “</a:t>
            </a:r>
            <a:r>
              <a:rPr lang="en-US" i="0" dirty="0">
                <a:hlinkClick r:id="rId3"/>
              </a:rPr>
              <a:t>solved game</a:t>
            </a:r>
            <a:r>
              <a:rPr lang="en-US" i="0" dirty="0"/>
              <a:t>”: a perfect player will </a:t>
            </a:r>
            <a:r>
              <a:rPr lang="en-US" i="0" u="sng" dirty="0"/>
              <a:t>never</a:t>
            </a:r>
            <a:r>
              <a:rPr lang="en-US" i="0" dirty="0"/>
              <a:t> lose.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27"/>
            </a:pPr>
            <a:endParaRPr lang="en-US" i="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27"/>
            </a:pPr>
            <a:r>
              <a:rPr lang="en-US" i="0" dirty="0"/>
              <a:t>Or, extend this idea to other grid-based games!</a:t>
            </a:r>
          </a:p>
          <a:p>
            <a:pPr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27"/>
              <a:buFont typeface="Arial" panose="020B0604020202020204" pitchFamily="34" charset="0"/>
              <a:buChar char="•"/>
            </a:pPr>
            <a:r>
              <a:rPr lang="en-US" i="0" dirty="0"/>
              <a:t>similar-</a:t>
            </a:r>
            <a:r>
              <a:rPr lang="en-US" i="0" dirty="0" err="1"/>
              <a:t>ish</a:t>
            </a:r>
            <a:r>
              <a:rPr lang="en-US" i="0" dirty="0"/>
              <a:t>: connect four, checkers, battleship</a:t>
            </a:r>
          </a:p>
          <a:p>
            <a:pPr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27"/>
              <a:buFont typeface="Arial" panose="020B0604020202020204" pitchFamily="34" charset="0"/>
              <a:buChar char="•"/>
            </a:pPr>
            <a:r>
              <a:rPr lang="en-US" i="0" dirty="0"/>
              <a:t>much harder: sudoku, chess, go, </a:t>
            </a:r>
            <a:r>
              <a:rPr lang="en-US" i="0" dirty="0" err="1"/>
              <a:t>othello</a:t>
            </a:r>
            <a:endParaRPr lang="en-US" i="0" dirty="0"/>
          </a:p>
        </p:txBody>
      </p:sp>
      <p:sp>
        <p:nvSpPr>
          <p:cNvPr id="121" name="Google Shape;121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Lesson 19 - Autumn 2024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50085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Announcements, Reminders</a:t>
            </a:r>
            <a:endParaRPr/>
          </a:p>
        </p:txBody>
      </p:sp>
      <p:sp>
        <p:nvSpPr>
          <p:cNvPr id="91" name="Google Shape;91;p3"/>
          <p:cNvSpPr txBox="1">
            <a:spLocks noGrp="1"/>
          </p:cNvSpPr>
          <p:nvPr>
            <p:ph type="body" idx="1"/>
          </p:nvPr>
        </p:nvSpPr>
        <p:spPr>
          <a:xfrm>
            <a:off x="838200" y="1391400"/>
            <a:ext cx="10665300" cy="46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064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 dirty="0">
                <a:solidFill>
                  <a:schemeClr val="dk1"/>
                </a:solidFill>
              </a:rPr>
              <a:t>R7 </a:t>
            </a:r>
            <a:r>
              <a:rPr lang="en-US" dirty="0"/>
              <a:t>(+ extra resub) due </a:t>
            </a:r>
            <a:r>
              <a:rPr lang="en-US" b="1" dirty="0"/>
              <a:t>Thu, Dec 12</a:t>
            </a:r>
            <a:r>
              <a:rPr lang="en-US" b="1" baseline="30000" dirty="0"/>
              <a:t>th</a:t>
            </a:r>
            <a:r>
              <a:rPr lang="en-US" b="1" dirty="0"/>
              <a:t> </a:t>
            </a:r>
            <a:r>
              <a:rPr lang="en-US" dirty="0">
                <a:solidFill>
                  <a:schemeClr val="dk1"/>
                </a:solidFill>
              </a:rPr>
              <a:t>– all assignments eligible!</a:t>
            </a:r>
          </a:p>
          <a:p>
            <a:pPr marL="457200" lvl="0" indent="-4064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 dirty="0"/>
              <a:t>today is the </a:t>
            </a:r>
            <a:r>
              <a:rPr lang="en-US" u="sng" dirty="0"/>
              <a:t>last day</a:t>
            </a:r>
            <a:r>
              <a:rPr lang="en-US" dirty="0"/>
              <a:t> for IPL + instructor office hours</a:t>
            </a:r>
            <a:endParaRPr lang="en-US" dirty="0">
              <a:solidFill>
                <a:schemeClr val="tx1"/>
              </a:solidFill>
            </a:endParaRPr>
          </a:p>
          <a:p>
            <a:pPr indent="-406400">
              <a:lnSpc>
                <a:spcPct val="100000"/>
              </a:lnSpc>
              <a:buSzPts val="2800"/>
            </a:pPr>
            <a:r>
              <a:rPr lang="en-US" dirty="0">
                <a:solidFill>
                  <a:schemeClr val="tx1"/>
                </a:solidFill>
              </a:rPr>
              <a:t>Final Exam: </a:t>
            </a:r>
            <a:r>
              <a:rPr lang="en-US" b="1" dirty="0">
                <a:solidFill>
                  <a:schemeClr val="tx1"/>
                </a:solidFill>
              </a:rPr>
              <a:t>Wednesday, Dec 11</a:t>
            </a:r>
            <a:r>
              <a:rPr lang="en-US" b="1" baseline="30000" dirty="0">
                <a:solidFill>
                  <a:schemeClr val="tx1"/>
                </a:solidFill>
              </a:rPr>
              <a:t>th</a:t>
            </a:r>
            <a:r>
              <a:rPr lang="en-US" b="1" dirty="0">
                <a:solidFill>
                  <a:schemeClr val="tx1"/>
                </a:solidFill>
              </a:rPr>
              <a:t> from 12:30-2:20 in KNE 120 + 130</a:t>
            </a:r>
          </a:p>
          <a:p>
            <a:pPr indent="-406400">
              <a:lnSpc>
                <a:spcPct val="100000"/>
              </a:lnSpc>
              <a:buSzPts val="2800"/>
            </a:pPr>
            <a:r>
              <a:rPr lang="en-US" dirty="0">
                <a:solidFill>
                  <a:schemeClr val="tx1"/>
                </a:solidFill>
              </a:rPr>
              <a:t>TA-led Review Session: </a:t>
            </a:r>
            <a:r>
              <a:rPr lang="en-US" b="1" dirty="0">
                <a:solidFill>
                  <a:schemeClr val="tx1"/>
                </a:solidFill>
              </a:rPr>
              <a:t>Monday, Dec 9</a:t>
            </a:r>
            <a:r>
              <a:rPr lang="en-US" b="1" baseline="30000" dirty="0">
                <a:solidFill>
                  <a:schemeClr val="tx1"/>
                </a:solidFill>
              </a:rPr>
              <a:t>th</a:t>
            </a:r>
            <a:r>
              <a:rPr lang="en-US" b="1" dirty="0">
                <a:solidFill>
                  <a:schemeClr val="tx1"/>
                </a:solidFill>
              </a:rPr>
              <a:t> from 2:30-4:00 in SMI 120</a:t>
            </a:r>
            <a:endParaRPr lang="en-US" dirty="0">
              <a:solidFill>
                <a:schemeClr val="dk1"/>
              </a:solidFill>
            </a:endParaRPr>
          </a:p>
          <a:p>
            <a:pPr marL="457200" lvl="0" indent="-4064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 dirty="0">
                <a:solidFill>
                  <a:schemeClr val="dk1"/>
                </a:solidFill>
              </a:rPr>
              <a:t>other exam reminders:</a:t>
            </a:r>
          </a:p>
          <a:p>
            <a:pPr lvl="1" indent="-406400">
              <a:lnSpc>
                <a:spcPct val="100000"/>
              </a:lnSpc>
              <a:spcBef>
                <a:spcPts val="1000"/>
              </a:spcBef>
              <a:buSzPts val="2800"/>
            </a:pPr>
            <a:r>
              <a:rPr lang="en-US" dirty="0"/>
              <a:t>please look at seating charts and let us know </a:t>
            </a:r>
            <a:r>
              <a:rPr lang="en-US" u="sng" dirty="0"/>
              <a:t>ASAP</a:t>
            </a:r>
            <a:r>
              <a:rPr lang="en-US" dirty="0"/>
              <a:t> if you’re not there!</a:t>
            </a:r>
          </a:p>
          <a:p>
            <a:pPr lvl="1" indent="-406400">
              <a:lnSpc>
                <a:spcPct val="100000"/>
              </a:lnSpc>
              <a:spcBef>
                <a:spcPts val="1000"/>
              </a:spcBef>
              <a:buSzPts val="2800"/>
            </a:pPr>
            <a:r>
              <a:rPr lang="en-US" dirty="0">
                <a:solidFill>
                  <a:schemeClr val="dk1"/>
                </a:solidFill>
              </a:rPr>
              <a:t>review </a:t>
            </a:r>
            <a:r>
              <a:rPr lang="en-US" dirty="0">
                <a:solidFill>
                  <a:schemeClr val="tx1"/>
                </a:solidFill>
                <a:hlinkClick r:id="rId3"/>
              </a:rPr>
              <a:t>Exam page of website</a:t>
            </a:r>
            <a:r>
              <a:rPr lang="en-US" dirty="0">
                <a:solidFill>
                  <a:schemeClr val="tx1"/>
                </a:solidFill>
              </a:rPr>
              <a:t> (which includes many resources)</a:t>
            </a:r>
            <a:endParaRPr lang="en-US" dirty="0">
              <a:solidFill>
                <a:schemeClr val="dk1"/>
              </a:solidFill>
            </a:endParaRPr>
          </a:p>
          <a:p>
            <a:pPr lvl="1" indent="-406400">
              <a:lnSpc>
                <a:spcPct val="100000"/>
              </a:lnSpc>
              <a:spcBef>
                <a:spcPts val="1000"/>
              </a:spcBef>
              <a:buSzPts val="2800"/>
            </a:pPr>
            <a:endParaRPr lang="en-US" dirty="0">
              <a:solidFill>
                <a:schemeClr val="dk1"/>
              </a:solidFill>
            </a:endParaRPr>
          </a:p>
        </p:txBody>
      </p:sp>
      <p:sp>
        <p:nvSpPr>
          <p:cNvPr id="92" name="Google Shape;92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19 - Autumn 2024</a:t>
            </a:r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"/>
          <p:cNvSpPr txBox="1">
            <a:spLocks noGrp="1"/>
          </p:cNvSpPr>
          <p:nvPr>
            <p:ph type="title"/>
          </p:nvPr>
        </p:nvSpPr>
        <p:spPr>
          <a:xfrm>
            <a:off x="424427" y="137204"/>
            <a:ext cx="8509366" cy="690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Thank your </a:t>
            </a:r>
            <a:r>
              <a:rPr lang="en-US" u="sng" dirty="0"/>
              <a:t>lovely</a:t>
            </a:r>
            <a:r>
              <a:rPr lang="en-US" dirty="0"/>
              <a:t> TAs!!!!!!</a:t>
            </a:r>
            <a:endParaRPr dirty="0"/>
          </a:p>
        </p:txBody>
      </p:sp>
      <p:pic>
        <p:nvPicPr>
          <p:cNvPr id="158" name="Picture 157" descr="A person standing in front of a body of water with a city in the background&#10;&#10;Description automatically generated">
            <a:extLst>
              <a:ext uri="{FF2B5EF4-FFF2-40B4-BE49-F238E27FC236}">
                <a16:creationId xmlns:a16="http://schemas.microsoft.com/office/drawing/2014/main" id="{9971767A-76BB-7C97-AF79-B6C6E272AE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9720" y="4972440"/>
            <a:ext cx="1143000" cy="1143000"/>
          </a:xfrm>
          <a:prstGeom prst="rect">
            <a:avLst/>
          </a:prstGeom>
        </p:spPr>
      </p:pic>
      <p:pic>
        <p:nvPicPr>
          <p:cNvPr id="160" name="Picture 159" descr="A person smiling at camera&#10;&#10;Description automatically generated">
            <a:extLst>
              <a:ext uri="{FF2B5EF4-FFF2-40B4-BE49-F238E27FC236}">
                <a16:creationId xmlns:a16="http://schemas.microsoft.com/office/drawing/2014/main" id="{5843F3C6-E88A-42EB-9D56-69C0AD1F74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9400" y="4972440"/>
            <a:ext cx="1143000" cy="1143000"/>
          </a:xfrm>
          <a:prstGeom prst="rect">
            <a:avLst/>
          </a:prstGeom>
        </p:spPr>
      </p:pic>
      <p:pic>
        <p:nvPicPr>
          <p:cNvPr id="162" name="Picture 161" descr="A person taking a selfie&#10;&#10;Description automatically generated">
            <a:extLst>
              <a:ext uri="{FF2B5EF4-FFF2-40B4-BE49-F238E27FC236}">
                <a16:creationId xmlns:a16="http://schemas.microsoft.com/office/drawing/2014/main" id="{2924BF38-E4F1-4767-D303-F1262F5662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9560" y="2503560"/>
            <a:ext cx="1143000" cy="1143000"/>
          </a:xfrm>
          <a:prstGeom prst="rect">
            <a:avLst/>
          </a:prstGeom>
        </p:spPr>
      </p:pic>
      <p:pic>
        <p:nvPicPr>
          <p:cNvPr id="164" name="Picture 163" descr="A person smiling in front of a ferris wheel&#10;&#10;Description automatically generated">
            <a:extLst>
              <a:ext uri="{FF2B5EF4-FFF2-40B4-BE49-F238E27FC236}">
                <a16:creationId xmlns:a16="http://schemas.microsoft.com/office/drawing/2014/main" id="{CD6C003A-016D-80C7-7634-413A4DB4C8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4960" y="3738000"/>
            <a:ext cx="1143000" cy="1143000"/>
          </a:xfrm>
          <a:prstGeom prst="rect">
            <a:avLst/>
          </a:prstGeom>
        </p:spPr>
      </p:pic>
      <p:pic>
        <p:nvPicPr>
          <p:cNvPr id="166" name="Picture 165" descr="A person standing under a tree with pink flowers&#10;&#10;Description automatically generated">
            <a:extLst>
              <a:ext uri="{FF2B5EF4-FFF2-40B4-BE49-F238E27FC236}">
                <a16:creationId xmlns:a16="http://schemas.microsoft.com/office/drawing/2014/main" id="{3D36D075-6481-A2C8-602F-83CD9EEE55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69880" y="4972440"/>
            <a:ext cx="1143000" cy="1143000"/>
          </a:xfrm>
          <a:prstGeom prst="rect">
            <a:avLst/>
          </a:prstGeom>
        </p:spPr>
      </p:pic>
      <p:pic>
        <p:nvPicPr>
          <p:cNvPr id="168" name="Picture 167" descr="A person standing in front of a waterfall&#10;&#10;Description automatically generated">
            <a:extLst>
              <a:ext uri="{FF2B5EF4-FFF2-40B4-BE49-F238E27FC236}">
                <a16:creationId xmlns:a16="http://schemas.microsoft.com/office/drawing/2014/main" id="{CCAC998A-FE82-2388-1EDF-D553CA254C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09560" y="3738000"/>
            <a:ext cx="1143000" cy="1143000"/>
          </a:xfrm>
          <a:prstGeom prst="rect">
            <a:avLst/>
          </a:prstGeom>
        </p:spPr>
      </p:pic>
      <p:pic>
        <p:nvPicPr>
          <p:cNvPr id="172" name="Picture 171" descr="A person standing on a beach&#10;&#10;Description automatically generated">
            <a:extLst>
              <a:ext uri="{FF2B5EF4-FFF2-40B4-BE49-F238E27FC236}">
                <a16:creationId xmlns:a16="http://schemas.microsoft.com/office/drawing/2014/main" id="{0E363216-17EB-DC0E-5628-4C136729F45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94960" y="2503560"/>
            <a:ext cx="1143000" cy="1143000"/>
          </a:xfrm>
          <a:prstGeom prst="rect">
            <a:avLst/>
          </a:prstGeom>
        </p:spPr>
      </p:pic>
      <p:pic>
        <p:nvPicPr>
          <p:cNvPr id="174" name="Picture 173" descr="A person taking a selfie&#10;&#10;Description automatically generated">
            <a:extLst>
              <a:ext uri="{FF2B5EF4-FFF2-40B4-BE49-F238E27FC236}">
                <a16:creationId xmlns:a16="http://schemas.microsoft.com/office/drawing/2014/main" id="{DDD49A8F-2786-B029-0A81-034812A24D0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09560" y="4972440"/>
            <a:ext cx="1143000" cy="1143000"/>
          </a:xfrm>
          <a:prstGeom prst="rect">
            <a:avLst/>
          </a:prstGeom>
        </p:spPr>
      </p:pic>
      <p:pic>
        <p:nvPicPr>
          <p:cNvPr id="176" name="Picture 175" descr="A person sitting at a table with food&#10;&#10;Description automatically generated">
            <a:extLst>
              <a:ext uri="{FF2B5EF4-FFF2-40B4-BE49-F238E27FC236}">
                <a16:creationId xmlns:a16="http://schemas.microsoft.com/office/drawing/2014/main" id="{048C5279-1FD6-60CA-BBB2-02448B5E613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91640" y="4972440"/>
            <a:ext cx="1143000" cy="1143000"/>
          </a:xfrm>
          <a:prstGeom prst="rect">
            <a:avLst/>
          </a:prstGeom>
        </p:spPr>
      </p:pic>
      <p:pic>
        <p:nvPicPr>
          <p:cNvPr id="178" name="Picture 177" descr="A person with a stuffed animal&#10;&#10;Description automatically generated">
            <a:extLst>
              <a:ext uri="{FF2B5EF4-FFF2-40B4-BE49-F238E27FC236}">
                <a16:creationId xmlns:a16="http://schemas.microsoft.com/office/drawing/2014/main" id="{BC11D2BF-3650-D60F-7B56-3368BFB8709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94960" y="1258916"/>
            <a:ext cx="1143000" cy="1143000"/>
          </a:xfrm>
          <a:prstGeom prst="rect">
            <a:avLst/>
          </a:prstGeom>
        </p:spPr>
      </p:pic>
      <p:pic>
        <p:nvPicPr>
          <p:cNvPr id="180" name="Picture 179" descr="A person wearing sunglasses and smiling&#10;&#10;Description automatically generated">
            <a:extLst>
              <a:ext uri="{FF2B5EF4-FFF2-40B4-BE49-F238E27FC236}">
                <a16:creationId xmlns:a16="http://schemas.microsoft.com/office/drawing/2014/main" id="{DC8FE760-DBA7-4626-0519-1AFE10DFDD6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09560" y="1258916"/>
            <a:ext cx="1143000" cy="1143000"/>
          </a:xfrm>
          <a:prstGeom prst="rect">
            <a:avLst/>
          </a:prstGeom>
        </p:spPr>
      </p:pic>
      <p:pic>
        <p:nvPicPr>
          <p:cNvPr id="182" name="Picture 181" descr="A person wearing a scarf in a field&#10;&#10;Description automatically generated">
            <a:extLst>
              <a:ext uri="{FF2B5EF4-FFF2-40B4-BE49-F238E27FC236}">
                <a16:creationId xmlns:a16="http://schemas.microsoft.com/office/drawing/2014/main" id="{74F93632-0939-DFDC-D768-8EF6E6E2051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520" y="4972440"/>
            <a:ext cx="1143000" cy="1143000"/>
          </a:xfrm>
          <a:prstGeom prst="rect">
            <a:avLst/>
          </a:prstGeom>
        </p:spPr>
      </p:pic>
      <p:pic>
        <p:nvPicPr>
          <p:cNvPr id="184" name="Picture 183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C87B2443-496A-A988-8F2E-49398704451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629400" y="1258916"/>
            <a:ext cx="1143000" cy="1143000"/>
          </a:xfrm>
          <a:prstGeom prst="rect">
            <a:avLst/>
          </a:prstGeom>
        </p:spPr>
      </p:pic>
      <p:pic>
        <p:nvPicPr>
          <p:cNvPr id="186" name="Picture 185" descr="A person sitting on a rock near a lake&#10;&#10;Description automatically generated">
            <a:extLst>
              <a:ext uri="{FF2B5EF4-FFF2-40B4-BE49-F238E27FC236}">
                <a16:creationId xmlns:a16="http://schemas.microsoft.com/office/drawing/2014/main" id="{B1982FBC-35F6-60A4-4F4E-13A4E2EC884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629400" y="2503560"/>
            <a:ext cx="1143000" cy="1143000"/>
          </a:xfrm>
          <a:prstGeom prst="rect">
            <a:avLst/>
          </a:prstGeom>
        </p:spPr>
      </p:pic>
      <p:pic>
        <p:nvPicPr>
          <p:cNvPr id="188" name="Picture 187" descr="A person standing on a hill with her arm raised&#10;&#10;Description automatically generated">
            <a:extLst>
              <a:ext uri="{FF2B5EF4-FFF2-40B4-BE49-F238E27FC236}">
                <a16:creationId xmlns:a16="http://schemas.microsoft.com/office/drawing/2014/main" id="{952AE5F3-1D00-DBF6-ED1C-E7B1EFC90ED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29400" y="3738000"/>
            <a:ext cx="1143000" cy="1143000"/>
          </a:xfrm>
          <a:prstGeom prst="rect">
            <a:avLst/>
          </a:prstGeom>
        </p:spPr>
      </p:pic>
      <p:pic>
        <p:nvPicPr>
          <p:cNvPr id="190" name="Picture 189" descr="A person holding a cat&#10;&#10;Description automatically generated">
            <a:extLst>
              <a:ext uri="{FF2B5EF4-FFF2-40B4-BE49-F238E27FC236}">
                <a16:creationId xmlns:a16="http://schemas.microsoft.com/office/drawing/2014/main" id="{49C54C5C-75E1-4F83-3F2A-058974CB476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469880" y="2503560"/>
            <a:ext cx="1143000" cy="1143000"/>
          </a:xfrm>
          <a:prstGeom prst="rect">
            <a:avLst/>
          </a:prstGeom>
        </p:spPr>
      </p:pic>
      <p:pic>
        <p:nvPicPr>
          <p:cNvPr id="192" name="Picture 191" descr="A person wearing headphones&#10;&#10;Description automatically generated">
            <a:extLst>
              <a:ext uri="{FF2B5EF4-FFF2-40B4-BE49-F238E27FC236}">
                <a16:creationId xmlns:a16="http://schemas.microsoft.com/office/drawing/2014/main" id="{54D9F1CE-A0D1-F8CA-F797-CE668C89D09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469880" y="3738000"/>
            <a:ext cx="1143000" cy="1143000"/>
          </a:xfrm>
          <a:prstGeom prst="rect">
            <a:avLst/>
          </a:prstGeom>
        </p:spPr>
      </p:pic>
      <p:pic>
        <p:nvPicPr>
          <p:cNvPr id="194" name="Picture 193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6A8AEAAB-27D9-4E57-521E-56A30E77694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160520" y="1258916"/>
            <a:ext cx="1143000" cy="1143000"/>
          </a:xfrm>
          <a:prstGeom prst="rect">
            <a:avLst/>
          </a:prstGeom>
        </p:spPr>
      </p:pic>
      <p:pic>
        <p:nvPicPr>
          <p:cNvPr id="196" name="Picture 195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E8DE10DD-B17A-E6CA-5B83-BADA093428A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89720" y="1258916"/>
            <a:ext cx="1143000" cy="1143000"/>
          </a:xfrm>
          <a:prstGeom prst="rect">
            <a:avLst/>
          </a:prstGeom>
        </p:spPr>
      </p:pic>
      <p:pic>
        <p:nvPicPr>
          <p:cNvPr id="198" name="Picture 197" descr="A person smiling at camera&#10;&#10;Description automatically generated">
            <a:extLst>
              <a:ext uri="{FF2B5EF4-FFF2-40B4-BE49-F238E27FC236}">
                <a16:creationId xmlns:a16="http://schemas.microsoft.com/office/drawing/2014/main" id="{2E574A7D-6AB6-0AB9-889C-1FC4C0F9B5E1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926080" y="3738000"/>
            <a:ext cx="1143000" cy="1143000"/>
          </a:xfrm>
          <a:prstGeom prst="rect">
            <a:avLst/>
          </a:prstGeom>
        </p:spPr>
      </p:pic>
      <p:pic>
        <p:nvPicPr>
          <p:cNvPr id="200" name="Picture 199" descr="A person sitting on a rock&#10;&#10;Description automatically generated">
            <a:extLst>
              <a:ext uri="{FF2B5EF4-FFF2-40B4-BE49-F238E27FC236}">
                <a16:creationId xmlns:a16="http://schemas.microsoft.com/office/drawing/2014/main" id="{386EA9B6-8236-CF23-B36C-0CEDB5DBC79A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394960" y="4972440"/>
            <a:ext cx="1143000" cy="1143000"/>
          </a:xfrm>
          <a:prstGeom prst="rect">
            <a:avLst/>
          </a:prstGeom>
        </p:spPr>
      </p:pic>
      <p:pic>
        <p:nvPicPr>
          <p:cNvPr id="202" name="Picture 201" descr="A person standing on a rock with his arms out&#10;&#10;Description automatically generated">
            <a:extLst>
              <a:ext uri="{FF2B5EF4-FFF2-40B4-BE49-F238E27FC236}">
                <a16:creationId xmlns:a16="http://schemas.microsoft.com/office/drawing/2014/main" id="{2EC8FF48-FE7C-AE3B-5089-CEF59956AD1E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160520" y="3738000"/>
            <a:ext cx="1143000" cy="1143000"/>
          </a:xfrm>
          <a:prstGeom prst="rect">
            <a:avLst/>
          </a:prstGeom>
        </p:spPr>
      </p:pic>
      <p:pic>
        <p:nvPicPr>
          <p:cNvPr id="204" name="Picture 203" descr="A person holding a cat&#10;&#10;Description automatically generated">
            <a:extLst>
              <a:ext uri="{FF2B5EF4-FFF2-40B4-BE49-F238E27FC236}">
                <a16:creationId xmlns:a16="http://schemas.microsoft.com/office/drawing/2014/main" id="{2136E138-C5E7-EFA0-CB86-C801A01B8973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926080" y="2503560"/>
            <a:ext cx="1143000" cy="1143000"/>
          </a:xfrm>
          <a:prstGeom prst="rect">
            <a:avLst/>
          </a:prstGeom>
        </p:spPr>
      </p:pic>
      <p:pic>
        <p:nvPicPr>
          <p:cNvPr id="206" name="Picture 205" descr="A person smiling at camera&#10;&#10;Description automatically generated">
            <a:extLst>
              <a:ext uri="{FF2B5EF4-FFF2-40B4-BE49-F238E27FC236}">
                <a16:creationId xmlns:a16="http://schemas.microsoft.com/office/drawing/2014/main" id="{BE86293E-E215-8F14-6B3C-5A63CA46F511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691640" y="3738000"/>
            <a:ext cx="1143000" cy="1143000"/>
          </a:xfrm>
          <a:prstGeom prst="rect">
            <a:avLst/>
          </a:prstGeom>
        </p:spPr>
      </p:pic>
      <p:pic>
        <p:nvPicPr>
          <p:cNvPr id="208" name="Picture 207" descr="A person sitting on a fountain&#10;&#10;Description automatically generated">
            <a:extLst>
              <a:ext uri="{FF2B5EF4-FFF2-40B4-BE49-F238E27FC236}">
                <a16:creationId xmlns:a16="http://schemas.microsoft.com/office/drawing/2014/main" id="{26BF1F53-D65F-35EB-24C0-33110078769D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926080" y="1269120"/>
            <a:ext cx="1143000" cy="1143000"/>
          </a:xfrm>
          <a:prstGeom prst="rect">
            <a:avLst/>
          </a:prstGeom>
        </p:spPr>
      </p:pic>
      <p:pic>
        <p:nvPicPr>
          <p:cNvPr id="210" name="Picture 209" descr="A person taking a selfie in front of a body of water&#10;&#10;Description automatically generated">
            <a:extLst>
              <a:ext uri="{FF2B5EF4-FFF2-40B4-BE49-F238E27FC236}">
                <a16:creationId xmlns:a16="http://schemas.microsoft.com/office/drawing/2014/main" id="{21917441-C178-5597-0D61-5727AC6BEFCC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691640" y="2503560"/>
            <a:ext cx="1143000" cy="1143000"/>
          </a:xfrm>
          <a:prstGeom prst="rect">
            <a:avLst/>
          </a:prstGeom>
        </p:spPr>
      </p:pic>
      <p:pic>
        <p:nvPicPr>
          <p:cNvPr id="212" name="Picture 211" descr="A person standing in front of a tree&#10;&#10;Description automatically generated">
            <a:extLst>
              <a:ext uri="{FF2B5EF4-FFF2-40B4-BE49-F238E27FC236}">
                <a16:creationId xmlns:a16="http://schemas.microsoft.com/office/drawing/2014/main" id="{1978FED4-20F5-6DAF-D72E-413B0B1312AD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4160520" y="2503560"/>
            <a:ext cx="1143000" cy="1143000"/>
          </a:xfrm>
          <a:prstGeom prst="rect">
            <a:avLst/>
          </a:prstGeom>
        </p:spPr>
      </p:pic>
      <p:pic>
        <p:nvPicPr>
          <p:cNvPr id="214" name="Picture 213" descr="A person sitting in the grass&#10;&#10;Description automatically generated">
            <a:extLst>
              <a:ext uri="{FF2B5EF4-FFF2-40B4-BE49-F238E27FC236}">
                <a16:creationId xmlns:a16="http://schemas.microsoft.com/office/drawing/2014/main" id="{BF203C82-561D-9DE8-F206-279B67A9072F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457200" y="3738000"/>
            <a:ext cx="1143000" cy="1143000"/>
          </a:xfrm>
          <a:prstGeom prst="rect">
            <a:avLst/>
          </a:prstGeom>
        </p:spPr>
      </p:pic>
      <p:pic>
        <p:nvPicPr>
          <p:cNvPr id="216" name="Picture 215" descr="A person smiling at camera&#10;&#10;Description automatically generated">
            <a:extLst>
              <a:ext uri="{FF2B5EF4-FFF2-40B4-BE49-F238E27FC236}">
                <a16:creationId xmlns:a16="http://schemas.microsoft.com/office/drawing/2014/main" id="{17E8246E-2FA0-3814-94F7-69DC8248FBEE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691640" y="1269120"/>
            <a:ext cx="1143000" cy="1143000"/>
          </a:xfrm>
          <a:prstGeom prst="rect">
            <a:avLst/>
          </a:prstGeom>
        </p:spPr>
      </p:pic>
      <p:pic>
        <p:nvPicPr>
          <p:cNvPr id="218" name="Picture 217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61C21135-771C-F435-22D5-EE6BA76986C0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9189720" y="2503560"/>
            <a:ext cx="1143000" cy="1143000"/>
          </a:xfrm>
          <a:prstGeom prst="rect">
            <a:avLst/>
          </a:prstGeom>
        </p:spPr>
      </p:pic>
      <p:pic>
        <p:nvPicPr>
          <p:cNvPr id="220" name="Picture 219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7CF8D59F-D504-06A8-97B1-3C0B59937115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457200" y="4972440"/>
            <a:ext cx="1143000" cy="1143000"/>
          </a:xfrm>
          <a:prstGeom prst="rect">
            <a:avLst/>
          </a:prstGeom>
        </p:spPr>
      </p:pic>
      <p:pic>
        <p:nvPicPr>
          <p:cNvPr id="222" name="Picture 221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923314CB-008A-61E5-9595-6A84120D57F5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457200" y="2503560"/>
            <a:ext cx="1143000" cy="1143000"/>
          </a:xfrm>
          <a:prstGeom prst="rect">
            <a:avLst/>
          </a:prstGeom>
        </p:spPr>
      </p:pic>
      <p:pic>
        <p:nvPicPr>
          <p:cNvPr id="224" name="Picture 223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C753910B-2A79-6E57-FCDB-37F8EDF6AD99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2926080" y="4972440"/>
            <a:ext cx="1143000" cy="1143000"/>
          </a:xfrm>
          <a:prstGeom prst="rect">
            <a:avLst/>
          </a:prstGeom>
        </p:spPr>
      </p:pic>
      <p:pic>
        <p:nvPicPr>
          <p:cNvPr id="226" name="Picture 225" descr="A person with long black hair smiling&#10;&#10;Description automatically generated">
            <a:extLst>
              <a:ext uri="{FF2B5EF4-FFF2-40B4-BE49-F238E27FC236}">
                <a16:creationId xmlns:a16="http://schemas.microsoft.com/office/drawing/2014/main" id="{5B3D37B6-92EA-8AEC-3266-7F77CB61BB57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9189720" y="3738000"/>
            <a:ext cx="1143000" cy="1143000"/>
          </a:xfrm>
          <a:prstGeom prst="rect">
            <a:avLst/>
          </a:prstGeom>
        </p:spPr>
      </p:pic>
      <p:pic>
        <p:nvPicPr>
          <p:cNvPr id="228" name="Picture 227" descr="A person standing on a cliff with her arms out&#10;&#10;Description automatically generated">
            <a:extLst>
              <a:ext uri="{FF2B5EF4-FFF2-40B4-BE49-F238E27FC236}">
                <a16:creationId xmlns:a16="http://schemas.microsoft.com/office/drawing/2014/main" id="{E760AC9B-7A28-38C7-94D0-0A2768157EF5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10469880" y="1258916"/>
            <a:ext cx="1143000" cy="1143000"/>
          </a:xfrm>
          <a:prstGeom prst="rect">
            <a:avLst/>
          </a:prstGeom>
        </p:spPr>
      </p:pic>
      <p:pic>
        <p:nvPicPr>
          <p:cNvPr id="230" name="Picture 229" descr="A person standing in the snow with poles&#10;&#10;Description automatically generated">
            <a:extLst>
              <a:ext uri="{FF2B5EF4-FFF2-40B4-BE49-F238E27FC236}">
                <a16:creationId xmlns:a16="http://schemas.microsoft.com/office/drawing/2014/main" id="{6A9EBAE3-8BB8-DA0D-2E8A-166DDA8AE488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457200" y="1269120"/>
            <a:ext cx="1143000" cy="1143000"/>
          </a:xfrm>
          <a:prstGeom prst="rect">
            <a:avLst/>
          </a:prstGeom>
        </p:spPr>
      </p:pic>
      <p:sp>
        <p:nvSpPr>
          <p:cNvPr id="3" name="Google Shape;75;p3">
            <a:extLst>
              <a:ext uri="{FF2B5EF4-FFF2-40B4-BE49-F238E27FC236}">
                <a16:creationId xmlns:a16="http://schemas.microsoft.com/office/drawing/2014/main" id="{3ADCD208-8EE3-5DC3-EC99-45E8097A3249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5392928" y="6464984"/>
            <a:ext cx="1769872" cy="190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Lesson 19 - Autumn 2024</a:t>
            </a:r>
            <a:endParaRPr dirty="0"/>
          </a:p>
        </p:txBody>
      </p:sp>
      <p:pic>
        <p:nvPicPr>
          <p:cNvPr id="5" name="Picture 4" descr="A person standing in a gravel path with trees and rocks&#10;&#10;Description automatically generated">
            <a:extLst>
              <a:ext uri="{FF2B5EF4-FFF2-40B4-BE49-F238E27FC236}">
                <a16:creationId xmlns:a16="http://schemas.microsoft.com/office/drawing/2014/main" id="{2D6955C6-546D-61DD-E8C5-AA99B7653904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10469880" y="76824"/>
            <a:ext cx="1143000" cy="1143000"/>
          </a:xfrm>
          <a:prstGeom prst="rect">
            <a:avLst/>
          </a:prstGeom>
        </p:spPr>
      </p:pic>
      <p:pic>
        <p:nvPicPr>
          <p:cNvPr id="7" name="Picture 6" descr="A person taking a selfie in front of a white column&#10;&#10;Description automatically generated">
            <a:extLst>
              <a:ext uri="{FF2B5EF4-FFF2-40B4-BE49-F238E27FC236}">
                <a16:creationId xmlns:a16="http://schemas.microsoft.com/office/drawing/2014/main" id="{8F6D7F84-FA1D-C29D-C36C-874B774539B5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9189720" y="73880"/>
            <a:ext cx="1143000" cy="114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1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1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2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25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3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835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9400"/>
                            </p:stCondLst>
                            <p:childTnLst>
                              <p:par>
                                <p:cTn id="104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4" presetID="10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155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2600"/>
                            </p:stCondLst>
                            <p:childTnLst>
                              <p:par>
                                <p:cTn id="12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3100"/>
                            </p:stCondLst>
                            <p:childTnLst>
                              <p:par>
                                <p:cTn id="12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rett giving two thumbs up at a first robotics competition - in a Fedora!">
            <a:extLst>
              <a:ext uri="{FF2B5EF4-FFF2-40B4-BE49-F238E27FC236}">
                <a16:creationId xmlns:a16="http://schemas.microsoft.com/office/drawing/2014/main" id="{5AAEC464-5CF8-ED1D-09EB-7092F2249B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0973" y="3208036"/>
            <a:ext cx="4330956" cy="2886599"/>
          </a:xfrm>
          <a:prstGeom prst="rect">
            <a:avLst/>
          </a:prstGeom>
        </p:spPr>
      </p:pic>
      <p:sp>
        <p:nvSpPr>
          <p:cNvPr id="169" name="Google Shape;169;p10"/>
          <p:cNvSpPr txBox="1">
            <a:spLocks noGrp="1"/>
          </p:cNvSpPr>
          <p:nvPr>
            <p:ph type="title"/>
          </p:nvPr>
        </p:nvSpPr>
        <p:spPr>
          <a:xfrm>
            <a:off x="-261755" y="839915"/>
            <a:ext cx="70491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US" sz="6700"/>
              <a:t>Thank you!</a:t>
            </a:r>
            <a:endParaRPr sz="5100"/>
          </a:p>
        </p:txBody>
      </p:sp>
      <p:sp>
        <p:nvSpPr>
          <p:cNvPr id="170" name="Google Shape;170;p10"/>
          <p:cNvSpPr txBox="1"/>
          <p:nvPr/>
        </p:nvSpPr>
        <p:spPr>
          <a:xfrm>
            <a:off x="895797" y="2114290"/>
            <a:ext cx="47340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3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Ask Us (Almost) Anything!</a:t>
            </a: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Lesson 19 - Autumn 2024</a:t>
            </a:r>
            <a:endParaRPr/>
          </a:p>
        </p:txBody>
      </p:sp>
      <p:sp>
        <p:nvSpPr>
          <p:cNvPr id="172" name="Google Shape;172;p10"/>
          <p:cNvSpPr txBox="1"/>
          <p:nvPr/>
        </p:nvSpPr>
        <p:spPr>
          <a:xfrm>
            <a:off x="1828245" y="5506449"/>
            <a:ext cx="275171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 err="1">
                <a:solidFill>
                  <a:srgbClr val="9900CC"/>
                </a:solidFill>
                <a:latin typeface="Calibri"/>
                <a:ea typeface="Calibri"/>
                <a:cs typeface="Calibri"/>
                <a:sym typeface="Calibri"/>
              </a:rPr>
              <a:t>sli.do</a:t>
            </a:r>
            <a:r>
              <a:rPr lang="en-US" sz="1800" b="1" i="0" u="none" strike="noStrike" cap="none" dirty="0">
                <a:solidFill>
                  <a:srgbClr val="9900CC"/>
                </a:solidFill>
                <a:latin typeface="Calibri"/>
                <a:ea typeface="Calibri"/>
                <a:cs typeface="Calibri"/>
                <a:sym typeface="Calibri"/>
              </a:rPr>
              <a:t> #cse121</a:t>
            </a:r>
            <a:endParaRPr dirty="0"/>
          </a:p>
        </p:txBody>
      </p:sp>
      <p:pic>
        <p:nvPicPr>
          <p:cNvPr id="3" name="Picture 2" descr="Matt in a trash bag before getting pied by a student">
            <a:extLst>
              <a:ext uri="{FF2B5EF4-FFF2-40B4-BE49-F238E27FC236}">
                <a16:creationId xmlns:a16="http://schemas.microsoft.com/office/drawing/2014/main" id="{D16131C8-7BD2-9812-4238-13224B0B8F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741" t="47895" r="41117" b="10358"/>
          <a:stretch/>
        </p:blipFill>
        <p:spPr>
          <a:xfrm>
            <a:off x="6749245" y="228076"/>
            <a:ext cx="1986456" cy="2886599"/>
          </a:xfrm>
          <a:prstGeom prst="rect">
            <a:avLst/>
          </a:prstGeom>
        </p:spPr>
      </p:pic>
      <p:pic>
        <p:nvPicPr>
          <p:cNvPr id="7" name="Picture 6" descr="Matt in a trash bag after being pied by a student - whipped cream is all over his face!">
            <a:extLst>
              <a:ext uri="{FF2B5EF4-FFF2-40B4-BE49-F238E27FC236}">
                <a16:creationId xmlns:a16="http://schemas.microsoft.com/office/drawing/2014/main" id="{185DF7CB-75E0-B3E6-DF40-FEA23054A5C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7272" t="41690" r="19373" b="11526"/>
          <a:stretch/>
        </p:blipFill>
        <p:spPr>
          <a:xfrm>
            <a:off x="9114626" y="228076"/>
            <a:ext cx="2162648" cy="2886599"/>
          </a:xfrm>
          <a:prstGeom prst="rect">
            <a:avLst/>
          </a:prstGeom>
        </p:spPr>
      </p:pic>
      <p:pic>
        <p:nvPicPr>
          <p:cNvPr id="4" name="Picture 3" descr="Ask questions in class by visiting sli.do and use code #cse121">
            <a:extLst>
              <a:ext uri="{FF2B5EF4-FFF2-40B4-BE49-F238E27FC236}">
                <a16:creationId xmlns:a16="http://schemas.microsoft.com/office/drawing/2014/main" id="{8D99EFB4-3104-3B85-632F-5F2C89C163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1231" y="3529003"/>
            <a:ext cx="1885738" cy="188573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dirty="0"/>
              <a:t>Evaluations and Awards</a:t>
            </a:r>
            <a:endParaRPr dirty="0"/>
          </a:p>
        </p:txBody>
      </p:sp>
      <p:sp>
        <p:nvSpPr>
          <p:cNvPr id="68" name="Google Shape;68;p19"/>
          <p:cNvSpPr txBox="1">
            <a:spLocks noGrp="1"/>
          </p:cNvSpPr>
          <p:nvPr>
            <p:ph type="body" idx="1"/>
          </p:nvPr>
        </p:nvSpPr>
        <p:spPr>
          <a:xfrm>
            <a:off x="838200" y="1391400"/>
            <a:ext cx="10665300" cy="46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0800" lvl="0" indent="0">
              <a:lnSpc>
                <a:spcPct val="100000"/>
              </a:lnSpc>
              <a:buSzPts val="2800"/>
              <a:buNone/>
            </a:pPr>
            <a:r>
              <a:rPr lang="en-US" dirty="0">
                <a:solidFill>
                  <a:schemeClr val="tx1"/>
                </a:solidFill>
              </a:rPr>
              <a:t>Please give us feedback!</a:t>
            </a:r>
          </a:p>
          <a:p>
            <a:pPr indent="-406400">
              <a:lnSpc>
                <a:spcPct val="100000"/>
              </a:lnSpc>
              <a:buSzPts val="2800"/>
            </a:pPr>
            <a:r>
              <a:rPr lang="en-US" dirty="0">
                <a:solidFill>
                  <a:schemeClr val="tx1"/>
                </a:solidFill>
              </a:rPr>
              <a:t>Course Evals are due </a:t>
            </a:r>
            <a:r>
              <a:rPr lang="en-US" b="1" dirty="0">
                <a:solidFill>
                  <a:schemeClr val="tx1"/>
                </a:solidFill>
              </a:rPr>
              <a:t>Sunday, Dec 8</a:t>
            </a:r>
            <a:r>
              <a:rPr lang="en-US" b="1" baseline="30000" dirty="0">
                <a:solidFill>
                  <a:schemeClr val="tx1"/>
                </a:solidFill>
              </a:rPr>
              <a:t>th</a:t>
            </a:r>
            <a:r>
              <a:rPr lang="en-US" b="1" dirty="0">
                <a:solidFill>
                  <a:schemeClr val="tx1"/>
                </a:solidFill>
              </a:rPr>
              <a:t> at 11:59 PM</a:t>
            </a:r>
          </a:p>
          <a:p>
            <a:pPr lvl="1" indent="-406400">
              <a:lnSpc>
                <a:spcPct val="100000"/>
              </a:lnSpc>
              <a:buSzPts val="2800"/>
            </a:pPr>
            <a:r>
              <a:rPr lang="en-US" dirty="0">
                <a:solidFill>
                  <a:schemeClr val="tx1"/>
                </a:solidFill>
                <a:hlinkClick r:id="rId3"/>
              </a:rPr>
              <a:t>A Section evaluation link</a:t>
            </a:r>
            <a:endParaRPr lang="en-US" dirty="0">
              <a:solidFill>
                <a:schemeClr val="tx1"/>
              </a:solidFill>
            </a:endParaRPr>
          </a:p>
          <a:p>
            <a:pPr lvl="1" indent="-406400">
              <a:lnSpc>
                <a:spcPct val="100000"/>
              </a:lnSpc>
              <a:buSzPts val="2800"/>
            </a:pPr>
            <a:r>
              <a:rPr lang="en-US" dirty="0">
                <a:solidFill>
                  <a:schemeClr val="tx1"/>
                </a:solidFill>
                <a:hlinkClick r:id="rId4"/>
              </a:rPr>
              <a:t>B Section evaluation link</a:t>
            </a:r>
            <a:endParaRPr lang="en-US" dirty="0">
              <a:solidFill>
                <a:schemeClr val="tx1"/>
              </a:solidFill>
            </a:endParaRPr>
          </a:p>
          <a:p>
            <a:pPr indent="-406400">
              <a:lnSpc>
                <a:spcPct val="100000"/>
              </a:lnSpc>
              <a:buSzPts val="2800"/>
            </a:pPr>
            <a:r>
              <a:rPr lang="en-US" dirty="0">
                <a:solidFill>
                  <a:schemeClr val="tx1"/>
                </a:solidFill>
                <a:hlinkClick r:id="rId5"/>
              </a:rPr>
              <a:t>TA Evals</a:t>
            </a:r>
            <a:r>
              <a:rPr lang="en-US" dirty="0">
                <a:solidFill>
                  <a:schemeClr val="tx1"/>
                </a:solidFill>
              </a:rPr>
              <a:t> are </a:t>
            </a:r>
            <a:r>
              <a:rPr lang="en-US" i="1" dirty="0">
                <a:solidFill>
                  <a:schemeClr val="tx1"/>
                </a:solidFill>
              </a:rPr>
              <a:t>also</a:t>
            </a:r>
            <a:r>
              <a:rPr lang="en-US" dirty="0">
                <a:solidFill>
                  <a:schemeClr val="tx1"/>
                </a:solidFill>
              </a:rPr>
              <a:t> due </a:t>
            </a:r>
            <a:r>
              <a:rPr lang="en-US" b="1" dirty="0">
                <a:solidFill>
                  <a:schemeClr val="tx1"/>
                </a:solidFill>
              </a:rPr>
              <a:t>Sunday, Dec 8</a:t>
            </a:r>
            <a:r>
              <a:rPr lang="en-US" b="1" baseline="30000" dirty="0">
                <a:solidFill>
                  <a:schemeClr val="tx1"/>
                </a:solidFill>
              </a:rPr>
              <a:t>th</a:t>
            </a:r>
            <a:r>
              <a:rPr lang="en-US" b="1" dirty="0">
                <a:solidFill>
                  <a:schemeClr val="tx1"/>
                </a:solidFill>
              </a:rPr>
              <a:t> at 11:59 PM</a:t>
            </a:r>
          </a:p>
          <a:p>
            <a:pPr marL="50800" indent="0">
              <a:lnSpc>
                <a:spcPct val="100000"/>
              </a:lnSpc>
              <a:buSzPts val="2800"/>
              <a:buNone/>
            </a:pPr>
            <a:endParaRPr lang="en-US" dirty="0">
              <a:solidFill>
                <a:schemeClr val="tx1"/>
              </a:solidFill>
              <a:hlinkClick r:id="rId6"/>
            </a:endParaRPr>
          </a:p>
          <a:p>
            <a:pPr marL="50800" indent="0">
              <a:lnSpc>
                <a:spcPct val="100000"/>
              </a:lnSpc>
              <a:buSzPts val="2800"/>
              <a:buNone/>
            </a:pPr>
            <a:r>
              <a:rPr lang="en-US" dirty="0">
                <a:solidFill>
                  <a:schemeClr val="tx1"/>
                </a:solidFill>
                <a:hlinkClick r:id="rId6"/>
              </a:rPr>
              <a:t>Bob Bandes TA Award</a:t>
            </a:r>
            <a:r>
              <a:rPr lang="en-US" dirty="0">
                <a:solidFill>
                  <a:schemeClr val="tx1"/>
                </a:solidFill>
              </a:rPr>
              <a:t> nominations open! (nominate your </a:t>
            </a:r>
            <a:r>
              <a:rPr lang="en-US" dirty="0" err="1">
                <a:solidFill>
                  <a:schemeClr val="tx1"/>
                </a:solidFill>
              </a:rPr>
              <a:t>fave</a:t>
            </a:r>
            <a:r>
              <a:rPr lang="en-US" dirty="0">
                <a:solidFill>
                  <a:schemeClr val="tx1"/>
                </a:solidFill>
              </a:rPr>
              <a:t> TAs!)</a:t>
            </a:r>
          </a:p>
        </p:txBody>
      </p:sp>
      <p:sp>
        <p:nvSpPr>
          <p:cNvPr id="2" name="Google Shape;20;p33">
            <a:extLst>
              <a:ext uri="{FF2B5EF4-FFF2-40B4-BE49-F238E27FC236}">
                <a16:creationId xmlns:a16="http://schemas.microsoft.com/office/drawing/2014/main" id="{7F914D49-C04E-A015-850C-03CE06226004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Lesson 19 - Autumn 2024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20763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>
          <a:extLst>
            <a:ext uri="{FF2B5EF4-FFF2-40B4-BE49-F238E27FC236}">
              <a16:creationId xmlns:a16="http://schemas.microsoft.com/office/drawing/2014/main" id="{ACB6AB67-F2E5-4A13-B8C2-47B30EE95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9">
            <a:extLst>
              <a:ext uri="{FF2B5EF4-FFF2-40B4-BE49-F238E27FC236}">
                <a16:creationId xmlns:a16="http://schemas.microsoft.com/office/drawing/2014/main" id="{5993BA4F-0444-1232-ADFD-1E994FBDE2B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dirty="0"/>
              <a:t>Exam Review Preamble</a:t>
            </a:r>
            <a:endParaRPr dirty="0"/>
          </a:p>
        </p:txBody>
      </p:sp>
      <p:sp>
        <p:nvSpPr>
          <p:cNvPr id="68" name="Google Shape;68;p19">
            <a:extLst>
              <a:ext uri="{FF2B5EF4-FFF2-40B4-BE49-F238E27FC236}">
                <a16:creationId xmlns:a16="http://schemas.microsoft.com/office/drawing/2014/main" id="{C308C251-5413-A07D-100F-B9FA6BF015A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391400"/>
            <a:ext cx="10665300" cy="46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0800" lvl="0" indent="0">
              <a:lnSpc>
                <a:spcPct val="100000"/>
              </a:lnSpc>
              <a:buSzPts val="2800"/>
              <a:buNone/>
            </a:pPr>
            <a:r>
              <a:rPr lang="en-US" dirty="0">
                <a:solidFill>
                  <a:schemeClr val="tx1"/>
                </a:solidFill>
              </a:rPr>
              <a:t>Acknowledging: live exam review can be stressful (and feel rushed)!</a:t>
            </a:r>
          </a:p>
          <a:p>
            <a:pPr marL="50800" lvl="0" indent="0">
              <a:lnSpc>
                <a:spcPct val="100000"/>
              </a:lnSpc>
              <a:buSzPts val="2800"/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50800" lvl="0" indent="0">
              <a:lnSpc>
                <a:spcPct val="100000"/>
              </a:lnSpc>
              <a:buSzPts val="2800"/>
              <a:buNone/>
            </a:pPr>
            <a:r>
              <a:rPr lang="en-US" dirty="0">
                <a:solidFill>
                  <a:schemeClr val="tx1"/>
                </a:solidFill>
              </a:rPr>
              <a:t>Today’s goal: </a:t>
            </a:r>
          </a:p>
          <a:p>
            <a:pPr marL="508000" indent="-457200">
              <a:lnSpc>
                <a:spcPct val="100000"/>
              </a:lnSpc>
              <a:buSzPts val="2800"/>
            </a:pPr>
            <a:r>
              <a:rPr lang="en-US" dirty="0">
                <a:solidFill>
                  <a:schemeClr val="tx1"/>
                </a:solidFill>
              </a:rPr>
              <a:t>practicing a </a:t>
            </a:r>
            <a:r>
              <a:rPr lang="en-US" b="1" dirty="0">
                <a:solidFill>
                  <a:schemeClr val="tx1"/>
                </a:solidFill>
              </a:rPr>
              <a:t>strategy</a:t>
            </a:r>
            <a:r>
              <a:rPr lang="en-US" dirty="0">
                <a:solidFill>
                  <a:schemeClr val="tx1"/>
                </a:solidFill>
              </a:rPr>
              <a:t> for starting a programming problem</a:t>
            </a:r>
          </a:p>
          <a:p>
            <a:pPr marL="508000" indent="-457200">
              <a:lnSpc>
                <a:spcPct val="100000"/>
              </a:lnSpc>
              <a:buSzPts val="2800"/>
            </a:pPr>
            <a:r>
              <a:rPr lang="en-US" i="1" dirty="0">
                <a:solidFill>
                  <a:schemeClr val="tx1"/>
                </a:solidFill>
              </a:rPr>
              <a:t>not</a:t>
            </a:r>
            <a:r>
              <a:rPr lang="en-US" dirty="0">
                <a:solidFill>
                  <a:schemeClr val="tx1"/>
                </a:solidFill>
              </a:rPr>
              <a:t> writing code (though, I’ll do a bit of that anyways)</a:t>
            </a:r>
          </a:p>
          <a:p>
            <a:pPr marL="508000" indent="-457200">
              <a:lnSpc>
                <a:spcPct val="100000"/>
              </a:lnSpc>
              <a:buSzPts val="2800"/>
            </a:pPr>
            <a:endParaRPr lang="en-US" dirty="0">
              <a:solidFill>
                <a:schemeClr val="tx1"/>
              </a:solidFill>
            </a:endParaRPr>
          </a:p>
          <a:p>
            <a:pPr marL="50800" indent="0">
              <a:lnSpc>
                <a:spcPct val="100000"/>
              </a:lnSpc>
              <a:buSzPts val="2800"/>
              <a:buNone/>
            </a:pPr>
            <a:r>
              <a:rPr lang="en-US" dirty="0">
                <a:solidFill>
                  <a:schemeClr val="tx1"/>
                </a:solidFill>
              </a:rPr>
              <a:t>I’ll give you about 5 minutes with a spec: all I want you to think about is </a:t>
            </a:r>
            <a:r>
              <a:rPr lang="en-US" i="1" dirty="0">
                <a:solidFill>
                  <a:schemeClr val="tx1"/>
                </a:solidFill>
              </a:rPr>
              <a:t>how</a:t>
            </a:r>
            <a:r>
              <a:rPr lang="en-US" dirty="0">
                <a:solidFill>
                  <a:schemeClr val="tx1"/>
                </a:solidFill>
              </a:rPr>
              <a:t> you’d solve this problem. </a:t>
            </a:r>
            <a:r>
              <a:rPr lang="en-US" b="1" u="sng" dirty="0">
                <a:solidFill>
                  <a:schemeClr val="tx1"/>
                </a:solidFill>
              </a:rPr>
              <a:t>Do not write any code!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Google Shape;20;p33">
            <a:extLst>
              <a:ext uri="{FF2B5EF4-FFF2-40B4-BE49-F238E27FC236}">
                <a16:creationId xmlns:a16="http://schemas.microsoft.com/office/drawing/2014/main" id="{302F5DD9-0483-D024-2675-49188CCB0F05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Lesson 19 - Autumn 2024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17343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Applications of CS</a:t>
            </a:r>
            <a:endParaRPr/>
          </a:p>
        </p:txBody>
      </p:sp>
      <p:sp>
        <p:nvSpPr>
          <p:cNvPr id="98" name="Google Shape;98;p4"/>
          <p:cNvSpPr txBox="1">
            <a:spLocks noGrp="1"/>
          </p:cNvSpPr>
          <p:nvPr>
            <p:ph type="body" idx="1"/>
          </p:nvPr>
        </p:nvSpPr>
        <p:spPr>
          <a:xfrm>
            <a:off x="838200" y="1371600"/>
            <a:ext cx="11209638" cy="4672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r>
              <a:rPr lang="en-US" i="1" dirty="0"/>
              <a:t>or “What can I do with what I learned?” – outside of just </a:t>
            </a:r>
            <a:r>
              <a:rPr lang="en-US" i="0" dirty="0">
                <a:solidFill>
                  <a:schemeClr val="dk1"/>
                </a:solidFill>
              </a:rPr>
              <a:t>“write code”:</a:t>
            </a:r>
            <a:endParaRPr i="0" u="sng" dirty="0">
              <a:solidFill>
                <a:schemeClr val="dk1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228600" lvl="0" indent="-21526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n-US" u="sng" dirty="0">
                <a:solidFill>
                  <a:srgbClr val="330065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Detect and prevent toxicity online</a:t>
            </a:r>
            <a:r>
              <a:rPr lang="en-US" dirty="0">
                <a:solidFill>
                  <a:schemeClr val="hlink"/>
                </a:solidFill>
              </a:rPr>
              <a:t> </a:t>
            </a:r>
            <a:r>
              <a:rPr lang="en-US" dirty="0">
                <a:solidFill>
                  <a:schemeClr val="dk1"/>
                </a:solidFill>
              </a:rPr>
              <a:t>&amp;</a:t>
            </a:r>
            <a:r>
              <a:rPr lang="en-US" dirty="0">
                <a:solidFill>
                  <a:schemeClr val="hlink"/>
                </a:solidFill>
              </a:rPr>
              <a:t> </a:t>
            </a:r>
            <a:r>
              <a:rPr lang="en-US" u="sng" dirty="0">
                <a:solidFill>
                  <a:schemeClr val="hlink"/>
                </a:solidFill>
              </a:rPr>
              <a:t>r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ecognize disinformation</a:t>
            </a:r>
            <a:endParaRPr u="sng" dirty="0">
              <a:solidFill>
                <a:schemeClr val="hlink"/>
              </a:solidFill>
            </a:endParaRPr>
          </a:p>
          <a:p>
            <a:pPr marL="228600" lvl="0" indent="-21526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n-US" u="sng" dirty="0">
                <a:solidFill>
                  <a:schemeClr val="hlink"/>
                </a:solidFill>
                <a:hlinkClick r:id="rId5"/>
              </a:rPr>
              <a:t>Help deaf &amp; hard-of-hearing people identify sounds</a:t>
            </a:r>
            <a:endParaRPr u="sng" dirty="0">
              <a:solidFill>
                <a:schemeClr val="hlink"/>
              </a:solidFill>
            </a:endParaRPr>
          </a:p>
          <a:p>
            <a:pPr marL="228600" lvl="0" indent="-21526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n-US" dirty="0"/>
              <a:t>Develop a </a:t>
            </a:r>
            <a:r>
              <a:rPr lang="en-US" u="sng" dirty="0">
                <a:solidFill>
                  <a:schemeClr val="hlink"/>
                </a:solidFill>
                <a:hlinkClick r:id="rId6"/>
              </a:rPr>
              <a:t>programming language that celebrates the world’s languages</a:t>
            </a:r>
            <a:endParaRPr dirty="0"/>
          </a:p>
          <a:p>
            <a:pPr marL="228600" lvl="0" indent="-21526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n-US" dirty="0"/>
              <a:t>Build </a:t>
            </a:r>
            <a:r>
              <a:rPr lang="en-US" u="sng" dirty="0">
                <a:solidFill>
                  <a:schemeClr val="hlink"/>
                </a:solidFill>
                <a:hlinkClick r:id="rId7"/>
              </a:rPr>
              <a:t>battery-free robots</a:t>
            </a:r>
            <a:r>
              <a:rPr lang="en-US" dirty="0"/>
              <a:t> &amp; </a:t>
            </a:r>
            <a:r>
              <a:rPr lang="en-US" u="sng" dirty="0">
                <a:solidFill>
                  <a:schemeClr val="hlink"/>
                </a:solidFill>
                <a:hlinkClick r:id="rId8"/>
              </a:rPr>
              <a:t>put them on insects</a:t>
            </a:r>
            <a:r>
              <a:rPr lang="en-US" dirty="0"/>
              <a:t> (and... </a:t>
            </a:r>
            <a:r>
              <a:rPr lang="en-US" u="sng" dirty="0">
                <a:solidFill>
                  <a:schemeClr val="hlink"/>
                </a:solidFill>
                <a:hlinkClick r:id="rId9"/>
              </a:rPr>
              <a:t>track murder hornets</a:t>
            </a:r>
            <a:r>
              <a:rPr lang="en-US" dirty="0"/>
              <a:t>?)</a:t>
            </a:r>
            <a:endParaRPr u="sng" dirty="0">
              <a:solidFill>
                <a:schemeClr val="hlink"/>
              </a:solidFill>
              <a:hlinkClick r:id="rId10"/>
            </a:endParaRPr>
          </a:p>
          <a:p>
            <a:pPr marL="228600" lvl="0" indent="-21526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n-US" u="sng" dirty="0">
                <a:solidFill>
                  <a:schemeClr val="hlink"/>
                </a:solidFill>
                <a:hlinkClick r:id="rId10"/>
              </a:rPr>
              <a:t>Computational knitting</a:t>
            </a:r>
            <a:r>
              <a:rPr lang="en-US" dirty="0"/>
              <a:t> &amp; </a:t>
            </a:r>
            <a:r>
              <a:rPr lang="en-US" u="sng" dirty="0">
                <a:solidFill>
                  <a:schemeClr val="hlink"/>
                </a:solidFill>
                <a:hlinkClick r:id="rId11"/>
              </a:rPr>
              <a:t>carpentry</a:t>
            </a:r>
            <a:endParaRPr dirty="0"/>
          </a:p>
          <a:p>
            <a:pPr marL="228600" lvl="0" indent="-21526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n-US" u="sng" dirty="0">
                <a:solidFill>
                  <a:schemeClr val="hlink"/>
                </a:solidFill>
                <a:hlinkClick r:id="rId12"/>
              </a:rPr>
              <a:t>Create an interactive atlas of millions of refugee experiences</a:t>
            </a:r>
            <a:endParaRPr dirty="0"/>
          </a:p>
          <a:p>
            <a:pPr marL="228600" lvl="0" indent="-21526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n-US" u="sng" dirty="0">
                <a:solidFill>
                  <a:schemeClr val="hlink"/>
                </a:solidFill>
                <a:hlinkClick r:id="rId13"/>
              </a:rPr>
              <a:t>Fix Olympic badminton</a:t>
            </a:r>
            <a:r>
              <a:rPr lang="en-US" dirty="0"/>
              <a:t> &amp; </a:t>
            </a:r>
            <a:r>
              <a:rPr lang="en-US" u="sng" dirty="0">
                <a:solidFill>
                  <a:schemeClr val="hlink"/>
                </a:solidFill>
                <a:hlinkClick r:id="rId14"/>
              </a:rPr>
              <a:t>identify cheating in chess</a:t>
            </a:r>
            <a:endParaRPr dirty="0"/>
          </a:p>
          <a:p>
            <a:pPr marL="228600" lvl="0" indent="-21526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n-US" dirty="0"/>
              <a:t>and so much more!</a:t>
            </a:r>
            <a:endParaRPr dirty="0"/>
          </a:p>
        </p:txBody>
      </p:sp>
      <p:sp>
        <p:nvSpPr>
          <p:cNvPr id="99" name="Google Shape;99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Lesson 19 - Autumn 2024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… including your projects! (1/2)</a:t>
            </a:r>
            <a:endParaRPr dirty="0"/>
          </a:p>
        </p:txBody>
      </p:sp>
      <p:sp>
        <p:nvSpPr>
          <p:cNvPr id="98" name="Google Shape;98;p4"/>
          <p:cNvSpPr txBox="1">
            <a:spLocks noGrp="1"/>
          </p:cNvSpPr>
          <p:nvPr>
            <p:ph type="body" idx="1"/>
          </p:nvPr>
        </p:nvSpPr>
        <p:spPr>
          <a:xfrm>
            <a:off x="838200" y="1371600"/>
            <a:ext cx="11209638" cy="4672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indent="-457200">
              <a:lnSpc>
                <a:spcPct val="150000"/>
              </a:lnSpc>
              <a:buSzPts val="2600"/>
              <a:buFont typeface="Arial" panose="020B0604020202020204" pitchFamily="34" charset="0"/>
              <a:buChar char="•"/>
            </a:pPr>
            <a:r>
              <a:rPr lang="en-US" i="0" dirty="0"/>
              <a:t>Computational Biology &amp; Medicine (P2, P3)</a:t>
            </a:r>
          </a:p>
          <a:p>
            <a:pPr lvl="1" indent="-457200">
              <a:lnSpc>
                <a:spcPct val="150000"/>
              </a:lnSpc>
              <a:buSzPts val="2600"/>
              <a:buFont typeface="Arial" panose="020B0604020202020204" pitchFamily="34" charset="0"/>
              <a:buChar char="•"/>
            </a:pPr>
            <a:r>
              <a:rPr lang="en-US" dirty="0"/>
              <a:t>fun fact: Matt did some DNA sequencing (P3+++) in grad school at UCLA!</a:t>
            </a:r>
          </a:p>
          <a:p>
            <a:pPr lvl="1" indent="-457200">
              <a:lnSpc>
                <a:spcPct val="150000"/>
              </a:lnSpc>
              <a:buSzPts val="2600"/>
              <a:buFont typeface="Arial" panose="020B0604020202020204" pitchFamily="34" charset="0"/>
              <a:buChar char="•"/>
            </a:pPr>
            <a:r>
              <a:rPr lang="en-US" dirty="0"/>
              <a:t>at UW: </a:t>
            </a:r>
            <a:r>
              <a:rPr lang="en-US" dirty="0">
                <a:hlinkClick r:id="rId3"/>
              </a:rPr>
              <a:t>Chris Thachuk</a:t>
            </a:r>
            <a:r>
              <a:rPr lang="en-US" dirty="0"/>
              <a:t>, </a:t>
            </a:r>
            <a:r>
              <a:rPr lang="en-US" dirty="0">
                <a:hlinkClick r:id="rId4"/>
              </a:rPr>
              <a:t>Linda Shapiro</a:t>
            </a:r>
            <a:r>
              <a:rPr lang="en-US" dirty="0"/>
              <a:t>, </a:t>
            </a:r>
            <a:r>
              <a:rPr lang="en-US" dirty="0">
                <a:hlinkClick r:id="rId5"/>
              </a:rPr>
              <a:t>Sara Mostafavi</a:t>
            </a:r>
            <a:r>
              <a:rPr lang="en-US" dirty="0"/>
              <a:t>, </a:t>
            </a:r>
            <a:r>
              <a:rPr lang="en-US" dirty="0">
                <a:hlinkClick r:id="rId6"/>
              </a:rPr>
              <a:t>Su-In Lee</a:t>
            </a:r>
            <a:r>
              <a:rPr lang="en-US" dirty="0"/>
              <a:t>; </a:t>
            </a:r>
            <a:r>
              <a:rPr lang="en-US" dirty="0">
                <a:hlinkClick r:id="rId7"/>
              </a:rPr>
              <a:t>BIME</a:t>
            </a:r>
            <a:r>
              <a:rPr lang="en-US" dirty="0"/>
              <a:t> &amp; Med!</a:t>
            </a:r>
          </a:p>
          <a:p>
            <a:pPr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 pitchFamily="34" charset="0"/>
              <a:buChar char="•"/>
            </a:pPr>
            <a:r>
              <a:rPr lang="en-US" i="0" dirty="0"/>
              <a:t>Computational Art (C0, C1)</a:t>
            </a:r>
          </a:p>
          <a:p>
            <a:pPr lvl="1" indent="-457200">
              <a:lnSpc>
                <a:spcPct val="150000"/>
              </a:lnSpc>
              <a:buSzPts val="2600"/>
              <a:buFont typeface="Arial" panose="020B0604020202020204" pitchFamily="34" charset="0"/>
              <a:buChar char="•"/>
            </a:pPr>
            <a:r>
              <a:rPr lang="en-US" dirty="0"/>
              <a:t>UW CSE has many unique intersections of CS + art!</a:t>
            </a:r>
            <a:r>
              <a:rPr lang="en-US" i="0" dirty="0"/>
              <a:t> </a:t>
            </a:r>
          </a:p>
          <a:p>
            <a:pPr lvl="1" indent="-457200">
              <a:lnSpc>
                <a:spcPct val="150000"/>
              </a:lnSpc>
              <a:buSzPts val="2600"/>
              <a:buFont typeface="Arial" panose="020B0604020202020204" pitchFamily="34" charset="0"/>
              <a:buChar char="•"/>
            </a:pPr>
            <a:r>
              <a:rPr lang="en-US" i="0" dirty="0"/>
              <a:t>e.g. </a:t>
            </a:r>
            <a:r>
              <a:rPr lang="en-US" dirty="0"/>
              <a:t>“</a:t>
            </a:r>
            <a:r>
              <a:rPr lang="en-US" dirty="0">
                <a:hlinkClick r:id="rId8"/>
              </a:rPr>
              <a:t>Cultural-Centric Computational Embroidery</a:t>
            </a:r>
            <a:r>
              <a:rPr lang="en-US" dirty="0"/>
              <a:t>” (CSE + </a:t>
            </a:r>
            <a:r>
              <a:rPr lang="en-US" dirty="0" err="1"/>
              <a:t>iSchool</a:t>
            </a:r>
            <a:r>
              <a:rPr lang="en-US" dirty="0"/>
              <a:t>)</a:t>
            </a:r>
          </a:p>
          <a:p>
            <a:pPr lvl="1" indent="-457200">
              <a:lnSpc>
                <a:spcPct val="150000"/>
              </a:lnSpc>
              <a:buSzPts val="2600"/>
              <a:buFont typeface="Arial" panose="020B0604020202020204" pitchFamily="34" charset="0"/>
              <a:buChar char="•"/>
            </a:pPr>
            <a:r>
              <a:rPr lang="en-US" dirty="0"/>
              <a:t>e.g. “</a:t>
            </a:r>
            <a:r>
              <a:rPr lang="en-US" dirty="0">
                <a:hlinkClick r:id="rId9"/>
              </a:rPr>
              <a:t>Computational Illusion Knitting</a:t>
            </a:r>
            <a:r>
              <a:rPr lang="en-US" dirty="0"/>
              <a:t>” and “</a:t>
            </a:r>
            <a:r>
              <a:rPr lang="en-US" dirty="0">
                <a:hlinkClick r:id="rId10"/>
              </a:rPr>
              <a:t>How to Knit Objects Weird</a:t>
            </a:r>
            <a:r>
              <a:rPr lang="en-US" dirty="0"/>
              <a:t>” (CSE)</a:t>
            </a:r>
          </a:p>
          <a:p>
            <a:pPr lvl="1" indent="-457200">
              <a:lnSpc>
                <a:spcPct val="150000"/>
              </a:lnSpc>
              <a:buSzPts val="2600"/>
              <a:buFont typeface="Arial" panose="020B0604020202020204" pitchFamily="34" charset="0"/>
              <a:buChar char="•"/>
            </a:pPr>
            <a:r>
              <a:rPr lang="en-US" dirty="0"/>
              <a:t>e.g. </a:t>
            </a:r>
            <a:r>
              <a:rPr lang="en-US" dirty="0">
                <a:hlinkClick r:id="rId11"/>
              </a:rPr>
              <a:t>“WasteBanned: Supporting zero waste fashion design”</a:t>
            </a:r>
            <a:r>
              <a:rPr lang="en-US" dirty="0"/>
              <a:t> (CSE)</a:t>
            </a:r>
          </a:p>
        </p:txBody>
      </p:sp>
      <p:sp>
        <p:nvSpPr>
          <p:cNvPr id="99" name="Google Shape;99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Lesson 19 - Autumn 2024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25548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… including your projects! (2/2)</a:t>
            </a:r>
            <a:endParaRPr dirty="0"/>
          </a:p>
        </p:txBody>
      </p:sp>
      <p:sp>
        <p:nvSpPr>
          <p:cNvPr id="98" name="Google Shape;98;p4"/>
          <p:cNvSpPr txBox="1">
            <a:spLocks noGrp="1"/>
          </p:cNvSpPr>
          <p:nvPr>
            <p:ph type="body" idx="1"/>
          </p:nvPr>
        </p:nvSpPr>
        <p:spPr>
          <a:xfrm>
            <a:off x="838200" y="1371600"/>
            <a:ext cx="11209638" cy="4672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indent="-457200">
              <a:lnSpc>
                <a:spcPct val="150000"/>
              </a:lnSpc>
              <a:buSzPts val="2600"/>
              <a:buFont typeface="Arial" panose="020B0604020202020204" pitchFamily="34" charset="0"/>
              <a:buChar char="•"/>
            </a:pPr>
            <a:r>
              <a:rPr lang="en-US" i="0" dirty="0"/>
              <a:t>Games &amp; Graphics (C1, C3):</a:t>
            </a:r>
          </a:p>
          <a:p>
            <a:pPr lvl="1" indent="-457200">
              <a:lnSpc>
                <a:spcPct val="150000"/>
              </a:lnSpc>
              <a:buSzPts val="2600"/>
              <a:buFont typeface="Arial" panose="020B0604020202020204" pitchFamily="34" charset="0"/>
              <a:buChar char="•"/>
            </a:pPr>
            <a:r>
              <a:rPr lang="en-US" dirty="0"/>
              <a:t>at UW: many </a:t>
            </a:r>
            <a:r>
              <a:rPr lang="en-US" dirty="0">
                <a:hlinkClick r:id="rId3"/>
              </a:rPr>
              <a:t>labs in CSE</a:t>
            </a:r>
            <a:r>
              <a:rPr lang="en-US" dirty="0"/>
              <a:t> and </a:t>
            </a:r>
            <a:r>
              <a:rPr lang="en-US" dirty="0">
                <a:hlinkClick r:id="rId4"/>
              </a:rPr>
              <a:t>iSchool’s GAMER group</a:t>
            </a:r>
            <a:endParaRPr lang="en-US" dirty="0"/>
          </a:p>
          <a:p>
            <a:pPr lvl="1" indent="-457200">
              <a:lnSpc>
                <a:spcPct val="150000"/>
              </a:lnSpc>
              <a:buSzPts val="2600"/>
              <a:buFont typeface="Arial" panose="020B0604020202020204" pitchFamily="34" charset="0"/>
              <a:buChar char="•"/>
            </a:pPr>
            <a:r>
              <a:rPr lang="en-US" dirty="0"/>
              <a:t>fun fact: </a:t>
            </a:r>
            <a:r>
              <a:rPr lang="en-US" i="0" dirty="0">
                <a:hlinkClick r:id="rId5"/>
              </a:rPr>
              <a:t>Foldit</a:t>
            </a:r>
            <a:r>
              <a:rPr lang="en-US" b="1" i="0" dirty="0"/>
              <a:t> </a:t>
            </a:r>
            <a:r>
              <a:rPr lang="en-US" i="0" dirty="0"/>
              <a:t>(from UW) is a crowd-sourced game </a:t>
            </a:r>
            <a:r>
              <a:rPr lang="en-US" i="0" u="sng" dirty="0"/>
              <a:t>for</a:t>
            </a:r>
            <a:r>
              <a:rPr lang="en-US" i="0" dirty="0"/>
              <a:t> protein folding!</a:t>
            </a:r>
          </a:p>
          <a:p>
            <a:pPr lvl="2" indent="-457200">
              <a:lnSpc>
                <a:spcPct val="150000"/>
              </a:lnSpc>
              <a:buSzPts val="2600"/>
              <a:buFont typeface="Arial" panose="020B0604020202020204" pitchFamily="34" charset="0"/>
              <a:buChar char="•"/>
            </a:pPr>
            <a:r>
              <a:rPr lang="en-US" dirty="0"/>
              <a:t>David Baker shared this year’s Nobel Prize in Chemistry, in part for this work! </a:t>
            </a:r>
          </a:p>
          <a:p>
            <a:pPr indent="-457200">
              <a:lnSpc>
                <a:spcPct val="150000"/>
              </a:lnSpc>
              <a:buSzPts val="2600"/>
              <a:buFont typeface="Arial" panose="020B0604020202020204" pitchFamily="34" charset="0"/>
              <a:buChar char="•"/>
            </a:pPr>
            <a:r>
              <a:rPr lang="en-US" i="0" dirty="0"/>
              <a:t>Social Computing (P1, C2):</a:t>
            </a:r>
          </a:p>
          <a:p>
            <a:pPr lvl="1" indent="-457200">
              <a:lnSpc>
                <a:spcPct val="150000"/>
              </a:lnSpc>
              <a:buSzPts val="2600"/>
              <a:buFont typeface="Arial" panose="020B0604020202020204" pitchFamily="34" charset="0"/>
              <a:buChar char="•"/>
            </a:pPr>
            <a:r>
              <a:rPr lang="en-US" dirty="0"/>
              <a:t>at UW:</a:t>
            </a:r>
            <a:r>
              <a:rPr lang="en-US" i="0" dirty="0"/>
              <a:t> </a:t>
            </a:r>
            <a:r>
              <a:rPr lang="en-US" i="0" dirty="0">
                <a:hlinkClick r:id="rId6"/>
              </a:rPr>
              <a:t>Amy Zhang</a:t>
            </a:r>
            <a:r>
              <a:rPr lang="en-US" i="0" dirty="0"/>
              <a:t>’s </a:t>
            </a:r>
            <a:r>
              <a:rPr lang="en-US" i="0" dirty="0">
                <a:hlinkClick r:id="rId7"/>
              </a:rPr>
              <a:t>Social Futures Lab</a:t>
            </a:r>
            <a:r>
              <a:rPr lang="en-US" i="0" dirty="0"/>
              <a:t> + </a:t>
            </a:r>
            <a:r>
              <a:rPr lang="en-US" i="0" u="sng" dirty="0"/>
              <a:t>so much</a:t>
            </a:r>
            <a:r>
              <a:rPr lang="en-US" i="0" dirty="0"/>
              <a:t> of </a:t>
            </a:r>
            <a:r>
              <a:rPr lang="en-US" i="0" dirty="0" err="1"/>
              <a:t>iSchool</a:t>
            </a:r>
            <a:r>
              <a:rPr lang="en-US" i="0" dirty="0"/>
              <a:t>!</a:t>
            </a:r>
          </a:p>
          <a:p>
            <a:pPr indent="-457200">
              <a:lnSpc>
                <a:spcPct val="150000"/>
              </a:lnSpc>
              <a:buSzPts val="2600"/>
              <a:buFont typeface="Arial" panose="020B0604020202020204" pitchFamily="34" charset="0"/>
              <a:buChar char="•"/>
            </a:pPr>
            <a:r>
              <a:rPr lang="en-US" i="0" dirty="0"/>
              <a:t>and many side quests (in lecture, section, PCM): accessibility (e.g. </a:t>
            </a:r>
            <a:r>
              <a:rPr lang="en-US" i="0" dirty="0">
                <a:hlinkClick r:id="rId8"/>
              </a:rPr>
              <a:t>UW CREATE</a:t>
            </a:r>
            <a:r>
              <a:rPr lang="en-US" i="0" dirty="0"/>
              <a:t>), weather forecasting, chatbots, software tools, and </a:t>
            </a:r>
            <a:r>
              <a:rPr lang="en-US" i="0" u="sng" dirty="0"/>
              <a:t>lots</a:t>
            </a:r>
            <a:r>
              <a:rPr lang="en-US" i="0" dirty="0"/>
              <a:t> of math</a:t>
            </a:r>
          </a:p>
        </p:txBody>
      </p:sp>
      <p:sp>
        <p:nvSpPr>
          <p:cNvPr id="99" name="Google Shape;99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Lesson 19 - Autumn 2024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89845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>
          <a:extLst>
            <a:ext uri="{FF2B5EF4-FFF2-40B4-BE49-F238E27FC236}">
              <a16:creationId xmlns:a16="http://schemas.microsoft.com/office/drawing/2014/main" id="{47136B18-A6CF-7648-21F0-9866A033EE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9">
            <a:extLst>
              <a:ext uri="{FF2B5EF4-FFF2-40B4-BE49-F238E27FC236}">
                <a16:creationId xmlns:a16="http://schemas.microsoft.com/office/drawing/2014/main" id="{39E3F33C-30EE-D2BB-E188-85D0AEE3990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dirty="0"/>
              <a:t>“Closing” the loop on P3 reflections (1/x)</a:t>
            </a:r>
            <a:endParaRPr dirty="0"/>
          </a:p>
        </p:txBody>
      </p:sp>
      <p:sp>
        <p:nvSpPr>
          <p:cNvPr id="68" name="Google Shape;68;p19">
            <a:extLst>
              <a:ext uri="{FF2B5EF4-FFF2-40B4-BE49-F238E27FC236}">
                <a16:creationId xmlns:a16="http://schemas.microsoft.com/office/drawing/2014/main" id="{5D1B57DD-CE08-7BB1-9079-2944B260D79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391400"/>
            <a:ext cx="10665300" cy="46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0800" lvl="0" indent="0">
              <a:lnSpc>
                <a:spcPct val="100000"/>
              </a:lnSpc>
              <a:buSzPts val="2800"/>
              <a:buNone/>
            </a:pPr>
            <a:r>
              <a:rPr lang="en-US" dirty="0">
                <a:solidFill>
                  <a:schemeClr val="tx1"/>
                </a:solidFill>
              </a:rPr>
              <a:t>Y’all listed many other applications of CS too! Some common themes:</a:t>
            </a:r>
          </a:p>
          <a:p>
            <a:pPr marL="508000" indent="-457200">
              <a:lnSpc>
                <a:spcPct val="100000"/>
              </a:lnSpc>
              <a:buSzPts val="2800"/>
            </a:pPr>
            <a:r>
              <a:rPr lang="en-US" dirty="0">
                <a:solidFill>
                  <a:schemeClr val="tx1"/>
                </a:solidFill>
              </a:rPr>
              <a:t>environmental and climate science</a:t>
            </a:r>
          </a:p>
          <a:p>
            <a:pPr marL="965200" lvl="1" indent="-457200">
              <a:lnSpc>
                <a:spcPct val="100000"/>
              </a:lnSpc>
              <a:buSzPts val="2800"/>
            </a:pPr>
            <a:r>
              <a:rPr lang="en-US" dirty="0">
                <a:solidFill>
                  <a:schemeClr val="tx1"/>
                </a:solidFill>
              </a:rPr>
              <a:t>this is a fascinating and important topic – especially with AI &amp; e-waste</a:t>
            </a:r>
          </a:p>
          <a:p>
            <a:pPr marL="508000" indent="-457200">
              <a:lnSpc>
                <a:spcPct val="100000"/>
              </a:lnSpc>
              <a:buSzPts val="2800"/>
            </a:pPr>
            <a:r>
              <a:rPr lang="en-US" dirty="0">
                <a:solidFill>
                  <a:schemeClr val="tx1"/>
                </a:solidFill>
              </a:rPr>
              <a:t>history &amp; archaeology</a:t>
            </a:r>
          </a:p>
          <a:p>
            <a:pPr marL="965200" lvl="1" indent="-457200">
              <a:lnSpc>
                <a:spcPct val="100000"/>
              </a:lnSpc>
              <a:buSzPts val="2800"/>
            </a:pPr>
            <a:r>
              <a:rPr lang="en-US" dirty="0">
                <a:solidFill>
                  <a:schemeClr val="tx1"/>
                </a:solidFill>
              </a:rPr>
              <a:t>spicy: </a:t>
            </a:r>
            <a:r>
              <a:rPr lang="en-US" dirty="0">
                <a:solidFill>
                  <a:schemeClr val="tx1"/>
                </a:solidFill>
                <a:hlinkClick r:id="rId3"/>
              </a:rPr>
              <a:t>the Vesuvius challenge</a:t>
            </a:r>
            <a:r>
              <a:rPr lang="en-US" dirty="0">
                <a:solidFill>
                  <a:schemeClr val="tx1"/>
                </a:solidFill>
              </a:rPr>
              <a:t> (reconstruct scrolls from volcanic remains)</a:t>
            </a:r>
          </a:p>
          <a:p>
            <a:pPr marL="508000" indent="-457200">
              <a:lnSpc>
                <a:spcPct val="100000"/>
              </a:lnSpc>
              <a:buSzPts val="2800"/>
            </a:pPr>
            <a:r>
              <a:rPr lang="en-US" dirty="0">
                <a:solidFill>
                  <a:schemeClr val="tx1"/>
                </a:solidFill>
              </a:rPr>
              <a:t>astronomy and astrophysics</a:t>
            </a:r>
          </a:p>
          <a:p>
            <a:pPr marL="965200" lvl="1" indent="-457200">
              <a:lnSpc>
                <a:spcPct val="100000"/>
              </a:lnSpc>
              <a:buSzPts val="2800"/>
            </a:pPr>
            <a:r>
              <a:rPr lang="en-US" dirty="0">
                <a:solidFill>
                  <a:schemeClr val="tx1"/>
                </a:solidFill>
              </a:rPr>
              <a:t>how did we take a picture of a black hole? (see: </a:t>
            </a:r>
            <a:r>
              <a:rPr lang="en-US" dirty="0">
                <a:solidFill>
                  <a:schemeClr val="tx1"/>
                </a:solidFill>
                <a:hlinkClick r:id="rId4"/>
              </a:rPr>
              <a:t>Katie Bouman</a:t>
            </a:r>
            <a:r>
              <a:rPr lang="en-US" dirty="0">
                <a:solidFill>
                  <a:schemeClr val="tx1"/>
                </a:solidFill>
              </a:rPr>
              <a:t>!)</a:t>
            </a:r>
          </a:p>
          <a:p>
            <a:pPr marL="508000" indent="-457200">
              <a:lnSpc>
                <a:spcPct val="100000"/>
              </a:lnSpc>
              <a:buSzPts val="2800"/>
            </a:pPr>
            <a:r>
              <a:rPr lang="en-US" dirty="0">
                <a:solidFill>
                  <a:schemeClr val="tx1"/>
                </a:solidFill>
              </a:rPr>
              <a:t>sports analytics</a:t>
            </a:r>
          </a:p>
          <a:p>
            <a:pPr marL="965200" lvl="1" indent="-457200">
              <a:lnSpc>
                <a:spcPct val="100000"/>
              </a:lnSpc>
              <a:buSzPts val="2800"/>
            </a:pPr>
            <a:r>
              <a:rPr lang="en-US" dirty="0">
                <a:solidFill>
                  <a:schemeClr val="tx1"/>
                </a:solidFill>
              </a:rPr>
              <a:t>particularly famously, baseball &amp; </a:t>
            </a:r>
            <a:r>
              <a:rPr lang="en-US" dirty="0">
                <a:solidFill>
                  <a:schemeClr val="tx1"/>
                </a:solidFill>
                <a:hlinkClick r:id="rId5"/>
              </a:rPr>
              <a:t>sabermetrics</a:t>
            </a:r>
            <a:endParaRPr lang="en-US" dirty="0">
              <a:solidFill>
                <a:schemeClr val="tx1"/>
              </a:solidFill>
            </a:endParaRPr>
          </a:p>
          <a:p>
            <a:pPr marL="965200" lvl="1" indent="-457200">
              <a:lnSpc>
                <a:spcPct val="100000"/>
              </a:lnSpc>
              <a:buSzPts val="2800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Google Shape;20;p33">
            <a:extLst>
              <a:ext uri="{FF2B5EF4-FFF2-40B4-BE49-F238E27FC236}">
                <a16:creationId xmlns:a16="http://schemas.microsoft.com/office/drawing/2014/main" id="{6065C764-1DFB-77B4-5551-D1B57F9FD5A2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Lesson 19 - Autumn 2024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2018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>
          <a:extLst>
            <a:ext uri="{FF2B5EF4-FFF2-40B4-BE49-F238E27FC236}">
              <a16:creationId xmlns:a16="http://schemas.microsoft.com/office/drawing/2014/main" id="{69A17C57-7E1B-734F-A76E-C8A24E5814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9">
            <a:extLst>
              <a:ext uri="{FF2B5EF4-FFF2-40B4-BE49-F238E27FC236}">
                <a16:creationId xmlns:a16="http://schemas.microsoft.com/office/drawing/2014/main" id="{55EF42C8-3C7B-A541-82AC-4699EB5AA59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dirty="0"/>
              <a:t>“Closing” the loop on P3 reflections (2/x)</a:t>
            </a:r>
            <a:endParaRPr dirty="0"/>
          </a:p>
        </p:txBody>
      </p:sp>
      <p:sp>
        <p:nvSpPr>
          <p:cNvPr id="68" name="Google Shape;68;p19">
            <a:extLst>
              <a:ext uri="{FF2B5EF4-FFF2-40B4-BE49-F238E27FC236}">
                <a16:creationId xmlns:a16="http://schemas.microsoft.com/office/drawing/2014/main" id="{B646C489-FE74-8E0A-2515-DE3C272B744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391400"/>
            <a:ext cx="10665300" cy="46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0800" lvl="0" indent="0">
              <a:lnSpc>
                <a:spcPct val="100000"/>
              </a:lnSpc>
              <a:buSzPts val="2800"/>
              <a:buNone/>
            </a:pPr>
            <a:r>
              <a:rPr lang="en-US" dirty="0">
                <a:solidFill>
                  <a:schemeClr val="tx1"/>
                </a:solidFill>
              </a:rPr>
              <a:t>“For example, computer science is used in Charli XCX's "Brat" because there is a substantial amount of autotune involved in the album. Computer science is used in mixing new sounds and using the recorded audio to generate an auto-tuned version of the song.”</a:t>
            </a:r>
          </a:p>
          <a:p>
            <a:pPr marL="50800" lvl="0" indent="0">
              <a:lnSpc>
                <a:spcPct val="100000"/>
              </a:lnSpc>
              <a:buSzPts val="2800"/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50800" lvl="0" indent="0">
              <a:lnSpc>
                <a:spcPct val="100000"/>
              </a:lnSpc>
              <a:buSzPts val="2800"/>
              <a:buNone/>
            </a:pPr>
            <a:r>
              <a:rPr lang="en-US" dirty="0">
                <a:solidFill>
                  <a:schemeClr val="tx1"/>
                </a:solidFill>
              </a:rPr>
              <a:t>CS + music is actually </a:t>
            </a:r>
            <a:r>
              <a:rPr lang="en-US" i="1" dirty="0">
                <a:solidFill>
                  <a:schemeClr val="tx1"/>
                </a:solidFill>
              </a:rPr>
              <a:t>huge</a:t>
            </a:r>
            <a:r>
              <a:rPr lang="en-US" dirty="0">
                <a:solidFill>
                  <a:schemeClr val="tx1"/>
                </a:solidFill>
              </a:rPr>
              <a:t> and very fascinating – Matt’s first-ever internship was implementing audio processing filters. Super cool!!</a:t>
            </a:r>
          </a:p>
          <a:p>
            <a:pPr marL="50800" lvl="0" indent="0">
              <a:lnSpc>
                <a:spcPct val="100000"/>
              </a:lnSpc>
              <a:buSzPts val="2800"/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50800" lvl="0" indent="0">
              <a:lnSpc>
                <a:spcPct val="100000"/>
              </a:lnSpc>
              <a:buSzPts val="2800"/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50800" lvl="0" indent="0">
              <a:lnSpc>
                <a:spcPct val="100000"/>
              </a:lnSpc>
              <a:buSzPts val="2800"/>
              <a:buNone/>
            </a:pPr>
            <a:r>
              <a:rPr lang="en-US" dirty="0">
                <a:solidFill>
                  <a:schemeClr val="tx1"/>
                </a:solidFill>
              </a:rPr>
              <a:t>  </a:t>
            </a:r>
          </a:p>
        </p:txBody>
      </p:sp>
      <p:sp>
        <p:nvSpPr>
          <p:cNvPr id="2" name="Google Shape;20;p33">
            <a:extLst>
              <a:ext uri="{FF2B5EF4-FFF2-40B4-BE49-F238E27FC236}">
                <a16:creationId xmlns:a16="http://schemas.microsoft.com/office/drawing/2014/main" id="{86D1C52C-D96D-7CE0-7E2F-CEB0EC200300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Lesson 19 - Autumn 2024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018163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llen School">
      <a:dk1>
        <a:srgbClr val="000000"/>
      </a:dk1>
      <a:lt1>
        <a:srgbClr val="FFFFFF"/>
      </a:lt1>
      <a:dk2>
        <a:srgbClr val="373545"/>
      </a:dk2>
      <a:lt2>
        <a:srgbClr val="DCD8DC"/>
      </a:lt2>
      <a:accent1>
        <a:srgbClr val="330065"/>
      </a:accent1>
      <a:accent2>
        <a:srgbClr val="917B4C"/>
      </a:accent2>
      <a:accent3>
        <a:srgbClr val="E8D3A2"/>
      </a:accent3>
      <a:accent4>
        <a:srgbClr val="330065"/>
      </a:accent4>
      <a:accent5>
        <a:srgbClr val="917B4C"/>
      </a:accent5>
      <a:accent6>
        <a:srgbClr val="E8D3A2"/>
      </a:accent6>
      <a:hlink>
        <a:srgbClr val="330065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1045</TotalTime>
  <Words>1730</Words>
  <Application>Microsoft Macintosh PowerPoint</Application>
  <PresentationFormat>Widescreen</PresentationFormat>
  <Paragraphs>238</Paragraphs>
  <Slides>21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Quattrocento Sans</vt:lpstr>
      <vt:lpstr>Office Theme</vt:lpstr>
      <vt:lpstr>PowerPoint Presentation</vt:lpstr>
      <vt:lpstr>Announcements, Reminders</vt:lpstr>
      <vt:lpstr>Evaluations and Awards</vt:lpstr>
      <vt:lpstr>Exam Review Preamble</vt:lpstr>
      <vt:lpstr>Applications of CS</vt:lpstr>
      <vt:lpstr>… including your projects! (1/2)</vt:lpstr>
      <vt:lpstr>… including your projects! (2/2)</vt:lpstr>
      <vt:lpstr>“Closing” the loop on P3 reflections (1/x)</vt:lpstr>
      <vt:lpstr>“Closing” the loop on P3 reflections (2/x)</vt:lpstr>
      <vt:lpstr>CSE 121 is Brat :)</vt:lpstr>
      <vt:lpstr>“Closing” the loop on P3 reflections (3/x)</vt:lpstr>
      <vt:lpstr>“Closing” the loop on P3 reflections (4/x)</vt:lpstr>
      <vt:lpstr>“Closing” the loop on P3 reflections (5/x)</vt:lpstr>
      <vt:lpstr>“Closing” the loop on P3 reflections (6/x)</vt:lpstr>
      <vt:lpstr>Future Courses</vt:lpstr>
      <vt:lpstr>Frequently Asked Questions</vt:lpstr>
      <vt:lpstr>Aside: Cute Programming Language Logos</vt:lpstr>
      <vt:lpstr>Winter Project: Tic Tac Toe (1/2)</vt:lpstr>
      <vt:lpstr>Winter Project: Tic Tac Toe (2/2)</vt:lpstr>
      <vt:lpstr>Thank your lovely TAs!!!!!!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Brett Wortzman</dc:creator>
  <cp:lastModifiedBy>Matthew Wang</cp:lastModifiedBy>
  <cp:revision>74</cp:revision>
  <dcterms:created xsi:type="dcterms:W3CDTF">2020-09-29T18:40:50Z</dcterms:created>
  <dcterms:modified xsi:type="dcterms:W3CDTF">2024-12-06T18:45:32Z</dcterms:modified>
</cp:coreProperties>
</file>