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67" r:id="rId3"/>
    <p:sldId id="269" r:id="rId4"/>
    <p:sldId id="396" r:id="rId5"/>
    <p:sldId id="390" r:id="rId6"/>
    <p:sldId id="391" r:id="rId7"/>
    <p:sldId id="392" r:id="rId8"/>
    <p:sldId id="268" r:id="rId9"/>
    <p:sldId id="395" r:id="rId10"/>
  </p:sldIdLst>
  <p:sldSz cx="12192000" cy="6858000"/>
  <p:notesSz cx="6858000" cy="9144000"/>
  <p:embeddedFontLst>
    <p:embeddedFont>
      <p:font typeface="Quattrocento Sans" panose="020B0502050000020003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4" roundtripDataSignature="AMtx7mioJJQ/Bx54phgIwE+RMXi9NrKu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339966"/>
    <a:srgbClr val="0066FF"/>
    <a:srgbClr val="FFCCCC"/>
    <a:srgbClr val="008080"/>
    <a:srgbClr val="990033"/>
    <a:srgbClr val="CCE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41" autoAdjust="0"/>
    <p:restoredTop sz="90091" autoAdjust="0"/>
  </p:normalViewPr>
  <p:slideViewPr>
    <p:cSldViewPr snapToGrid="0">
      <p:cViewPr varScale="1">
        <p:scale>
          <a:sx n="120" d="100"/>
          <a:sy n="120" d="100"/>
        </p:scale>
        <p:origin x="1976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568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233D88-8018-4E9F-AB4A-98A7BBAF25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7834B6-5C07-4317-936A-D39B3D436F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DF552-0698-4B73-9CF8-11036753CEB6}" type="datetimeFigureOut">
              <a:rPr lang="en-US" smtClean="0"/>
              <a:t>12/4/24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D1CA0C-7DF0-4795-8351-9A39722C22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B18879-4BC0-4CD3-9BD4-EA40A1FBCF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84190-D873-4EA6-8530-DA7A931E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31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98187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47538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5085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0678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2063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91427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18 - Autumn 2024</a:t>
            </a:r>
            <a:endParaRPr dirty="0"/>
          </a:p>
        </p:txBody>
      </p:sp>
      <p:sp>
        <p:nvSpPr>
          <p:cNvPr id="21" name="Google Shape;21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Google Shape;20;p33">
            <a:extLst>
              <a:ext uri="{FF2B5EF4-FFF2-40B4-BE49-F238E27FC236}">
                <a16:creationId xmlns:a16="http://schemas.microsoft.com/office/drawing/2014/main" id="{C178DF30-BFF0-22B8-C26F-1AF8B18721A9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18 - Autumn 2024</a:t>
            </a: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2" name="Google Shape;32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3" name="Google Shape;33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Google Shape;20;p33">
            <a:extLst>
              <a:ext uri="{FF2B5EF4-FFF2-40B4-BE49-F238E27FC236}">
                <a16:creationId xmlns:a16="http://schemas.microsoft.com/office/drawing/2014/main" id="{E7A4AD66-14AB-BB2D-3A85-8CB6A020CB36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18 - Autumn 2024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3"/>
          <p:cNvSpPr txBox="1">
            <a:spLocks noGrp="1"/>
          </p:cNvSpPr>
          <p:nvPr>
            <p:ph type="body" idx="1"/>
          </p:nvPr>
        </p:nvSpPr>
        <p:spPr>
          <a:xfrm>
            <a:off x="838201" y="1889032"/>
            <a:ext cx="10515600" cy="395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6" name="Google Shape;46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Google Shape;20;p33">
            <a:extLst>
              <a:ext uri="{FF2B5EF4-FFF2-40B4-BE49-F238E27FC236}">
                <a16:creationId xmlns:a16="http://schemas.microsoft.com/office/drawing/2014/main" id="{88805EC9-4EF1-68C6-8636-310F7B3A9730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18 - Autumn 2024</a:t>
            </a:r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Google Shape;20;p33">
            <a:extLst>
              <a:ext uri="{FF2B5EF4-FFF2-40B4-BE49-F238E27FC236}">
                <a16:creationId xmlns:a16="http://schemas.microsoft.com/office/drawing/2014/main" id="{28AEF27D-20F1-D822-5F53-7EB28F78888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18 - Autumn 2024</a:t>
            </a:r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preserve="1" userDrawn="1">
  <p:cSld name="Activit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CD06408-CBE8-49C8-BF99-8A874C03FAC6}"/>
              </a:ext>
            </a:extLst>
          </p:cNvPr>
          <p:cNvSpPr/>
          <p:nvPr userDrawn="1"/>
        </p:nvSpPr>
        <p:spPr>
          <a:xfrm>
            <a:off x="10132840" y="136525"/>
            <a:ext cx="1828800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13942D-824F-4D58-BD74-D47D2D03BFE9}"/>
              </a:ext>
            </a:extLst>
          </p:cNvPr>
          <p:cNvSpPr/>
          <p:nvPr userDrawn="1"/>
        </p:nvSpPr>
        <p:spPr>
          <a:xfrm>
            <a:off x="1456148" y="300788"/>
            <a:ext cx="83407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Poll in with your answer!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506D12-E621-4B70-B669-C96F212B25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2911" y="273685"/>
            <a:ext cx="1548658" cy="1554480"/>
          </a:xfrm>
          <a:prstGeom prst="rect">
            <a:avLst/>
          </a:prstGeom>
        </p:spPr>
      </p:pic>
      <p:sp>
        <p:nvSpPr>
          <p:cNvPr id="4" name="Google Shape;20;p33">
            <a:extLst>
              <a:ext uri="{FF2B5EF4-FFF2-40B4-BE49-F238E27FC236}">
                <a16:creationId xmlns:a16="http://schemas.microsoft.com/office/drawing/2014/main" id="{121DDC5A-FF61-E0D8-350C-2161655FFCF8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18 - Autumn 2024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1887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Lesson 18 - Autumn 2024</a:t>
            </a:r>
            <a:endParaRPr/>
          </a:p>
        </p:txBody>
      </p:sp>
      <p:sp>
        <p:nvSpPr>
          <p:cNvPr id="14" name="Google Shape;14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3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6180666"/>
            <a:ext cx="12192000" cy="67733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spotify.com/playlist/1HCHBroVLLe0isx2r4dPXG?si=5d4a463acbb643e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s.cs.washington.edu/courses/cse121/24au/exam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ourses.cs.washington.edu/courses/cse121/24au/exams/tips/" TargetMode="External"/><Relationship Id="rId4" Type="http://schemas.openxmlformats.org/officeDocument/2006/relationships/hyperlink" Target="https://docs.google.com/document/d/1Nryhx4RAQ40ADUh2n8CY3GkA61bgaHFzFNFAg69qF2c/edit?tab=t.0#heading=h.oypl6pymjwrd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washington.edu/students/ta/bande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8;p1">
            <a:extLst>
              <a:ext uri="{FF2B5EF4-FFF2-40B4-BE49-F238E27FC236}">
                <a16:creationId xmlns:a16="http://schemas.microsoft.com/office/drawing/2014/main" id="{4F886345-9314-B38E-1A14-4AD03FA46323}"/>
              </a:ext>
            </a:extLst>
          </p:cNvPr>
          <p:cNvSpPr txBox="1">
            <a:spLocks/>
          </p:cNvSpPr>
          <p:nvPr/>
        </p:nvSpPr>
        <p:spPr>
          <a:xfrm>
            <a:off x="430594" y="487066"/>
            <a:ext cx="11338559" cy="149015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1270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>
              <a:lnSpc>
                <a:spcPct val="100000"/>
              </a:lnSpc>
              <a:buSzPts val="1400"/>
              <a:defRPr/>
            </a:pPr>
            <a:r>
              <a:rPr lang="en-US" sz="4800" dirty="0"/>
              <a:t>CSE 121 Lesson 18:</a:t>
            </a:r>
            <a:br>
              <a:rPr lang="en-US" sz="4800" dirty="0"/>
            </a:br>
            <a:r>
              <a:rPr lang="en-US" sz="4800" dirty="0"/>
              <a:t>Final Exam Review (Part 1)</a:t>
            </a:r>
          </a:p>
        </p:txBody>
      </p:sp>
      <p:sp>
        <p:nvSpPr>
          <p:cNvPr id="3" name="Google Shape;49;p1">
            <a:extLst>
              <a:ext uri="{FF2B5EF4-FFF2-40B4-BE49-F238E27FC236}">
                <a16:creationId xmlns:a16="http://schemas.microsoft.com/office/drawing/2014/main" id="{5D8D15F2-AE92-1D2B-C408-C56BA753A484}"/>
              </a:ext>
            </a:extLst>
          </p:cNvPr>
          <p:cNvSpPr txBox="1"/>
          <p:nvPr/>
        </p:nvSpPr>
        <p:spPr>
          <a:xfrm>
            <a:off x="3245686" y="1977218"/>
            <a:ext cx="5369815" cy="1303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75" rIns="0" bIns="0" anchor="t" anchorCtr="0">
            <a:spAutoFit/>
          </a:bodyPr>
          <a:lstStyle/>
          <a:p>
            <a:pPr marL="227329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Matt Wang &amp; Brett </a:t>
            </a:r>
            <a:r>
              <a:rPr lang="en-US" sz="24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Wortzman</a:t>
            </a:r>
            <a:endParaRPr lang="en-US" sz="2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7329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(&amp; Alice &amp; Ronald?!)</a:t>
            </a:r>
            <a:endParaRPr sz="2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9870" marR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Autumn 2024</a:t>
            </a:r>
            <a:endParaRPr sz="2800" b="0" i="0" u="none" strike="noStrike" cap="none" dirty="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" name="Google Shape;50;p1">
            <a:extLst>
              <a:ext uri="{FF2B5EF4-FFF2-40B4-BE49-F238E27FC236}">
                <a16:creationId xmlns:a16="http://schemas.microsoft.com/office/drawing/2014/main" id="{7DC154D0-FC57-3CDD-2158-D45A0D55D0B5}"/>
              </a:ext>
            </a:extLst>
          </p:cNvPr>
          <p:cNvSpPr txBox="1"/>
          <p:nvPr/>
        </p:nvSpPr>
        <p:spPr>
          <a:xfrm>
            <a:off x="272161" y="5535201"/>
            <a:ext cx="2664676" cy="44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 dirty="0" err="1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</a:t>
            </a:r>
            <a:r>
              <a:rPr lang="en-US" sz="28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 #cse121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9C1168-132E-2F01-B507-2174B9D03793}"/>
              </a:ext>
            </a:extLst>
          </p:cNvPr>
          <p:cNvSpPr txBox="1"/>
          <p:nvPr/>
        </p:nvSpPr>
        <p:spPr>
          <a:xfrm>
            <a:off x="10111019" y="5589931"/>
            <a:ext cx="18678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Today’s playlist: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121 24au lecture tunes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Google Shape;51;p1">
            <a:extLst>
              <a:ext uri="{FF2B5EF4-FFF2-40B4-BE49-F238E27FC236}">
                <a16:creationId xmlns:a16="http://schemas.microsoft.com/office/drawing/2014/main" id="{3167FAD5-37EC-9614-4E55-B4796620A0E1}"/>
              </a:ext>
            </a:extLst>
          </p:cNvPr>
          <p:cNvSpPr txBox="1"/>
          <p:nvPr/>
        </p:nvSpPr>
        <p:spPr>
          <a:xfrm>
            <a:off x="3245686" y="4038193"/>
            <a:ext cx="55199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TAs: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7" name="Google Shape;54;p1">
            <a:extLst>
              <a:ext uri="{FF2B5EF4-FFF2-40B4-BE49-F238E27FC236}">
                <a16:creationId xmlns:a16="http://schemas.microsoft.com/office/drawing/2014/main" id="{A6659BA7-27B8-035A-385D-06AE5012F4A4}"/>
              </a:ext>
            </a:extLst>
          </p:cNvPr>
          <p:cNvGraphicFramePr/>
          <p:nvPr/>
        </p:nvGraphicFramePr>
        <p:xfrm>
          <a:off x="3797683" y="3461621"/>
          <a:ext cx="7098114" cy="25959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83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Abby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Afifah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Ailsa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Alice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Aliyan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Arohan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Chloë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Christopher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Dalton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Derek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Elizabeth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Ethan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Heather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Hibbah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Janvi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Jasmine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Judy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Kelsey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Lucas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Luke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Mahima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Maitreyi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Merav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Ronald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09188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Ruslana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Sahej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Samrutha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Sushma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Vivian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08188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Yijia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Zachary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0633662"/>
                  </a:ext>
                </a:extLst>
              </a:tr>
            </a:tbl>
          </a:graphicData>
        </a:graphic>
      </p:graphicFrame>
      <p:pic>
        <p:nvPicPr>
          <p:cNvPr id="16" name="Picture 15" descr="Ask questions in class at sli.do with code #cse121">
            <a:extLst>
              <a:ext uri="{FF2B5EF4-FFF2-40B4-BE49-F238E27FC236}">
                <a16:creationId xmlns:a16="http://schemas.microsoft.com/office/drawing/2014/main" id="{0AC7194D-2BC2-FC13-BD34-747B5F3A7E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698" y="3087599"/>
            <a:ext cx="2447602" cy="244760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Announcements, Reminders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200" y="1391400"/>
            <a:ext cx="10665300" cy="46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P3 and R6 due </a:t>
            </a:r>
            <a:r>
              <a:rPr lang="en-US" b="1" dirty="0">
                <a:solidFill>
                  <a:schemeClr val="tx1"/>
                </a:solidFill>
              </a:rPr>
              <a:t>tomorrow</a:t>
            </a:r>
            <a:r>
              <a:rPr lang="en-US" dirty="0">
                <a:solidFill>
                  <a:schemeClr val="tx1"/>
                </a:solidFill>
              </a:rPr>
              <a:t> (Thursday, Dec 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R7 out tomorrow, due </a:t>
            </a:r>
            <a:r>
              <a:rPr lang="en-US" b="1" dirty="0">
                <a:solidFill>
                  <a:schemeClr val="tx1"/>
                </a:solidFill>
              </a:rPr>
              <a:t>Thursday, Dec 12</a:t>
            </a:r>
            <a:r>
              <a:rPr lang="en-US" b="1" baseline="30000" dirty="0">
                <a:solidFill>
                  <a:schemeClr val="tx1"/>
                </a:solidFill>
              </a:rPr>
              <a:t>th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— </a:t>
            </a:r>
            <a:r>
              <a:rPr lang="en-US" u="sng" dirty="0">
                <a:solidFill>
                  <a:schemeClr val="tx1"/>
                </a:solidFill>
              </a:rPr>
              <a:t>all</a:t>
            </a:r>
            <a:r>
              <a:rPr lang="en-US" dirty="0">
                <a:solidFill>
                  <a:schemeClr val="tx1"/>
                </a:solidFill>
              </a:rPr>
              <a:t> assignments eligible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Extra resub (if you have it) is </a:t>
            </a:r>
            <a:r>
              <a:rPr lang="en-US" u="sng" dirty="0">
                <a:solidFill>
                  <a:schemeClr val="tx1"/>
                </a:solidFill>
              </a:rPr>
              <a:t>also</a:t>
            </a:r>
            <a:r>
              <a:rPr lang="en-US" dirty="0">
                <a:solidFill>
                  <a:schemeClr val="tx1"/>
                </a:solidFill>
              </a:rPr>
              <a:t> due </a:t>
            </a:r>
            <a:r>
              <a:rPr lang="en-US" b="1" dirty="0">
                <a:solidFill>
                  <a:schemeClr val="tx1"/>
                </a:solidFill>
              </a:rPr>
              <a:t>Thursday, Dec 12</a:t>
            </a:r>
            <a:r>
              <a:rPr lang="en-US" b="1" baseline="30000" dirty="0">
                <a:solidFill>
                  <a:schemeClr val="tx1"/>
                </a:solidFill>
              </a:rPr>
              <a:t>th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IPL closes </a:t>
            </a:r>
            <a:r>
              <a:rPr lang="en-US" b="1" dirty="0">
                <a:solidFill>
                  <a:schemeClr val="tx1"/>
                </a:solidFill>
              </a:rPr>
              <a:t>Friday, Dec 6</a:t>
            </a:r>
            <a:r>
              <a:rPr lang="en-US" b="1" baseline="30000" dirty="0">
                <a:solidFill>
                  <a:schemeClr val="tx1"/>
                </a:solidFill>
              </a:rPr>
              <a:t>th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My (Matt’s) last office hour is also </a:t>
            </a:r>
            <a:r>
              <a:rPr lang="en-US" b="1" dirty="0">
                <a:solidFill>
                  <a:schemeClr val="tx1"/>
                </a:solidFill>
              </a:rPr>
              <a:t>Friday, Dec 6</a:t>
            </a:r>
            <a:r>
              <a:rPr lang="en-US" b="1" baseline="30000" dirty="0">
                <a:solidFill>
                  <a:schemeClr val="tx1"/>
                </a:solidFill>
              </a:rPr>
              <a:t>th</a:t>
            </a:r>
            <a:r>
              <a:rPr lang="en-US" b="1" dirty="0">
                <a:solidFill>
                  <a:schemeClr val="tx1"/>
                </a:solidFill>
              </a:rPr>
              <a:t> 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b="1" dirty="0">
                <a:solidFill>
                  <a:schemeClr val="tx1"/>
                </a:solidFill>
              </a:rPr>
              <a:t>:’)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We will send a mega-announcement on Ed with all these details &amp; even more – </a:t>
            </a:r>
            <a:r>
              <a:rPr lang="en-US" b="1" dirty="0">
                <a:solidFill>
                  <a:schemeClr val="tx1"/>
                </a:solidFill>
              </a:rPr>
              <a:t>please keep an eye out for it!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Google Shape;20;p33">
            <a:extLst>
              <a:ext uri="{FF2B5EF4-FFF2-40B4-BE49-F238E27FC236}">
                <a16:creationId xmlns:a16="http://schemas.microsoft.com/office/drawing/2014/main" id="{7F914D49-C04E-A015-850C-03CE06226004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18 - Autumn 2024</a:t>
            </a:r>
            <a:endParaRPr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4762B2-23E5-4DCB-F6CC-533AD73853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4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More on the Exam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200" y="1391400"/>
            <a:ext cx="10665300" cy="46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Final Exam: </a:t>
            </a:r>
            <a:r>
              <a:rPr lang="en-US" b="1" dirty="0">
                <a:solidFill>
                  <a:schemeClr val="tx1"/>
                </a:solidFill>
              </a:rPr>
              <a:t>Wednesday, June 5</a:t>
            </a:r>
            <a:r>
              <a:rPr lang="en-US" b="1" baseline="30000" dirty="0">
                <a:solidFill>
                  <a:schemeClr val="tx1"/>
                </a:solidFill>
              </a:rPr>
              <a:t>th</a:t>
            </a:r>
            <a:r>
              <a:rPr lang="en-US" b="1" dirty="0">
                <a:solidFill>
                  <a:schemeClr val="tx1"/>
                </a:solidFill>
              </a:rPr>
              <a:t> from 2:30-4:20 in KNE 120 </a:t>
            </a:r>
            <a:r>
              <a:rPr lang="en-US" b="1" u="sng" dirty="0">
                <a:solidFill>
                  <a:schemeClr val="tx1"/>
                </a:solidFill>
              </a:rPr>
              <a:t>and</a:t>
            </a:r>
            <a:r>
              <a:rPr lang="en-US" b="1" dirty="0">
                <a:solidFill>
                  <a:schemeClr val="tx1"/>
                </a:solidFill>
              </a:rPr>
              <a:t> 130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new: KNE 120 (right next door). sorry for the confusion! seating charts soon!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Practice resource reminder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  <a:hlinkClick r:id="rId3"/>
              </a:rPr>
              <a:t>Exam page of course website</a:t>
            </a:r>
            <a:r>
              <a:rPr lang="en-US" dirty="0">
                <a:solidFill>
                  <a:schemeClr val="tx1"/>
                </a:solidFill>
              </a:rPr>
              <a:t> (including rules &amp; practice resources)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  <a:hlinkClick r:id="rId4"/>
              </a:rPr>
              <a:t>Exam Resource Bank</a:t>
            </a:r>
            <a:r>
              <a:rPr lang="en-US" dirty="0">
                <a:solidFill>
                  <a:schemeClr val="tx1"/>
                </a:solidFill>
              </a:rPr>
              <a:t> – summarizing review for </a:t>
            </a:r>
            <a:r>
              <a:rPr lang="en-US" u="sng" dirty="0">
                <a:solidFill>
                  <a:schemeClr val="tx1"/>
                </a:solidFill>
              </a:rPr>
              <a:t>all</a:t>
            </a:r>
            <a:r>
              <a:rPr lang="en-US" dirty="0">
                <a:solidFill>
                  <a:schemeClr val="tx1"/>
                </a:solidFill>
              </a:rPr>
              <a:t> topics on exam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Also see: </a:t>
            </a:r>
            <a:r>
              <a:rPr lang="en-US" dirty="0">
                <a:solidFill>
                  <a:schemeClr val="tx1"/>
                </a:solidFill>
                <a:hlinkClick r:id="rId5"/>
              </a:rPr>
              <a:t>TA-written exam tips</a:t>
            </a:r>
            <a:r>
              <a:rPr lang="en-US" dirty="0">
                <a:solidFill>
                  <a:schemeClr val="tx1"/>
                </a:solidFill>
              </a:rPr>
              <a:t> page!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TA-led Review Session: </a:t>
            </a:r>
            <a:r>
              <a:rPr lang="en-US" b="1" dirty="0">
                <a:solidFill>
                  <a:schemeClr val="tx1"/>
                </a:solidFill>
              </a:rPr>
              <a:t>details TBD (live + recorded)</a:t>
            </a:r>
            <a:endParaRPr lang="en-US" dirty="0">
              <a:solidFill>
                <a:schemeClr val="tx1"/>
              </a:solidFill>
            </a:endParaRP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split into doing a practice final and going over strategies &amp; solutions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will post on Ed once we know more details</a:t>
            </a:r>
          </a:p>
        </p:txBody>
      </p:sp>
      <p:sp>
        <p:nvSpPr>
          <p:cNvPr id="2" name="Google Shape;20;p33">
            <a:extLst>
              <a:ext uri="{FF2B5EF4-FFF2-40B4-BE49-F238E27FC236}">
                <a16:creationId xmlns:a16="http://schemas.microsoft.com/office/drawing/2014/main" id="{7F914D49-C04E-A015-850C-03CE06226004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18 - Autumn 2024</a:t>
            </a:r>
            <a:endParaRPr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9A4E91-FB04-BA4E-A577-94D10A157F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22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6819D-BA5A-F4C9-EFC5-2DA21EEDE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Pause - Foreshadowing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33108-673B-CECA-572C-D7384148B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825625"/>
            <a:ext cx="10515599" cy="4285089"/>
          </a:xfrm>
        </p:spPr>
        <p:txBody>
          <a:bodyPr/>
          <a:lstStyle/>
          <a:p>
            <a:pPr marL="114300" indent="0">
              <a:buNone/>
            </a:pPr>
            <a:r>
              <a:rPr lang="en-US" dirty="0"/>
              <a:t>Later today, we will do 1-2 exam review problems together, </a:t>
            </a:r>
            <a:r>
              <a:rPr lang="en-US" u="sng" dirty="0"/>
              <a:t>on paper.</a:t>
            </a: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If you don’t have scratch paper, </a:t>
            </a:r>
            <a:r>
              <a:rPr lang="en-US" b="1" dirty="0"/>
              <a:t>please raise your hand now</a:t>
            </a:r>
            <a:r>
              <a:rPr lang="en-US" dirty="0"/>
              <a:t>; a TA will give you some over the next 5 or so minutes.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71D24B-CAFC-0525-C7E4-2C7A3884FE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CD631F-34ED-7E32-DAB4-20DB3DE9807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18 -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574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E6179-DC35-3E78-DF55-1168E45B3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reading P2 reflections…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9E6F6-272B-3219-7E83-E81040C34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1453836"/>
            <a:ext cx="10515599" cy="4285089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/>
              <a:t>We loved reading your P2 reflections!!! Some neat points I saw:</a:t>
            </a:r>
          </a:p>
          <a:p>
            <a:r>
              <a:rPr lang="en-US" dirty="0"/>
              <a:t>general consensus to disregard insurance</a:t>
            </a:r>
          </a:p>
          <a:p>
            <a:pPr lvl="1"/>
            <a:r>
              <a:rPr lang="en-US" dirty="0"/>
              <a:t>'… the assignment is called "prioritizing patients", not "maximizing profits"'</a:t>
            </a:r>
          </a:p>
          <a:p>
            <a:r>
              <a:rPr lang="en-US" dirty="0"/>
              <a:t>disagreement on </a:t>
            </a:r>
            <a:r>
              <a:rPr lang="en-US" i="1" dirty="0"/>
              <a:t>how</a:t>
            </a:r>
            <a:r>
              <a:rPr lang="en-US" dirty="0"/>
              <a:t> we should zip codes, if at all!</a:t>
            </a:r>
          </a:p>
          <a:p>
            <a:pPr lvl="1"/>
            <a:r>
              <a:rPr lang="en-US" dirty="0"/>
              <a:t>some said: don’t discriminate based on location (or proxies for wealth)</a:t>
            </a:r>
          </a:p>
          <a:p>
            <a:pPr lvl="1"/>
            <a:r>
              <a:rPr lang="en-US" dirty="0"/>
              <a:t>others said: important context (e.g. logistics, or supporting rural patients)</a:t>
            </a:r>
          </a:p>
          <a:p>
            <a:r>
              <a:rPr lang="en-US" dirty="0"/>
              <a:t>many great suggestions on what to change/include</a:t>
            </a:r>
          </a:p>
          <a:p>
            <a:pPr lvl="1"/>
            <a:r>
              <a:rPr lang="en-US" dirty="0"/>
              <a:t>e.g. prior conditions, disability status, family history, healthcare availability</a:t>
            </a:r>
          </a:p>
          <a:p>
            <a:pPr lvl="1"/>
            <a:r>
              <a:rPr lang="en-US" dirty="0"/>
              <a:t>also: reweighting/grading existing parameters (e.g. pain level and age)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D5777-1789-F895-0987-F39CBDAC0D8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18 - Autumn 2024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9A6F01-F8A6-D91D-E330-0545B997FE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90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E6179-DC35-3E78-DF55-1168E45B3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…and C3 reflections!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9E6F6-272B-3219-7E83-E81040C34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444487"/>
            <a:ext cx="10515599" cy="466622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/>
              <a:t>So many lovely reflections on accessibility (and </a:t>
            </a:r>
            <a:r>
              <a:rPr lang="en-US" u="sng" dirty="0"/>
              <a:t>awesome</a:t>
            </a:r>
            <a:r>
              <a:rPr lang="en-US" dirty="0"/>
              <a:t> extensions)</a:t>
            </a:r>
          </a:p>
          <a:p>
            <a:pPr marL="114300" indent="0">
              <a:buNone/>
            </a:pPr>
            <a:r>
              <a:rPr lang="en-US" dirty="0"/>
              <a:t>Synthesizing some summaries serendipitously: </a:t>
            </a:r>
          </a:p>
          <a:p>
            <a:r>
              <a:rPr lang="en-US" dirty="0"/>
              <a:t>disability is a </a:t>
            </a:r>
            <a:r>
              <a:rPr lang="en-US" u="sng" dirty="0"/>
              <a:t>wide</a:t>
            </a:r>
            <a:r>
              <a:rPr lang="en-US" dirty="0"/>
              <a:t> spectrum</a:t>
            </a:r>
          </a:p>
          <a:p>
            <a:pPr lvl="1"/>
            <a:r>
              <a:rPr lang="en-US" dirty="0"/>
              <a:t>many mentioned not previously thinking about cognitive disabilities</a:t>
            </a:r>
          </a:p>
          <a:p>
            <a:pPr lvl="1"/>
            <a:r>
              <a:rPr lang="en-US" dirty="0"/>
              <a:t>“a-ha!” moments with color blindness/vision deficiencies (&gt;4% of people!)</a:t>
            </a:r>
          </a:p>
          <a:p>
            <a:r>
              <a:rPr lang="en-US" dirty="0"/>
              <a:t>accessibility helps </a:t>
            </a:r>
            <a:r>
              <a:rPr lang="en-US" u="sng" dirty="0"/>
              <a:t>everyone</a:t>
            </a:r>
            <a:r>
              <a:rPr lang="en-US" dirty="0"/>
              <a:t> (e.g. subtitles, graphics options)</a:t>
            </a:r>
          </a:p>
          <a:p>
            <a:r>
              <a:rPr lang="en-US" dirty="0"/>
              <a:t>with what we know now, it’d be hard to make our C3 accessible!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en-US" dirty="0"/>
              <a:t>Many also said they had lots of fun :))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D5777-1789-F895-0987-F39CBDAC0D8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18 - Autumn 2024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A98349-011D-266D-3610-0C803B4AAD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79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E6179-DC35-3E78-DF55-1168E45B3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broader takeaway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9E6F6-272B-3219-7E83-E81040C34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825625"/>
            <a:ext cx="11049001" cy="4285089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/>
              <a:t>Some themes underlying P2 &amp; C3’s reflections (and more!):</a:t>
            </a:r>
          </a:p>
          <a:p>
            <a:pPr marL="628650" indent="-514350">
              <a:buSzPct val="100000"/>
              <a:buFont typeface="+mj-lt"/>
              <a:buAutoNum type="arabicPeriod"/>
            </a:pPr>
            <a:r>
              <a:rPr lang="en-US" dirty="0"/>
              <a:t>Technology is not separate from people – or issues people face!</a:t>
            </a:r>
          </a:p>
          <a:p>
            <a:pPr marL="628650" indent="-514350">
              <a:buSzPct val="100000"/>
              <a:buFont typeface="+mj-lt"/>
              <a:buAutoNum type="arabicPeriod"/>
            </a:pPr>
            <a:r>
              <a:rPr lang="en-US" dirty="0"/>
              <a:t>Solving these issues is </a:t>
            </a:r>
            <a:r>
              <a:rPr lang="en-US" u="sng" dirty="0"/>
              <a:t>hard</a:t>
            </a:r>
            <a:r>
              <a:rPr lang="en-US" dirty="0"/>
              <a:t>!</a:t>
            </a:r>
          </a:p>
          <a:p>
            <a:pPr marL="1085850" lvl="1" indent="-514350">
              <a:buSzPct val="100000"/>
              <a:buFont typeface="+mj-lt"/>
              <a:buAutoNum type="arabicPeriod"/>
            </a:pPr>
            <a:r>
              <a:rPr lang="en-US" dirty="0"/>
              <a:t>many issues don’t have straightforward resolutions, e.g. in P2</a:t>
            </a:r>
          </a:p>
          <a:p>
            <a:pPr marL="1085850" lvl="1" indent="-514350">
              <a:buSzPct val="100000"/>
              <a:buFont typeface="+mj-lt"/>
              <a:buAutoNum type="arabicPeriod"/>
            </a:pPr>
            <a:r>
              <a:rPr lang="en-US" dirty="0"/>
              <a:t>many issues are technically challenging, e.g. in C3</a:t>
            </a:r>
          </a:p>
          <a:p>
            <a:pPr marL="628650" indent="-514350">
              <a:buSzPct val="100000"/>
              <a:buFont typeface="+mj-lt"/>
              <a:buAutoNum type="arabicPeriod"/>
            </a:pPr>
            <a:r>
              <a:rPr lang="en-US" dirty="0"/>
              <a:t>First step is starting the conversation, </a:t>
            </a:r>
            <a:r>
              <a:rPr lang="en-US" u="sng" dirty="0"/>
              <a:t>but it’s not the last</a:t>
            </a:r>
            <a:r>
              <a:rPr lang="en-US" dirty="0"/>
              <a:t>.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We’ll talk quite a bit more about “what’s next” on Friday!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D5777-1789-F895-0987-F39CBDAC0D8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18 - Autumn 2024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8C6312-383D-8F2D-E0E1-4C5BC0430F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89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Evaluations and Awards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200" y="1391400"/>
            <a:ext cx="10665300" cy="46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0800" lvl="0" indent="0">
              <a:lnSpc>
                <a:spcPct val="100000"/>
              </a:lnSpc>
              <a:buSzPts val="2800"/>
              <a:buNone/>
            </a:pPr>
            <a:r>
              <a:rPr lang="en-US" dirty="0">
                <a:solidFill>
                  <a:schemeClr val="tx1"/>
                </a:solidFill>
              </a:rPr>
              <a:t>I hope I’ve convinced you … we read everything you write!!</a:t>
            </a:r>
          </a:p>
          <a:p>
            <a:pPr lvl="0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Please give us feedback!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Course Evals are due </a:t>
            </a:r>
            <a:r>
              <a:rPr lang="en-US" b="1" dirty="0">
                <a:solidFill>
                  <a:schemeClr val="tx1"/>
                </a:solidFill>
              </a:rPr>
              <a:t>Sunday, Dec 8</a:t>
            </a:r>
            <a:r>
              <a:rPr lang="en-US" b="1" baseline="30000" dirty="0">
                <a:solidFill>
                  <a:schemeClr val="tx1"/>
                </a:solidFill>
              </a:rPr>
              <a:t>th</a:t>
            </a:r>
            <a:r>
              <a:rPr lang="en-US" b="1" dirty="0">
                <a:solidFill>
                  <a:schemeClr val="tx1"/>
                </a:solidFill>
              </a:rPr>
              <a:t> at 11:59 PM</a:t>
            </a:r>
            <a:endParaRPr lang="en-US" dirty="0">
              <a:solidFill>
                <a:schemeClr val="tx1"/>
              </a:solidFill>
            </a:endParaRP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TA Evals are </a:t>
            </a:r>
            <a:r>
              <a:rPr lang="en-US" i="1" dirty="0">
                <a:solidFill>
                  <a:schemeClr val="tx1"/>
                </a:solidFill>
              </a:rPr>
              <a:t>also</a:t>
            </a:r>
            <a:r>
              <a:rPr lang="en-US" dirty="0">
                <a:solidFill>
                  <a:schemeClr val="tx1"/>
                </a:solidFill>
              </a:rPr>
              <a:t> due </a:t>
            </a:r>
            <a:r>
              <a:rPr lang="en-US" b="1" dirty="0">
                <a:solidFill>
                  <a:schemeClr val="tx1"/>
                </a:solidFill>
              </a:rPr>
              <a:t>Sunday, Dec 8</a:t>
            </a:r>
            <a:r>
              <a:rPr lang="en-US" b="1" baseline="30000" dirty="0">
                <a:solidFill>
                  <a:schemeClr val="tx1"/>
                </a:solidFill>
              </a:rPr>
              <a:t>th</a:t>
            </a:r>
            <a:r>
              <a:rPr lang="en-US" b="1" dirty="0">
                <a:solidFill>
                  <a:schemeClr val="tx1"/>
                </a:solidFill>
              </a:rPr>
              <a:t> at 11:59 PM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Feedback is incredibly helpful – especially as Matt will do 121 in 25wi!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  <a:hlinkClick r:id="rId3"/>
              </a:rPr>
              <a:t>Bob Bandes TA Award</a:t>
            </a:r>
            <a:r>
              <a:rPr lang="en-US" dirty="0">
                <a:solidFill>
                  <a:schemeClr val="tx1"/>
                </a:solidFill>
              </a:rPr>
              <a:t> nominations open!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thought your TA was the goat? write them a short nomination!!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fun fact: one of our current TAs won the award last year!! (&gt;260 TAs!)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fun fact 2: some of our faculty won the award when </a:t>
            </a:r>
            <a:r>
              <a:rPr lang="en-US" i="1" dirty="0">
                <a:solidFill>
                  <a:schemeClr val="tx1"/>
                </a:solidFill>
              </a:rPr>
              <a:t>they</a:t>
            </a:r>
            <a:r>
              <a:rPr lang="en-US" dirty="0">
                <a:solidFill>
                  <a:schemeClr val="tx1"/>
                </a:solidFill>
              </a:rPr>
              <a:t> were TAs</a:t>
            </a:r>
          </a:p>
        </p:txBody>
      </p:sp>
      <p:sp>
        <p:nvSpPr>
          <p:cNvPr id="2" name="Google Shape;20;p33">
            <a:extLst>
              <a:ext uri="{FF2B5EF4-FFF2-40B4-BE49-F238E27FC236}">
                <a16:creationId xmlns:a16="http://schemas.microsoft.com/office/drawing/2014/main" id="{7F914D49-C04E-A015-850C-03CE06226004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18 - Autumn 2024</a:t>
            </a:r>
            <a:endParaRPr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0AE033-34BD-3DC8-36D4-76C417537F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1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32AECA58-252D-1314-F271-F7A7AE8ACF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D7C30-0A17-087D-28BB-A9218AB5F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TA-led Final Exam Review: Ronald!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4599C9-0B6A-7F7A-95F8-04CECAC6C3FB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2000" dirty="0"/>
              <a:t>"Hello!!!! I’ve been </a:t>
            </a:r>
            <a:r>
              <a:rPr lang="en-US" sz="2000" dirty="0" err="1"/>
              <a:t>TA’ing</a:t>
            </a:r>
            <a:r>
              <a:rPr lang="en-US" sz="2000" dirty="0"/>
              <a:t> since I was a freshman, and I’m very happy to be on the 121 team this quarter. Interests: tennis, volleyball, baking, cooking, guitar, singing, photography, machine learning (</a:t>
            </a:r>
            <a:r>
              <a:rPr lang="en-US" sz="2000" dirty="0" err="1"/>
              <a:t>esp</a:t>
            </a:r>
            <a:r>
              <a:rPr lang="en-US" sz="2000" dirty="0"/>
              <a:t> computer vision), video games + probably some that I missed.</a:t>
            </a:r>
          </a:p>
          <a:p>
            <a:pPr marL="114300" indent="0">
              <a:buNone/>
            </a:pPr>
            <a:endParaRPr lang="en-US" sz="2000" dirty="0"/>
          </a:p>
          <a:p>
            <a:pPr marL="114300" indent="0">
              <a:buNone/>
            </a:pPr>
            <a:r>
              <a:rPr lang="en-US" sz="2000" dirty="0"/>
              <a:t>According to y’all (in the IPL):</a:t>
            </a:r>
          </a:p>
          <a:p>
            <a:r>
              <a:rPr lang="en-US" sz="2000" dirty="0"/>
              <a:t>“helped me understand how to change a double to an int in a very helpful way”</a:t>
            </a:r>
          </a:p>
          <a:p>
            <a:r>
              <a:rPr lang="en-US" sz="2000" dirty="0"/>
              <a:t>“Explained all concepts very well!”</a:t>
            </a:r>
          </a:p>
          <a:p>
            <a:r>
              <a:rPr lang="en-US" sz="2000" dirty="0"/>
              <a:t>“I was able to get good information on how to work on debugging”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D2E51D-0E98-EAC6-E28D-FE1271F6F2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2BB2BC-CB3E-3416-EB61-1C4A63AF0E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18 - Autumn 2024</a:t>
            </a:r>
            <a:endParaRPr lang="en-US" dirty="0"/>
          </a:p>
        </p:txBody>
      </p:sp>
      <p:pic>
        <p:nvPicPr>
          <p:cNvPr id="8" name="Picture 7" descr="Ronald sitting in a field, smiling! He’s wearing a white shirt, jeans, and a pair of high-top converses.">
            <a:extLst>
              <a:ext uri="{FF2B5EF4-FFF2-40B4-BE49-F238E27FC236}">
                <a16:creationId xmlns:a16="http://schemas.microsoft.com/office/drawing/2014/main" id="{E914109A-F41C-B726-FBB7-B2D8DE9D7F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070" y="2179668"/>
            <a:ext cx="3320980" cy="3320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58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Allen School">
      <a:dk1>
        <a:srgbClr val="000000"/>
      </a:dk1>
      <a:lt1>
        <a:srgbClr val="FFFFFF"/>
      </a:lt1>
      <a:dk2>
        <a:srgbClr val="373545"/>
      </a:dk2>
      <a:lt2>
        <a:srgbClr val="DCD8DC"/>
      </a:lt2>
      <a:accent1>
        <a:srgbClr val="330065"/>
      </a:accent1>
      <a:accent2>
        <a:srgbClr val="917B4C"/>
      </a:accent2>
      <a:accent3>
        <a:srgbClr val="E8D3A2"/>
      </a:accent3>
      <a:accent4>
        <a:srgbClr val="330065"/>
      </a:accent4>
      <a:accent5>
        <a:srgbClr val="917B4C"/>
      </a:accent5>
      <a:accent6>
        <a:srgbClr val="E8D3A2"/>
      </a:accent6>
      <a:hlink>
        <a:srgbClr val="33006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36870</TotalTime>
  <Words>875</Words>
  <Application>Microsoft Macintosh PowerPoint</Application>
  <PresentationFormat>Widescreen</PresentationFormat>
  <Paragraphs>132</Paragraphs>
  <Slides>9</Slides>
  <Notes>7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Quattrocento Sans</vt:lpstr>
      <vt:lpstr>Arial</vt:lpstr>
      <vt:lpstr>Calibri</vt:lpstr>
      <vt:lpstr>Office Theme</vt:lpstr>
      <vt:lpstr>PowerPoint Presentation</vt:lpstr>
      <vt:lpstr>Announcements, Reminders</vt:lpstr>
      <vt:lpstr>More on the Exam</vt:lpstr>
      <vt:lpstr>Pause - Foreshadowing</vt:lpstr>
      <vt:lpstr>In reading P2 reflections…</vt:lpstr>
      <vt:lpstr>…and C3 reflections!</vt:lpstr>
      <vt:lpstr>A broader takeaway</vt:lpstr>
      <vt:lpstr>Evaluations and Awards</vt:lpstr>
      <vt:lpstr>TA-led Final Exam Review: Ronald!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121</dc:title>
  <dc:subject/>
  <dc:creator>Brett Wortzman</dc:creator>
  <cp:keywords/>
  <dc:description/>
  <cp:lastModifiedBy>Matthew Wang</cp:lastModifiedBy>
  <cp:revision>191</cp:revision>
  <cp:lastPrinted>2024-12-04T04:32:48Z</cp:lastPrinted>
  <dcterms:created xsi:type="dcterms:W3CDTF">2020-09-29T18:40:50Z</dcterms:created>
  <dcterms:modified xsi:type="dcterms:W3CDTF">2024-12-05T02:54:36Z</dcterms:modified>
  <cp:category/>
</cp:coreProperties>
</file>