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6" r:id="rId3"/>
    <p:sldId id="391" r:id="rId4"/>
    <p:sldId id="390" r:id="rId5"/>
    <p:sldId id="379" r:id="rId6"/>
    <p:sldId id="389" r:id="rId7"/>
    <p:sldId id="392" r:id="rId8"/>
  </p:sldIdLst>
  <p:sldSz cx="12192000" cy="6858000"/>
  <p:notesSz cx="6858000" cy="9144000"/>
  <p:embeddedFontLst>
    <p:embeddedFont>
      <p:font typeface="Consolas" panose="020B0609020204030204" pitchFamily="49" charset="0"/>
      <p:regular r:id="rId11"/>
      <p:bold r:id="rId12"/>
      <p:italic r:id="rId13"/>
      <p:boldItalic r:id="rId14"/>
    </p:embeddedFont>
    <p:embeddedFont>
      <p:font typeface="Quattrocento Sans" panose="020B0502050000020003" pitchFamily="34" charset="0"/>
      <p:regular r:id="rId15"/>
      <p:bold r:id="rId16"/>
      <p:italic r:id="rId17"/>
      <p:boldItalic r:id="rId18"/>
    </p:embeddedFont>
    <p:embeddedFont>
      <p:font typeface="Source Code Pro" panose="020B0509030403020204" pitchFamily="49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1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ECFF"/>
    <a:srgbClr val="008080"/>
    <a:srgbClr val="993366"/>
    <a:srgbClr val="339966"/>
    <a:srgbClr val="0066FF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56" autoAdjust="0"/>
    <p:restoredTop sz="86335" autoAdjust="0"/>
  </p:normalViewPr>
  <p:slideViewPr>
    <p:cSldViewPr snapToGrid="0">
      <p:cViewPr varScale="1">
        <p:scale>
          <a:sx n="121" d="100"/>
          <a:sy n="121" d="100"/>
        </p:scale>
        <p:origin x="1160" y="168"/>
      </p:cViewPr>
      <p:guideLst/>
    </p:cSldViewPr>
  </p:slideViewPr>
  <p:outlineViewPr>
    <p:cViewPr>
      <p:scale>
        <a:sx n="33" d="100"/>
        <a:sy n="33" d="100"/>
      </p:scale>
      <p:origin x="0" y="-1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11/22/24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9206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979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00E08D-28E8-44C2-9FE4-8DD4374648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5811" y="273685"/>
            <a:ext cx="1542858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6B8B3-3837-584A-94CD-BA26A8EFF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CF4A-8D26-7E47-BE24-56CAFA2BF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DA4DA-0832-AD49-906C-ED72A76C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CCEFC-A9FF-8249-A3D3-21FB7B7CC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Google Shape;53;p44">
            <a:extLst>
              <a:ext uri="{FF2B5EF4-FFF2-40B4-BE49-F238E27FC236}">
                <a16:creationId xmlns:a16="http://schemas.microsoft.com/office/drawing/2014/main" id="{9AE75AD9-815B-0A9D-DC42-D6D9B14FAC1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</a:p>
        </p:txBody>
      </p:sp>
    </p:spTree>
    <p:extLst>
      <p:ext uri="{BB962C8B-B14F-4D97-AF65-F5344CB8AC3E}">
        <p14:creationId xmlns:p14="http://schemas.microsoft.com/office/powerpoint/2010/main" val="375228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00FCC11E-94BD-936D-6C9F-9648B14BB51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17 -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977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17 - Autumn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8;p1">
            <a:extLst>
              <a:ext uri="{FF2B5EF4-FFF2-40B4-BE49-F238E27FC236}">
                <a16:creationId xmlns:a16="http://schemas.microsoft.com/office/drawing/2014/main" id="{F2AE6754-09C4-B82D-C79E-C9B1E73420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17: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Putting It Even More Together</a:t>
            </a:r>
          </a:p>
        </p:txBody>
      </p:sp>
      <p:sp>
        <p:nvSpPr>
          <p:cNvPr id="5" name="Google Shape;49;p1">
            <a:extLst>
              <a:ext uri="{FF2B5EF4-FFF2-40B4-BE49-F238E27FC236}">
                <a16:creationId xmlns:a16="http://schemas.microsoft.com/office/drawing/2014/main" id="{C5F95A39-4F6C-312E-41F7-6977FAEFA32E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39653E26-5FD0-06D6-4858-DB8731691F01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A965C8-1C90-B721-2481-EAB9A06DDD04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Google Shape;51;p1">
            <a:extLst>
              <a:ext uri="{FF2B5EF4-FFF2-40B4-BE49-F238E27FC236}">
                <a16:creationId xmlns:a16="http://schemas.microsoft.com/office/drawing/2014/main" id="{B59234CC-907D-DCD4-0CB0-A5D776427F7E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oogle Shape;54;p1">
            <a:extLst>
              <a:ext uri="{FF2B5EF4-FFF2-40B4-BE49-F238E27FC236}">
                <a16:creationId xmlns:a16="http://schemas.microsoft.com/office/drawing/2014/main" id="{BE3B5F27-A5B9-7D55-990A-5DA3FB821EBC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6" name="Picture 15" descr="Ask questions in class at sli.do with code #cse121">
            <a:extLst>
              <a:ext uri="{FF2B5EF4-FFF2-40B4-BE49-F238E27FC236}">
                <a16:creationId xmlns:a16="http://schemas.microsoft.com/office/drawing/2014/main" id="{F6705F7F-EADE-F371-F70B-3472DB5EBE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524" y="2939251"/>
            <a:ext cx="2595950" cy="2595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 &amp;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P3 due </a:t>
            </a:r>
            <a:r>
              <a:rPr lang="en-US" b="1" dirty="0">
                <a:solidFill>
                  <a:schemeClr val="tx1"/>
                </a:solidFill>
              </a:rPr>
              <a:t>Tuesday, Dec 3</a:t>
            </a:r>
            <a:r>
              <a:rPr lang="en-US" b="1" baseline="30000" dirty="0">
                <a:solidFill>
                  <a:schemeClr val="tx1"/>
                </a:solidFill>
              </a:rPr>
              <a:t>rd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11:59pm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note: we will only be able to give you feedback </a:t>
            </a:r>
            <a:r>
              <a:rPr lang="en-US" i="1" dirty="0">
                <a:solidFill>
                  <a:schemeClr val="tx1"/>
                </a:solidFill>
              </a:rPr>
              <a:t>after</a:t>
            </a:r>
            <a:r>
              <a:rPr lang="en-US" dirty="0">
                <a:solidFill>
                  <a:schemeClr val="tx1"/>
                </a:solidFill>
              </a:rPr>
              <a:t> R7 is due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R6 released, due </a:t>
            </a:r>
            <a:r>
              <a:rPr lang="en-US" b="1" dirty="0">
                <a:solidFill>
                  <a:schemeClr val="tx1"/>
                </a:solidFill>
              </a:rPr>
              <a:t>Thursday, Dec 5</a:t>
            </a:r>
            <a:r>
              <a:rPr lang="en-US" b="1" baseline="30000" dirty="0">
                <a:solidFill>
                  <a:schemeClr val="tx1"/>
                </a:solidFill>
              </a:rPr>
              <a:t>th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at 11:59pm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new: </a:t>
            </a:r>
            <a:r>
              <a:rPr lang="en-US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assignments will be eligible for resubmission on R7!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Scheduling shenanigans for next week…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b="1" dirty="0">
                <a:solidFill>
                  <a:schemeClr val="tx1"/>
                </a:solidFill>
              </a:rPr>
              <a:t>No CSE 121 lectures or quiz sections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Matt will still have M (in-person) &amp; W (hybrid) office hours!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Brett will not have office hours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IPL open on Mon &amp; Tue (same schedule, reduced # of TAs), closed on Wed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17 - Autumn 2024</a:t>
            </a: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BE4B0F-517E-6131-B0AB-30733E516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44B8F-EDD5-CA9D-F9BB-6AC3B9D1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Final Exam Details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77646-06AB-D1FB-369E-3AE547DE2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Final Exam: </a:t>
            </a:r>
            <a:r>
              <a:rPr lang="en-US" b="1" dirty="0">
                <a:solidFill>
                  <a:schemeClr val="tx1"/>
                </a:solidFill>
              </a:rPr>
              <a:t>Wednesday, December 11th from 12:30-2:20 in KNE 130*</a:t>
            </a:r>
          </a:p>
          <a:p>
            <a:r>
              <a:rPr lang="en-US" dirty="0"/>
              <a:t>In-person, on paper, with assigned seating</a:t>
            </a:r>
          </a:p>
          <a:p>
            <a:r>
              <a:rPr lang="en-US" dirty="0"/>
              <a:t>No collaboration – should be completed individually</a:t>
            </a:r>
          </a:p>
          <a:p>
            <a:r>
              <a:rPr lang="en-US" u="sng" dirty="0"/>
              <a:t>Not open book</a:t>
            </a:r>
          </a:p>
          <a:p>
            <a:pPr lvl="1"/>
            <a:r>
              <a:rPr lang="en-US" dirty="0"/>
              <a:t>We will provide you one “reference sheet”, and</a:t>
            </a:r>
          </a:p>
          <a:p>
            <a:pPr lvl="1"/>
            <a:r>
              <a:rPr lang="en-US" dirty="0"/>
              <a:t>You may bring </a:t>
            </a:r>
            <a:r>
              <a:rPr lang="en-US" b="1" dirty="0"/>
              <a:t>one 8.5x11-inch </a:t>
            </a:r>
            <a:r>
              <a:rPr lang="en-US" dirty="0"/>
              <a:t>page of notes, handwritten or typed, double-sided</a:t>
            </a:r>
          </a:p>
          <a:p>
            <a:r>
              <a:rPr lang="en-US" dirty="0"/>
              <a:t>Will have 6 problems, all similar in style to the quizzes</a:t>
            </a:r>
          </a:p>
          <a:p>
            <a:r>
              <a:rPr lang="en-US" dirty="0"/>
              <a:t>Focus is on behavior (not code style) – minor syntax errors are allowed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CAB7D-079B-087E-0DE8-0FD06CF413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17 - Autumn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0EBC9F-9985-791C-53D4-6BB67955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C4DBA-9458-4D73-9E3C-542D544A4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Final Exam Details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E8082-719C-4721-AF9A-6917D50E5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692"/>
            <a:ext cx="11242639" cy="4676271"/>
          </a:xfrm>
        </p:spPr>
        <p:txBody>
          <a:bodyPr>
            <a:normAutofit/>
          </a:bodyPr>
          <a:lstStyle/>
          <a:p>
            <a:r>
              <a:rPr lang="en-US" dirty="0"/>
              <a:t>Last week will be focused on Final Exam review and preparation</a:t>
            </a:r>
          </a:p>
          <a:p>
            <a:r>
              <a:rPr lang="en-US" dirty="0"/>
              <a:t>Many resources will be available, including:</a:t>
            </a:r>
          </a:p>
          <a:p>
            <a:pPr lvl="1"/>
            <a:r>
              <a:rPr lang="en-US" dirty="0"/>
              <a:t>dedicated lecture time for final exam review!</a:t>
            </a:r>
          </a:p>
          <a:p>
            <a:pPr lvl="1"/>
            <a:r>
              <a:rPr lang="en-US" dirty="0"/>
              <a:t>dedicated section time for final exam review!</a:t>
            </a:r>
          </a:p>
          <a:p>
            <a:pPr lvl="1"/>
            <a:r>
              <a:rPr lang="en-US" dirty="0"/>
              <a:t>multiple previous </a:t>
            </a:r>
            <a:r>
              <a:rPr lang="en-US" u="sng" dirty="0"/>
              <a:t>actual</a:t>
            </a:r>
            <a:r>
              <a:rPr lang="en-US" i="1" dirty="0"/>
              <a:t> </a:t>
            </a:r>
            <a:r>
              <a:rPr lang="en-US" dirty="0"/>
              <a:t>finals + practice finals</a:t>
            </a:r>
          </a:p>
          <a:p>
            <a:pPr lvl="1"/>
            <a:r>
              <a:rPr lang="en-US" dirty="0"/>
              <a:t>final exam review session (details TBD)</a:t>
            </a:r>
          </a:p>
          <a:p>
            <a:r>
              <a:rPr lang="en-US" dirty="0"/>
              <a:t>IPL will </a:t>
            </a:r>
            <a:r>
              <a:rPr lang="en-US" u="sng" dirty="0"/>
              <a:t>not</a:t>
            </a:r>
            <a:r>
              <a:rPr lang="en-US" dirty="0"/>
              <a:t> be open during finals week, so plan ahead!</a:t>
            </a:r>
          </a:p>
          <a:p>
            <a:r>
              <a:rPr lang="en-US" dirty="0"/>
              <a:t>Will follow up with an Ed announcement (+ resource bank)</a:t>
            </a:r>
          </a:p>
          <a:p>
            <a:r>
              <a:rPr lang="en-US" dirty="0"/>
              <a:t>Let’s look at the website page now :)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B00A3-49E7-A476-2B9C-2294A1D393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17 - Autumn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B48F8-E939-7AC4-A3FD-D09151DA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8221"/>
              </p:ext>
            </p:extLst>
          </p:nvPr>
        </p:nvGraphicFramePr>
        <p:xfrm>
          <a:off x="7471186" y="1441524"/>
          <a:ext cx="43553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2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2E2539-45B6-14EF-8EDA-9B25C03265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17 -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1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8271939" cy="591671"/>
          </a:xfrm>
        </p:spPr>
        <p:txBody>
          <a:bodyPr>
            <a:normAutofit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computeAverages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91488" y="1110727"/>
            <a:ext cx="6098893" cy="168626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…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The average values for each location were [42.666666666666664, 40.333333333333336, 43.333333333333336] </a:t>
            </a:r>
            <a:br>
              <a:rPr lang="en-US" dirty="0"/>
            </a:b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/>
        </p:nvGraphicFramePr>
        <p:xfrm>
          <a:off x="441063" y="2357269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185044BE-E8BA-4170-9E06-4D3371E2C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7231" y="3957121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6B493270-B3D1-4381-BE48-963EC8A23714}"/>
              </a:ext>
            </a:extLst>
          </p:cNvPr>
          <p:cNvGraphicFramePr>
            <a:graphicFrameLocks noGrp="1"/>
          </p:cNvGraphicFramePr>
          <p:nvPr/>
        </p:nvGraphicFramePr>
        <p:xfrm>
          <a:off x="6615953" y="3631744"/>
          <a:ext cx="4065789" cy="9815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5263">
                  <a:extLst>
                    <a:ext uri="{9D8B030D-6E8A-4147-A177-3AD203B41FA5}">
                      <a16:colId xmlns:a16="http://schemas.microsoft.com/office/drawing/2014/main" val="3196541629"/>
                    </a:ext>
                  </a:extLst>
                </a:gridCol>
                <a:gridCol w="1355263">
                  <a:extLst>
                    <a:ext uri="{9D8B030D-6E8A-4147-A177-3AD203B41FA5}">
                      <a16:colId xmlns:a16="http://schemas.microsoft.com/office/drawing/2014/main" val="2611064002"/>
                    </a:ext>
                  </a:extLst>
                </a:gridCol>
                <a:gridCol w="1355263">
                  <a:extLst>
                    <a:ext uri="{9D8B030D-6E8A-4147-A177-3AD203B41FA5}">
                      <a16:colId xmlns:a16="http://schemas.microsoft.com/office/drawing/2014/main" val="354720210"/>
                    </a:ext>
                  </a:extLst>
                </a:gridCol>
              </a:tblGrid>
              <a:tr h="9815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42.667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40.333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43.333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0205211"/>
                  </a:ext>
                </a:extLst>
              </a:tr>
            </a:tbl>
          </a:graphicData>
        </a:graphic>
      </p:graphicFrame>
      <p:sp>
        <p:nvSpPr>
          <p:cNvPr id="10" name="Callout: Up Arrow 9">
            <a:extLst>
              <a:ext uri="{FF2B5EF4-FFF2-40B4-BE49-F238E27FC236}">
                <a16:creationId xmlns:a16="http://schemas.microsoft.com/office/drawing/2014/main" id="{4916B000-DA2B-4C9B-9776-76736E4B5C43}"/>
              </a:ext>
            </a:extLst>
          </p:cNvPr>
          <p:cNvSpPr/>
          <p:nvPr/>
        </p:nvSpPr>
        <p:spPr>
          <a:xfrm>
            <a:off x="5836735" y="4720596"/>
            <a:ext cx="3017520" cy="1357475"/>
          </a:xfrm>
          <a:prstGeom prst="upArrowCallout">
            <a:avLst>
              <a:gd name="adj1" fmla="val 22623"/>
              <a:gd name="adj2" fmla="val 25000"/>
              <a:gd name="adj3" fmla="val 18660"/>
              <a:gd name="adj4" fmla="val 70921"/>
            </a:avLst>
          </a:prstGeom>
          <a:ln>
            <a:solidFill>
              <a:srgbClr val="FF818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Average of Seattle temperatures</a:t>
            </a:r>
          </a:p>
          <a:p>
            <a:pPr algn="ctr"/>
            <a:r>
              <a:rPr lang="en-US" sz="2000" dirty="0">
                <a:latin typeface="Consolas" panose="020B0609020204030204" pitchFamily="49" charset="0"/>
              </a:rPr>
              <a:t>(44 + 42 + 42) / 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A6D42EE-21F1-1485-CDC8-34DB70166B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17 -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6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0B3B-7FC5-64A9-AA04-BE6AA718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time :)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9476C-5443-352F-D4C6-A7EBB5159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dirty="0"/>
              <a:t>(for those looking at </a:t>
            </a:r>
            <a:r>
              <a:rPr lang="en-US" i="1" dirty="0"/>
              <a:t>just</a:t>
            </a:r>
            <a:r>
              <a:rPr lang="en-US" dirty="0"/>
              <a:t> the slides – the rest of this lecture was doing the in-class lesson!)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5F1C35-858E-887D-BA8D-581B7C83D2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17 - Autumn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0241B-D226-3F38-B6B5-4EA123DF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5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39134</TotalTime>
  <Words>580</Words>
  <Application>Microsoft Macintosh PowerPoint</Application>
  <PresentationFormat>Widescreen</PresentationFormat>
  <Paragraphs>143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Consolas</vt:lpstr>
      <vt:lpstr>Calibri</vt:lpstr>
      <vt:lpstr>Source Code Pro</vt:lpstr>
      <vt:lpstr>Quattrocento Sans</vt:lpstr>
      <vt:lpstr>Office Theme</vt:lpstr>
      <vt:lpstr>CSE 121 Lesson 17: Putting It Even More Together</vt:lpstr>
      <vt:lpstr>Announcements &amp; Reminders</vt:lpstr>
      <vt:lpstr>Final Exam Details (1/2)</vt:lpstr>
      <vt:lpstr>Final Exam Details (2/2)</vt:lpstr>
      <vt:lpstr>(2D)ays Above Average: readData()</vt:lpstr>
      <vt:lpstr>(2D)ays Above Average: computeAverages()</vt:lpstr>
      <vt:lpstr>Ed time :)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195</cp:revision>
  <dcterms:created xsi:type="dcterms:W3CDTF">2020-09-29T18:40:50Z</dcterms:created>
  <dcterms:modified xsi:type="dcterms:W3CDTF">2024-11-22T19:13:08Z</dcterms:modified>
</cp:coreProperties>
</file>