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3" r:id="rId2"/>
    <p:sldId id="266" r:id="rId3"/>
    <p:sldId id="310" r:id="rId4"/>
    <p:sldId id="314" r:id="rId5"/>
    <p:sldId id="303" r:id="rId6"/>
    <p:sldId id="304" r:id="rId7"/>
    <p:sldId id="306" r:id="rId8"/>
    <p:sldId id="305" r:id="rId9"/>
    <p:sldId id="307" r:id="rId10"/>
    <p:sldId id="308" r:id="rId11"/>
    <p:sldId id="309" r:id="rId12"/>
  </p:sldIdLst>
  <p:sldSz cx="12192000" cy="6858000"/>
  <p:notesSz cx="6858000" cy="9144000"/>
  <p:embeddedFontLst>
    <p:embeddedFont>
      <p:font typeface="Consolas" panose="020B0609020204030204" pitchFamily="49" charset="0"/>
      <p:regular r:id="rId15"/>
      <p:bold r:id="rId16"/>
      <p:italic r:id="rId17"/>
      <p:boldItalic r:id="rId18"/>
    </p:embeddedFont>
    <p:embeddedFont>
      <p:font typeface="Quattrocento Sans" panose="020B0502050000020003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CCECFF"/>
    <a:srgbClr val="008080"/>
    <a:srgbClr val="993366"/>
    <a:srgbClr val="339966"/>
    <a:srgbClr val="0066FF"/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6" autoAdjust="0"/>
    <p:restoredTop sz="92951" autoAdjust="0"/>
  </p:normalViewPr>
  <p:slideViewPr>
    <p:cSldViewPr snapToGrid="0">
      <p:cViewPr varScale="1">
        <p:scale>
          <a:sx n="97" d="100"/>
          <a:sy n="97" d="100"/>
        </p:scale>
        <p:origin x="108" y="3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font" Target="fonts/font8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11/20/2024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55732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365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00981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49F11223-3D98-110E-CA49-D9A1056122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B098F8DE-0315-B3CF-41CA-7D440B9B0F1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3E259C43-6F9A-F11C-4FEE-2FAE68FB6BD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83532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229752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17292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19337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752741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0973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Winter 2024</a:t>
            </a:r>
            <a:endParaRPr dirty="0"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Winter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Winter 2024</a:t>
            </a:r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Winter 2024</a:t>
            </a:r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Winter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17 - Winter 2024</a:t>
            </a:r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00E08D-28E8-44C2-9FE4-8DD4374648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75811" y="273685"/>
            <a:ext cx="1542858" cy="155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17 - Winter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48;p1">
            <a:extLst>
              <a:ext uri="{FF2B5EF4-FFF2-40B4-BE49-F238E27FC236}">
                <a16:creationId xmlns:a16="http://schemas.microsoft.com/office/drawing/2014/main" id="{53D8254B-B017-17FB-FBDC-961720C9D898}"/>
              </a:ext>
            </a:extLst>
          </p:cNvPr>
          <p:cNvSpPr txBox="1">
            <a:spLocks/>
          </p:cNvSpPr>
          <p:nvPr/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>
              <a:lnSpc>
                <a:spcPct val="100000"/>
              </a:lnSpc>
              <a:buSzPts val="1400"/>
              <a:defRPr/>
            </a:pPr>
            <a:r>
              <a:rPr lang="en-US" sz="4800" dirty="0"/>
              <a:t>CSE 121 Lesson 16:</a:t>
            </a:r>
            <a:br>
              <a:rPr lang="en-US" sz="4800" dirty="0"/>
            </a:br>
            <a:r>
              <a:rPr lang="en-US" sz="4800" dirty="0"/>
              <a:t>Array Patterns</a:t>
            </a:r>
          </a:p>
        </p:txBody>
      </p:sp>
      <p:sp>
        <p:nvSpPr>
          <p:cNvPr id="3" name="Google Shape;49;p1">
            <a:extLst>
              <a:ext uri="{FF2B5EF4-FFF2-40B4-BE49-F238E27FC236}">
                <a16:creationId xmlns:a16="http://schemas.microsoft.com/office/drawing/2014/main" id="{85A42590-125A-F8B4-E7B8-2785D2C09D89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787CE0C5-645B-5934-B38A-8D99ADCC131E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73A8B0-54F8-8D51-B2CC-6E1DD228DECF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Google Shape;51;p1">
            <a:extLst>
              <a:ext uri="{FF2B5EF4-FFF2-40B4-BE49-F238E27FC236}">
                <a16:creationId xmlns:a16="http://schemas.microsoft.com/office/drawing/2014/main" id="{B26B437E-9F4F-7407-2643-04627DBB01C7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Google Shape;54;p1">
            <a:extLst>
              <a:ext uri="{FF2B5EF4-FFF2-40B4-BE49-F238E27FC236}">
                <a16:creationId xmlns:a16="http://schemas.microsoft.com/office/drawing/2014/main" id="{C6E83A52-D11B-A576-A902-BB5BB5DCF91A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0E0AE77E-4E07-2BEA-2DEE-334B8573A89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51146" y="2775077"/>
            <a:ext cx="2618542" cy="26185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Array of Counters or "Tallying"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800" dirty="0" err="1">
                <a:solidFill>
                  <a:srgbClr val="795E26"/>
                </a:solidFill>
                <a:latin typeface="Consolas" panose="020B0609020204030204" pitchFamily="49" charset="0"/>
              </a:rPr>
              <a:t>numCount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Scanner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input)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sz="1800" dirty="0">
                <a:solidFill>
                  <a:srgbClr val="001080"/>
                </a:solidFill>
                <a:latin typeface="Consolas" panose="020B0609020204030204" pitchFamily="49" charset="0"/>
              </a:rPr>
              <a:t>counts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              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AF00DB"/>
                </a:solidFill>
                <a:latin typeface="Consolas" panose="020B0609020204030204" pitchFamily="49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rgbClr val="001080"/>
                </a:solidFill>
                <a:latin typeface="Consolas" panose="020B0609020204030204" pitchFamily="49" charset="0"/>
              </a:rPr>
              <a:t>input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latin typeface="Consolas" panose="020B0609020204030204" pitchFamily="49" charset="0"/>
              </a:rPr>
              <a:t>hasNextInt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()) {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18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1080"/>
                </a:solidFill>
                <a:latin typeface="Consolas" panose="020B0609020204030204" pitchFamily="49" charset="0"/>
              </a:rPr>
              <a:t>num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rgbClr val="001080"/>
                </a:solidFill>
                <a:latin typeface="Consolas" panose="020B0609020204030204" pitchFamily="49" charset="0"/>
              </a:rPr>
              <a:t>input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800" dirty="0" err="1">
                <a:solidFill>
                  <a:srgbClr val="795E26"/>
                </a:solidFill>
                <a:latin typeface="Consolas" panose="020B0609020204030204" pitchFamily="49" charset="0"/>
              </a:rPr>
              <a:t>nextInt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pPr marL="114300" indent="0">
              <a:buNone/>
            </a:pP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18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counts;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BC80EA-B623-4A33-A149-C15115EA6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127654"/>
              </p:ext>
            </p:extLst>
          </p:nvPr>
        </p:nvGraphicFramePr>
        <p:xfrm>
          <a:off x="3112944" y="1690688"/>
          <a:ext cx="6654245" cy="54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54245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8 3 0 1 2 2 0 7 2</a:t>
                      </a:r>
                    </a:p>
                  </a:txBody>
                  <a:tcP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5974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>
                <a:solidFill>
                  <a:schemeClr val="tx1"/>
                </a:solidFill>
              </a:rPr>
              <a:t>Common Ideas in Array Patterns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537590"/>
            <a:ext cx="10665300" cy="3664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Loop bounds</a:t>
            </a:r>
          </a:p>
          <a:p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Direction of traversal</a:t>
            </a:r>
          </a:p>
          <a:p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Indexing into an array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391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Announcements &amp; Reminders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1460850"/>
            <a:ext cx="10665300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C3 due </a:t>
            </a:r>
            <a:r>
              <a:rPr lang="en-US" b="1" dirty="0">
                <a:solidFill>
                  <a:schemeClr val="tx1"/>
                </a:solidFill>
              </a:rPr>
              <a:t>tonight (Wednesday, November 20) </a:t>
            </a:r>
            <a:r>
              <a:rPr lang="en-US" dirty="0">
                <a:solidFill>
                  <a:schemeClr val="tx1"/>
                </a:solidFill>
              </a:rPr>
              <a:t>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11:59pm</a:t>
            </a: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Quiz 2 in section </a:t>
            </a:r>
            <a:r>
              <a:rPr lang="en-US" b="1" dirty="0">
                <a:solidFill>
                  <a:schemeClr val="tx1"/>
                </a:solidFill>
              </a:rPr>
              <a:t>tomorrow (Thursday, November 21)</a:t>
            </a:r>
            <a:endParaRPr lang="en-US" dirty="0">
              <a:solidFill>
                <a:schemeClr val="tx1"/>
              </a:solidFill>
            </a:endParaRPr>
          </a:p>
          <a:p>
            <a:pPr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Final Exam</a:t>
            </a:r>
            <a:r>
              <a:rPr lang="en-US">
                <a:solidFill>
                  <a:schemeClr val="tx1"/>
                </a:solidFill>
              </a:rPr>
              <a:t>: </a:t>
            </a:r>
            <a:r>
              <a:rPr lang="en-US" b="1">
                <a:solidFill>
                  <a:schemeClr val="tx1"/>
                </a:solidFill>
              </a:rPr>
              <a:t>Wednesday, December 11, 12:30pm-2:20pm</a:t>
            </a:r>
            <a:endParaRPr lang="en-US" b="1" dirty="0">
              <a:solidFill>
                <a:schemeClr val="tx1"/>
              </a:solidFill>
            </a:endParaRPr>
          </a:p>
          <a:p>
            <a:pPr lvl="1" indent="-4064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More details on Friday</a:t>
            </a:r>
          </a:p>
          <a:p>
            <a:pPr indent="-406400">
              <a:lnSpc>
                <a:spcPct val="100000"/>
              </a:lnSpc>
              <a:buSzPts val="2800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>
                <a:solidFill>
                  <a:schemeClr val="tx1"/>
                </a:solidFill>
              </a:rPr>
              <a:t>Your Questions on Arrays!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199" y="1537590"/>
            <a:ext cx="10887635" cy="4346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“Do all array problems follow the similar base pattern as the one's provided in the previous slide?”</a:t>
            </a:r>
          </a:p>
          <a:p>
            <a:pPr marL="114300" indent="0">
              <a:buNone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“How do you resize an array when you need to add elements?”</a:t>
            </a:r>
          </a:p>
          <a:p>
            <a:pPr marL="114300" indent="0">
              <a:buNone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“Is there an easy way to combine two arrays that were created previously into a new array in a specific unknown order?”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503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4FD15665-EED1-F788-17B8-53AD94BF93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0B184DA7-A9B6-B0C3-9F5D-301694C640A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dirty="0">
                <a:solidFill>
                  <a:schemeClr val="tx1"/>
                </a:solidFill>
              </a:rPr>
              <a:t>Your Questions on Arrays!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96BE0DA0-9DD1-8732-0A94-E116F44C8E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537590"/>
            <a:ext cx="10887635" cy="4346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“How are 2D array patterns different from 1D array patterns?”</a:t>
            </a:r>
          </a:p>
          <a:p>
            <a:pPr marL="114300" indent="0">
              <a:buNone/>
            </a:pP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“Could I declare an array of multiple data types using the Object[] class?”</a:t>
            </a:r>
            <a:b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“Can arrays of arrays have arrays?”</a:t>
            </a:r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BA4A2D05-4F9D-8444-4C9C-80907C5E7FB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BBDBBEE4-00C1-1CD1-BA2A-5971D0FC6DE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836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Counting Elements that Meet a Condition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763349" y="2137483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evenLength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countEven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                                  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countEven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countEven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1331CC6-4296-458C-92EF-A0AB14143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061022"/>
              </p:ext>
            </p:extLst>
          </p:nvPr>
        </p:nvGraphicFramePr>
        <p:xfrm>
          <a:off x="2031998" y="1505268"/>
          <a:ext cx="8128001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2749014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012448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"one"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"two"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"three"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"six"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"seven"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"eight"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onsolas" panose="020B0609020204030204" pitchFamily="49" charset="0"/>
                        </a:rPr>
                        <a:t>"ten"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716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Modifying Elements of an Array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795E26"/>
                </a:solidFill>
                <a:latin typeface="Consolas" panose="020B0609020204030204" pitchFamily="49" charset="0"/>
              </a:rPr>
              <a:t>clamp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min,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max,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                  &gt; max)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          = max;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                   &lt; min)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                = min;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1331CC6-4296-458C-92EF-A0AB14143A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211676"/>
              </p:ext>
            </p:extLst>
          </p:nvPr>
        </p:nvGraphicFramePr>
        <p:xfrm>
          <a:off x="2031998" y="1505268"/>
          <a:ext cx="7741014" cy="632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0169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  <a:gridCol w="1290169">
                  <a:extLst>
                    <a:ext uri="{9D8B030D-6E8A-4147-A177-3AD203B41FA5}">
                      <a16:colId xmlns:a16="http://schemas.microsoft.com/office/drawing/2014/main" val="327490141"/>
                    </a:ext>
                  </a:extLst>
                </a:gridCol>
              </a:tblGrid>
              <a:tr h="63221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Consolas" panose="020B0609020204030204" pitchFamily="49" charset="0"/>
                        </a:rPr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2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Searching for an Element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indexOfIgnoreCase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phrase,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String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                                       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         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BC80EA-B623-4A33-A149-C15115EA67D3}"/>
              </a:ext>
            </a:extLst>
          </p:cNvPr>
          <p:cNvGraphicFramePr>
            <a:graphicFrameLocks noGrp="1"/>
          </p:cNvGraphicFramePr>
          <p:nvPr/>
        </p:nvGraphicFramePr>
        <p:xfrm>
          <a:off x="1919723" y="1511092"/>
          <a:ext cx="8352554" cy="54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22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327490141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501244895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"one"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"two"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"three"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"six"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"seven"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"eight"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onsolas" panose="020B0609020204030204" pitchFamily="49" charset="0"/>
                        </a:rPr>
                        <a:t>"ten"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246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Shifting Elements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void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rotateRight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double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lastElement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list[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&gt;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--)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list[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 = list[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BC80EA-B623-4A33-A149-C15115EA6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10064"/>
              </p:ext>
            </p:extLst>
          </p:nvPr>
        </p:nvGraphicFramePr>
        <p:xfrm>
          <a:off x="2516334" y="1569334"/>
          <a:ext cx="7159332" cy="54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22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327490141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9.6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-88.0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4.815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0.009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7.0184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</a:rPr>
                        <a:t>42.9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5052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b="1" dirty="0">
                <a:solidFill>
                  <a:srgbClr val="008080"/>
                </a:solidFill>
              </a:rPr>
              <a:t>(PCM)</a:t>
            </a:r>
            <a:r>
              <a:rPr lang="en-US" dirty="0"/>
              <a:t> </a:t>
            </a:r>
            <a:r>
              <a:rPr lang="en-US" sz="4000" dirty="0"/>
              <a:t>Looking at Multiple Elements in an Array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838200" y="2341331"/>
            <a:ext cx="10665300" cy="2860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267F99"/>
                </a:solidFill>
                <a:latin typeface="Consolas" panose="020B0609020204030204" pitchFamily="49" charset="0"/>
              </a:rPr>
              <a:t>boolean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795E26"/>
                </a:solidFill>
                <a:latin typeface="Consolas" panose="020B0609020204030204" pitchFamily="49" charset="0"/>
              </a:rPr>
              <a:t>isPalindrome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[] list)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0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(list[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 != list[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list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0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- </a:t>
            </a:r>
            <a:r>
              <a:rPr 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]) {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           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    }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}</a:t>
            </a:r>
          </a:p>
          <a:p>
            <a:pPr marL="114300" indent="0">
              <a:buNone/>
            </a:pPr>
            <a:b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000" dirty="0">
                <a:solidFill>
                  <a:srgbClr val="AF00DB"/>
                </a:solidFill>
                <a:latin typeface="Consolas" panose="020B0609020204030204" pitchFamily="49" charset="0"/>
              </a:rPr>
              <a:t>return</a:t>
            </a: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          ;</a:t>
            </a:r>
          </a:p>
          <a:p>
            <a:pPr marL="114300" indent="0">
              <a:buNone/>
            </a:pPr>
            <a:r>
              <a:rPr 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17 - Winter 2024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BC80EA-B623-4A33-A149-C15115EA6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708389"/>
              </p:ext>
            </p:extLst>
          </p:nvPr>
        </p:nvGraphicFramePr>
        <p:xfrm>
          <a:off x="3112945" y="1690688"/>
          <a:ext cx="5966110" cy="5448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3222">
                  <a:extLst>
                    <a:ext uri="{9D8B030D-6E8A-4147-A177-3AD203B41FA5}">
                      <a16:colId xmlns:a16="http://schemas.microsoft.com/office/drawing/2014/main" val="812760760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323574719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717061101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185499765"/>
                    </a:ext>
                  </a:extLst>
                </a:gridCol>
                <a:gridCol w="1193222">
                  <a:extLst>
                    <a:ext uri="{9D8B030D-6E8A-4147-A177-3AD203B41FA5}">
                      <a16:colId xmlns:a16="http://schemas.microsoft.com/office/drawing/2014/main" val="2534468076"/>
                    </a:ext>
                  </a:extLst>
                </a:gridCol>
              </a:tblGrid>
              <a:tr h="54485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383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40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39077</TotalTime>
  <Words>734</Words>
  <Application>Microsoft Office PowerPoint</Application>
  <PresentationFormat>Widescreen</PresentationFormat>
  <Paragraphs>170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Arial</vt:lpstr>
      <vt:lpstr>Quattrocento Sans</vt:lpstr>
      <vt:lpstr>Consolas</vt:lpstr>
      <vt:lpstr>Office Theme</vt:lpstr>
      <vt:lpstr>PowerPoint Presentation</vt:lpstr>
      <vt:lpstr>Announcements &amp; Reminders</vt:lpstr>
      <vt:lpstr>(PCM) Your Questions on Arrays!</vt:lpstr>
      <vt:lpstr>(PCM) Your Questions on Arrays!</vt:lpstr>
      <vt:lpstr>(PCM) Counting Elements that Meet a Condition</vt:lpstr>
      <vt:lpstr>(PCM) Modifying Elements of an Array</vt:lpstr>
      <vt:lpstr>(PCM) Searching for an Element</vt:lpstr>
      <vt:lpstr>(PCM) Shifting Elements</vt:lpstr>
      <vt:lpstr>(PCM) Looking at Multiple Elements in an Array</vt:lpstr>
      <vt:lpstr>(PCM) Array of Counters or "Tallying"</vt:lpstr>
      <vt:lpstr>(PCM) Common Ideas in Array Patterns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Brett Wortzman</cp:lastModifiedBy>
  <cp:revision>165</cp:revision>
  <dcterms:created xsi:type="dcterms:W3CDTF">2020-09-29T18:40:50Z</dcterms:created>
  <dcterms:modified xsi:type="dcterms:W3CDTF">2024-11-20T20:40:28Z</dcterms:modified>
</cp:coreProperties>
</file>