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9" r:id="rId2"/>
    <p:sldId id="266" r:id="rId3"/>
    <p:sldId id="351" r:id="rId4"/>
    <p:sldId id="353" r:id="rId5"/>
    <p:sldId id="354" r:id="rId6"/>
    <p:sldId id="357" r:id="rId7"/>
    <p:sldId id="358" r:id="rId8"/>
    <p:sldId id="356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7" r:id="rId36"/>
    <p:sldId id="388" r:id="rId37"/>
    <p:sldId id="389" r:id="rId38"/>
  </p:sldIdLst>
  <p:sldSz cx="12192000" cy="6858000"/>
  <p:notesSz cx="6858000" cy="9144000"/>
  <p:embeddedFontLst>
    <p:embeddedFont>
      <p:font typeface="Consolas" panose="020B0609020204030204" pitchFamily="49" charset="0"/>
      <p:regular r:id="rId41"/>
      <p:bold r:id="rId42"/>
      <p:italic r:id="rId43"/>
      <p:boldItalic r:id="rId44"/>
    </p:embeddedFont>
    <p:embeddedFont>
      <p:font typeface="Quattrocento Sans" panose="020B0502050000020003" pitchFamily="34" charset="0"/>
      <p:regular r:id="rId45"/>
      <p:bold r:id="rId46"/>
      <p:italic r:id="rId47"/>
      <p:boldItalic r:id="rId48"/>
    </p:embeddedFont>
    <p:embeddedFont>
      <p:font typeface="Source Code Pro" panose="020B0509030403020204" pitchFamily="49" charset="0"/>
      <p:regular r:id="rId49"/>
      <p:bold r:id="rId50"/>
      <p:italic r:id="rId51"/>
      <p:boldItalic r:id="rId5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7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9300"/>
    <a:srgbClr val="993366"/>
    <a:srgbClr val="FF8181"/>
    <a:srgbClr val="FFCCCC"/>
    <a:srgbClr val="CCECFF"/>
    <a:srgbClr val="FFFFCC"/>
    <a:srgbClr val="008080"/>
    <a:srgbClr val="3399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84" autoAdjust="0"/>
    <p:restoredTop sz="90043" autoAdjust="0"/>
  </p:normalViewPr>
  <p:slideViewPr>
    <p:cSldViewPr snapToGrid="0">
      <p:cViewPr varScale="1">
        <p:scale>
          <a:sx n="100" d="100"/>
          <a:sy n="100" d="100"/>
        </p:scale>
        <p:origin x="160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font" Target="fonts/font10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font" Target="fonts/font5.fntdata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8" Type="http://schemas.openxmlformats.org/officeDocument/2006/relationships/slide" Target="slides/slide7.xml"/><Relationship Id="rId51" Type="http://schemas.openxmlformats.org/officeDocument/2006/relationships/font" Target="fonts/font1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9.fntdata"/><Relationship Id="rId57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font" Target="fonts/font12.fntdata"/><Relationship Id="rId6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11/14/24</a:t>
            </a:fld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0F1B0714-288A-03BE-92AA-258B8E2CA08A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00FCC11E-94BD-936D-6C9F-9648B14BB51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57D29B5E-CB07-D531-668A-9A7AEE88DDA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Google Shape;20;p33">
            <a:extLst>
              <a:ext uri="{FF2B5EF4-FFF2-40B4-BE49-F238E27FC236}">
                <a16:creationId xmlns:a16="http://schemas.microsoft.com/office/drawing/2014/main" id="{D75BD070-1959-6043-01BD-0CDF593FE60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937049" y="300788"/>
            <a:ext cx="73789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20;p33">
            <a:extLst>
              <a:ext uri="{FF2B5EF4-FFF2-40B4-BE49-F238E27FC236}">
                <a16:creationId xmlns:a16="http://schemas.microsoft.com/office/drawing/2014/main" id="{45981267-6D94-A319-1D1A-EBBBC65E729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  <p:sp>
        <p:nvSpPr>
          <p:cNvPr id="7" name="Google Shape;50;p1">
            <a:extLst>
              <a:ext uri="{FF2B5EF4-FFF2-40B4-BE49-F238E27FC236}">
                <a16:creationId xmlns:a16="http://schemas.microsoft.com/office/drawing/2014/main" id="{492AD0D2-B458-82F0-6403-4A99CFAFAED1}"/>
              </a:ext>
            </a:extLst>
          </p:cNvPr>
          <p:cNvSpPr txBox="1"/>
          <p:nvPr userDrawn="1"/>
        </p:nvSpPr>
        <p:spPr>
          <a:xfrm>
            <a:off x="10082189" y="1772653"/>
            <a:ext cx="1953260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 descr="Ask questions in class at sli.do with code #cse121">
            <a:extLst>
              <a:ext uri="{FF2B5EF4-FFF2-40B4-BE49-F238E27FC236}">
                <a16:creationId xmlns:a16="http://schemas.microsoft.com/office/drawing/2014/main" id="{0411D997-8C6F-16CC-CC30-5242FF7EF4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4951" y="164916"/>
            <a:ext cx="1607737" cy="160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6B8B3-3837-584A-94CD-BA26A8EFF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CF4A-8D26-7E47-BE24-56CAFA2BF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DA4DA-0832-AD49-906C-ED72A76C7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CCEFC-A9FF-8249-A3D3-21FB7B7CCB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Google Shape;20;p33">
            <a:extLst>
              <a:ext uri="{FF2B5EF4-FFF2-40B4-BE49-F238E27FC236}">
                <a16:creationId xmlns:a16="http://schemas.microsoft.com/office/drawing/2014/main" id="{EEC4F47E-E48E-0485-436D-646281B9940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15 - Autumn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959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DF8BD-AB14-0793-2086-546C4192D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Lesson 15 - Autumn 2024</a:t>
            </a:r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53D8254B-B017-17FB-FBDC-961720C9D898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15:</a:t>
            </a:r>
            <a:br>
              <a:rPr lang="en-US" sz="4800" dirty="0"/>
            </a:br>
            <a:r>
              <a:rPr lang="en-US" sz="4800" dirty="0"/>
              <a:t>2D Arrays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85A42590-125A-F8B4-E7B8-2785D2C09D89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787CE0C5-645B-5934-B38A-8D99ADCC131E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73A8B0-54F8-8D51-B2CC-6E1DD228DECF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Google Shape;51;p1">
            <a:extLst>
              <a:ext uri="{FF2B5EF4-FFF2-40B4-BE49-F238E27FC236}">
                <a16:creationId xmlns:a16="http://schemas.microsoft.com/office/drawing/2014/main" id="{B26B437E-9F4F-7407-2643-04627DBB01C7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54;p1">
            <a:extLst>
              <a:ext uri="{FF2B5EF4-FFF2-40B4-BE49-F238E27FC236}">
                <a16:creationId xmlns:a16="http://schemas.microsoft.com/office/drawing/2014/main" id="{C6E83A52-D11B-A576-A902-BB5BB5DCF91A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8" name="Picture 7" descr="Ask questions in class at sli.do with code #cse121">
            <a:extLst>
              <a:ext uri="{FF2B5EF4-FFF2-40B4-BE49-F238E27FC236}">
                <a16:creationId xmlns:a16="http://schemas.microsoft.com/office/drawing/2014/main" id="{0E0AE77E-4E07-2BEA-2DEE-334B8573A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146" y="2775077"/>
            <a:ext cx="2618542" cy="26185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815020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407718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latin typeface="Consolas" panose="020B0609020204030204" pitchFamily="49" charset="0"/>
              </a:rPr>
              <a:t>j: 0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4997A48C-656B-4553-9F69-172A279D0C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121721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7A641-B7A2-482B-868B-200B41E7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585F4-6141-1759-BDDC-2B13114EA3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08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125957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938219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0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D763FD12-5D53-4E9B-AF1F-E8423023F9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662756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838DA-DE6D-437A-AD4C-3BF059FBE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C6616-0087-2852-43B8-9F1D5A371E3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13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065641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305818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1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565AD485-1579-4AC7-AD82-C0F52D8BCB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719523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FBFF0-5410-4586-815A-CDCB4C83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28255-6189-58DB-EABF-FE15404C53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04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43095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258385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2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D79DEA03-84E3-4907-A169-5BF8038C1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3445049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9E364-D553-40DF-B2E2-4E106129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6D6DA-EA19-7652-3758-4E24A0D34A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811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149228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9366561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3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EB420F2-1B20-447C-803D-D95177B74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740844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8F8DD-BB09-47F4-896C-79061F68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76413-6271-5009-1E5C-82C57E0730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65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69795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6373548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0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4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0B04EED3-9377-4B55-86EA-6CBD3855D9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704708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221EE-40AA-403C-80B6-A8A2D16D6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5F07D-389E-8F3D-E7FB-86E8D4380F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31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536276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701632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1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0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3A76545C-E15D-4532-A783-01F7323F4B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921244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161D7-1BCE-4E9A-957D-3D950011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5C7EF-5D0A-E313-F134-542B525280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37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30447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499274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1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1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FA1F165B-DBD6-46F9-A6E1-BDD8EA968D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120159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23CB6-9ADB-4F1B-999E-20A8AC8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CA67A-6E49-7B9E-430A-73ED37B7B9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398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359730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391093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1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2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226879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E83FB-1AF8-4094-B643-C202F9AB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CA61D-7792-9EAA-29BE-2698ADA712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88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746249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421780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1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3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206926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E50FC-95E4-46C4-9BAF-59358D15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8C213-27F6-098E-AD42-DDBB063123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3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08000" indent="-457200">
              <a:lnSpc>
                <a:spcPct val="100000"/>
              </a:lnSpc>
              <a:buSzPts val="2800"/>
            </a:pPr>
            <a:r>
              <a:rPr lang="en-US" dirty="0"/>
              <a:t>C3 released Wednesday, due Tuesday, November 19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508000" indent="-457200">
              <a:lnSpc>
                <a:spcPct val="100000"/>
              </a:lnSpc>
              <a:buSzPts val="2800"/>
            </a:pPr>
            <a:r>
              <a:rPr lang="en-US" dirty="0"/>
              <a:t>R5 released yesterday, due Thursday, November 21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last chance for P1</a:t>
            </a:r>
          </a:p>
          <a:p>
            <a:pPr lvl="0" indent="-406400">
              <a:lnSpc>
                <a:spcPct val="100000"/>
              </a:lnSpc>
              <a:buSzPts val="2800"/>
            </a:pPr>
            <a:r>
              <a:rPr lang="en-US" dirty="0"/>
              <a:t>Quiz 2 next Thursday, November 21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topics: everything up until Wednesday (i.e. not today’s material)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next Wednesday’s PCM + class is </a:t>
            </a:r>
            <a:r>
              <a:rPr lang="en-US" i="1" dirty="0"/>
              <a:t>secretly</a:t>
            </a:r>
            <a:r>
              <a:rPr lang="en-US" dirty="0"/>
              <a:t> quiz prep :)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practice quizzes :)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Ed post on post-section work’s extra resub today!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more logistics on final next Friday (after Quiz 2)!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1F98E-A4EC-4480-A6B1-5026D4671E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2FF26A-1BAF-1582-4385-73BBA291F1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30947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474035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1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4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594985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5AF4B-A2DF-4FE7-AB7E-192B22CE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100E-B532-4927-69CC-DE88827F46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68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007837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254602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2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0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064675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C0803-9A0A-4655-99FA-616A9E6DB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DA3BF-9C0E-F383-FCB3-4BBF6E5076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46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706151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183397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2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1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521525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66CA0-6D8A-49AA-978F-A0354E91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8E37E-9AAE-9542-16BE-5CEF4E210B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65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6487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752429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2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2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653199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9778D-D083-4227-8F3F-B4A180B7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6902E-0BB7-2534-0B50-EE8F1ED95F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25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54902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961477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2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3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569292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12673-D09D-4191-B524-C169632D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952B0-DEDD-6FD4-9253-9C232DD4E9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23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942080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046359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E7D1B-FFD9-400E-88E4-311BE21F41B7}"/>
              </a:ext>
            </a:extLst>
          </p:cNvPr>
          <p:cNvSpPr txBox="1"/>
          <p:nvPr/>
        </p:nvSpPr>
        <p:spPr>
          <a:xfrm>
            <a:off x="6096000" y="1388287"/>
            <a:ext cx="1794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99336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i: 2</a:t>
            </a:r>
          </a:p>
          <a:p>
            <a:r>
              <a:rPr lang="en-US" sz="2800" b="1" dirty="0">
                <a:solidFill>
                  <a:srgbClr val="99336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j: 4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82430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67DAB-888B-4365-A7B4-1FE4B72FD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2C7F9-1AB3-E324-0018-0D598B6BC8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94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051035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129573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EFE5E05B-CBD6-4FB8-AE7C-B2718C8B5E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32864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0BF11-C7DA-495A-8669-6DB39DD0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26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6B4B8A-2011-995D-77AA-1808E56010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10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6023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2E2539-45B6-14EF-8EDA-9B25C03265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18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331843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highlight>
                            <a:srgbClr val="CCECFF"/>
                          </a:highlight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5C04EB-6444-744E-CD30-1AD09567A4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17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46778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EAD47-2436-68DA-0A9C-5E849431AB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0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80"/>
                </a:solidFill>
              </a:rPr>
              <a:t>(PCM)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2D Arrays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9C77E-E536-86A6-2B31-928F86478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169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/>
              <a:t>An array of arrays!</a:t>
            </a:r>
          </a:p>
          <a:p>
            <a:pPr marL="0" indent="0" algn="ctr">
              <a:buNone/>
            </a:pPr>
            <a:endParaRPr lang="en-US" sz="1600" i="1" dirty="0"/>
          </a:p>
          <a:p>
            <a:r>
              <a:rPr lang="en-US" sz="3200" dirty="0"/>
              <a:t>The </a:t>
            </a:r>
            <a:r>
              <a:rPr lang="en-US" sz="3200" i="1" dirty="0" err="1"/>
              <a:t>ElementType</a:t>
            </a:r>
            <a:r>
              <a:rPr lang="en-US" sz="3200" dirty="0"/>
              <a:t> of the array is another array itself! </a:t>
            </a:r>
          </a:p>
          <a:p>
            <a:pPr lvl="1"/>
            <a:r>
              <a:rPr lang="en-US" sz="2800" dirty="0"/>
              <a:t>Your first example of “nested data structures” </a:t>
            </a:r>
          </a:p>
          <a:p>
            <a:pPr lvl="2"/>
            <a:r>
              <a:rPr lang="en-US" sz="2400" dirty="0"/>
              <a:t>There will be more in CSE 122!</a:t>
            </a:r>
            <a:endParaRPr lang="en-US" sz="3200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 </a:t>
            </a:r>
          </a:p>
          <a:p>
            <a:pPr marL="0" indent="0">
              <a:buNone/>
            </a:pPr>
            <a:endParaRPr lang="en-US" sz="32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B8E1D5-846E-44ED-9848-F51A3F857518}"/>
              </a:ext>
            </a:extLst>
          </p:cNvPr>
          <p:cNvSpPr txBox="1"/>
          <p:nvPr/>
        </p:nvSpPr>
        <p:spPr>
          <a:xfrm>
            <a:off x="1625926" y="4223615"/>
            <a:ext cx="2040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int[][]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43C700-2D16-4FDB-97F4-73C8B03A3E17}"/>
              </a:ext>
            </a:extLst>
          </p:cNvPr>
          <p:cNvSpPr txBox="1"/>
          <p:nvPr/>
        </p:nvSpPr>
        <p:spPr>
          <a:xfrm>
            <a:off x="4969218" y="4345535"/>
            <a:ext cx="246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double[][]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E5099E-AFE0-4B7E-87A8-5738FA929F24}"/>
              </a:ext>
            </a:extLst>
          </p:cNvPr>
          <p:cNvSpPr txBox="1"/>
          <p:nvPr/>
        </p:nvSpPr>
        <p:spPr>
          <a:xfrm>
            <a:off x="8197556" y="4128816"/>
            <a:ext cx="2539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String[][]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87055-755A-44BC-8728-7351AED21146}"/>
              </a:ext>
            </a:extLst>
          </p:cNvPr>
          <p:cNvSpPr txBox="1"/>
          <p:nvPr/>
        </p:nvSpPr>
        <p:spPr>
          <a:xfrm>
            <a:off x="2796173" y="5186221"/>
            <a:ext cx="272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sz="320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[][]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21D526-B9D8-4BC3-BCDB-A9FC0BED98E7}"/>
              </a:ext>
            </a:extLst>
          </p:cNvPr>
          <p:cNvSpPr txBox="1"/>
          <p:nvPr/>
        </p:nvSpPr>
        <p:spPr>
          <a:xfrm>
            <a:off x="7069697" y="5107765"/>
            <a:ext cx="2255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char[][]</a:t>
            </a:r>
          </a:p>
        </p:txBody>
      </p:sp>
      <p:pic>
        <p:nvPicPr>
          <p:cNvPr id="2050" name="Picture 2" descr="The text &quot;int[][]&quot; highlighted blue and labeled with &quot;type&quot; underneath, followed by &quot;a&quot; highlighted yellow and labeled with &quot;name&quot;, then = new int[4][3]; highlighted purple and labeled with &quot;array creation code.&quot;">
            <a:extLst>
              <a:ext uri="{FF2B5EF4-FFF2-40B4-BE49-F238E27FC236}">
                <a16:creationId xmlns:a16="http://schemas.microsoft.com/office/drawing/2014/main" id="{771B0B99-F94D-4520-9C55-A0BBB2CDA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26154"/>
            <a:ext cx="5772961" cy="100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93293-555F-4942-8B04-EDE117591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998741B-1D63-0906-D1A9-5D0C64A570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18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444854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532CC-FEB1-15AD-9212-5302279A25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8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807497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48A64-CD27-25B3-0306-1F602A5816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76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63550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EA9DD1-5502-3A44-DC23-33DCC7836B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04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936325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3B176-8616-2338-5143-7DE8D3414B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016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381834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8AB582-6B98-1FBB-F19F-7B840B1EEE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08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462832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299FE3-DBE7-A885-DADB-9F92F6C7C6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4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303290" cy="591671"/>
          </a:xfrm>
        </p:spPr>
        <p:txBody>
          <a:bodyPr>
            <a:normAutofit fontScale="90000"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readData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2438" y="1325880"/>
            <a:ext cx="6098893" cy="42062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 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44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Next day's data: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Seattle?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42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Tacoma?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41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  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Temperature in Bothell? </a:t>
            </a:r>
            <a:r>
              <a:rPr lang="en-US" b="1" i="0" u="sng" dirty="0">
                <a:solidFill>
                  <a:srgbClr val="222222"/>
                </a:solidFill>
                <a:effectLst/>
                <a:highlight>
                  <a:srgbClr val="CCECFF"/>
                </a:highlight>
                <a:latin typeface="Source Code Pro" panose="020B0509030403020204" pitchFamily="49" charset="0"/>
              </a:rPr>
              <a:t>43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222222"/>
                </a:solidFill>
                <a:latin typeface="Source Code Pro" panose="020B0509030403020204" pitchFamily="49" charset="0"/>
              </a:rPr>
              <a:t>…</a:t>
            </a: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509483"/>
              </p:ext>
            </p:extLst>
          </p:nvPr>
        </p:nvGraphicFramePr>
        <p:xfrm>
          <a:off x="7471186" y="1441524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B43EF40C-3AB9-49AE-8B14-129DE97A74DD}"/>
              </a:ext>
            </a:extLst>
          </p:cNvPr>
          <p:cNvSpPr/>
          <p:nvPr/>
        </p:nvSpPr>
        <p:spPr>
          <a:xfrm>
            <a:off x="6720842" y="3206415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25E0A5-E4BB-54AE-F787-D2D4F9EC5C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8817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73B9-CC2D-4E73-B53B-75457D7F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457200"/>
            <a:ext cx="8271939" cy="591671"/>
          </a:xfrm>
        </p:spPr>
        <p:txBody>
          <a:bodyPr>
            <a:normAutofit/>
          </a:bodyPr>
          <a:lstStyle/>
          <a:p>
            <a:r>
              <a:rPr lang="en-US" dirty="0"/>
              <a:t>(2D)</a:t>
            </a:r>
            <a:r>
              <a:rPr lang="en-US" dirty="0" err="1"/>
              <a:t>ays</a:t>
            </a:r>
            <a:r>
              <a:rPr lang="en-US" dirty="0"/>
              <a:t> Above Average: </a:t>
            </a:r>
            <a:r>
              <a:rPr lang="en-US" b="1" dirty="0" err="1">
                <a:solidFill>
                  <a:srgbClr val="0066FF"/>
                </a:solidFill>
                <a:latin typeface="Consolas" panose="020B0609020204030204" pitchFamily="49" charset="0"/>
              </a:rPr>
              <a:t>computeAverages</a:t>
            </a:r>
            <a:r>
              <a:rPr lang="en-US" b="1" dirty="0">
                <a:solidFill>
                  <a:srgbClr val="0066FF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3EFFE-9DFD-43EB-A057-C07187A4CEB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91488" y="1110727"/>
            <a:ext cx="6098893" cy="168626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How many days' data would you like to input? </a:t>
            </a:r>
            <a:r>
              <a:rPr lang="en-US" b="1" i="0" u="sng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3</a:t>
            </a: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…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222222"/>
                </a:solidFill>
                <a:effectLst/>
                <a:latin typeface="Source Code Pro" panose="020B0509030403020204" pitchFamily="49" charset="0"/>
              </a:rPr>
              <a:t>The average values for each location were [42.666666666666664, 40.333333333333336, 43.333333333333336] </a:t>
            </a:r>
            <a:br>
              <a:rPr lang="en-US" dirty="0"/>
            </a:br>
            <a:endParaRPr lang="en-US" b="0" i="0" dirty="0">
              <a:solidFill>
                <a:srgbClr val="222222"/>
              </a:solidFill>
              <a:effectLst/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E81C-19C3-48A7-801B-F9AD1C42B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0428B21-690B-4BD0-B9C3-C1A1DA334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1758"/>
              </p:ext>
            </p:extLst>
          </p:nvPr>
        </p:nvGraphicFramePr>
        <p:xfrm>
          <a:off x="441063" y="2357269"/>
          <a:ext cx="4405444" cy="3199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2380">
                  <a:extLst>
                    <a:ext uri="{9D8B030D-6E8A-4147-A177-3AD203B41FA5}">
                      <a16:colId xmlns:a16="http://schemas.microsoft.com/office/drawing/2014/main" val="1169177794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110584352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503910576"/>
                    </a:ext>
                  </a:extLst>
                </a:gridCol>
                <a:gridCol w="1297688">
                  <a:extLst>
                    <a:ext uri="{9D8B030D-6E8A-4147-A177-3AD203B41FA5}">
                      <a16:colId xmlns:a16="http://schemas.microsoft.com/office/drawing/2014/main" val="2395055176"/>
                    </a:ext>
                  </a:extLst>
                </a:gridCol>
              </a:tblGrid>
              <a:tr h="390128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Seattle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Tacoma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Bothell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3186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71749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088731"/>
                  </a:ext>
                </a:extLst>
              </a:tr>
              <a:tr h="934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onsolas" panose="020B0609020204030204" pitchFamily="49" charset="0"/>
                        </a:rPr>
                        <a:t>43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352430"/>
                  </a:ext>
                </a:extLst>
              </a:tr>
            </a:tbl>
          </a:graphicData>
        </a:graphic>
      </p:graphicFrame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185044BE-E8BA-4170-9E06-4D3371E2CBF6}"/>
              </a:ext>
            </a:extLst>
          </p:cNvPr>
          <p:cNvSpPr/>
          <p:nvPr/>
        </p:nvSpPr>
        <p:spPr>
          <a:xfrm>
            <a:off x="5337231" y="3957121"/>
            <a:ext cx="787997" cy="330797"/>
          </a:xfrm>
          <a:prstGeom prst="stripedRightArrow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9">
            <a:extLst>
              <a:ext uri="{FF2B5EF4-FFF2-40B4-BE49-F238E27FC236}">
                <a16:creationId xmlns:a16="http://schemas.microsoft.com/office/drawing/2014/main" id="{6B493270-B3D1-4381-BE48-963EC8A23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799616"/>
              </p:ext>
            </p:extLst>
          </p:nvPr>
        </p:nvGraphicFramePr>
        <p:xfrm>
          <a:off x="6615953" y="3631744"/>
          <a:ext cx="4065789" cy="9815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5263">
                  <a:extLst>
                    <a:ext uri="{9D8B030D-6E8A-4147-A177-3AD203B41FA5}">
                      <a16:colId xmlns:a16="http://schemas.microsoft.com/office/drawing/2014/main" val="3196541629"/>
                    </a:ext>
                  </a:extLst>
                </a:gridCol>
                <a:gridCol w="1355263">
                  <a:extLst>
                    <a:ext uri="{9D8B030D-6E8A-4147-A177-3AD203B41FA5}">
                      <a16:colId xmlns:a16="http://schemas.microsoft.com/office/drawing/2014/main" val="2611064002"/>
                    </a:ext>
                  </a:extLst>
                </a:gridCol>
                <a:gridCol w="1355263">
                  <a:extLst>
                    <a:ext uri="{9D8B030D-6E8A-4147-A177-3AD203B41FA5}">
                      <a16:colId xmlns:a16="http://schemas.microsoft.com/office/drawing/2014/main" val="354720210"/>
                    </a:ext>
                  </a:extLst>
                </a:gridCol>
              </a:tblGrid>
              <a:tr h="9815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42.667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40.333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</a:rPr>
                        <a:t>43.333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0205211"/>
                  </a:ext>
                </a:extLst>
              </a:tr>
            </a:tbl>
          </a:graphicData>
        </a:graphic>
      </p:graphicFrame>
      <p:sp>
        <p:nvSpPr>
          <p:cNvPr id="10" name="Callout: Up Arrow 9">
            <a:extLst>
              <a:ext uri="{FF2B5EF4-FFF2-40B4-BE49-F238E27FC236}">
                <a16:creationId xmlns:a16="http://schemas.microsoft.com/office/drawing/2014/main" id="{4916B000-DA2B-4C9B-9776-76736E4B5C43}"/>
              </a:ext>
            </a:extLst>
          </p:cNvPr>
          <p:cNvSpPr/>
          <p:nvPr/>
        </p:nvSpPr>
        <p:spPr>
          <a:xfrm>
            <a:off x="5836735" y="4720596"/>
            <a:ext cx="3017520" cy="1357475"/>
          </a:xfrm>
          <a:prstGeom prst="upArrowCallout">
            <a:avLst>
              <a:gd name="adj1" fmla="val 22623"/>
              <a:gd name="adj2" fmla="val 25000"/>
              <a:gd name="adj3" fmla="val 18660"/>
              <a:gd name="adj4" fmla="val 70921"/>
            </a:avLst>
          </a:prstGeom>
          <a:ln>
            <a:solidFill>
              <a:srgbClr val="FF818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Average of Seattle temperatures</a:t>
            </a:r>
          </a:p>
          <a:p>
            <a:pPr algn="ctr"/>
            <a:r>
              <a:rPr lang="en-US" sz="2000" dirty="0">
                <a:latin typeface="Consolas" panose="020B0609020204030204" pitchFamily="49" charset="0"/>
              </a:rPr>
              <a:t>(44 + 42 + 42) / 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A6D42EE-21F1-1485-CDC8-34DB70166B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76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80"/>
                </a:solidFill>
              </a:rPr>
              <a:t>(PCM)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2D Arrays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9C77E-E536-86A6-2B31-928F86478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818017" cy="480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i="1" dirty="0"/>
              <a:t>An array of arrays!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dirty="0"/>
              <a:t>The two dimensions are “rows” and “columns”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 </a:t>
            </a:r>
          </a:p>
          <a:p>
            <a:pPr marL="0" indent="0">
              <a:buNone/>
            </a:pPr>
            <a:endParaRPr lang="en-US" sz="3200" i="1" dirty="0"/>
          </a:p>
        </p:txBody>
      </p:sp>
      <p:pic>
        <p:nvPicPr>
          <p:cNvPr id="4098" name="Picture 2" descr="https://static.us.edusercontent.com/files/e55lmLPLwx6go6t1SJwOnX3K">
            <a:extLst>
              <a:ext uri="{FF2B5EF4-FFF2-40B4-BE49-F238E27FC236}">
                <a16:creationId xmlns:a16="http://schemas.microsoft.com/office/drawing/2014/main" id="{4FC02A4D-F56D-40A2-A882-C58587BB4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924" y="2192582"/>
            <a:ext cx="6332220" cy="360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EB09DE-4417-476E-96FC-919E280A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57930C-5849-271B-1DEB-9A1664D4B2F4}"/>
              </a:ext>
            </a:extLst>
          </p:cNvPr>
          <p:cNvSpPr txBox="1"/>
          <p:nvPr/>
        </p:nvSpPr>
        <p:spPr>
          <a:xfrm>
            <a:off x="9517020" y="2756502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E0F650-837F-E54D-820E-4811B2416F29}"/>
              </a:ext>
            </a:extLst>
          </p:cNvPr>
          <p:cNvSpPr txBox="1"/>
          <p:nvPr/>
        </p:nvSpPr>
        <p:spPr>
          <a:xfrm>
            <a:off x="9517020" y="3345597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AC8014-86A7-EA80-670C-90FB3E89A99F}"/>
              </a:ext>
            </a:extLst>
          </p:cNvPr>
          <p:cNvSpPr txBox="1"/>
          <p:nvPr/>
        </p:nvSpPr>
        <p:spPr>
          <a:xfrm>
            <a:off x="9517020" y="3971759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C7D33E-17ED-BAE4-4516-3B67E913DA95}"/>
              </a:ext>
            </a:extLst>
          </p:cNvPr>
          <p:cNvSpPr txBox="1"/>
          <p:nvPr/>
        </p:nvSpPr>
        <p:spPr>
          <a:xfrm>
            <a:off x="9517020" y="4515320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6FBCCE-CF39-9C76-D09B-3E30D95D3B36}"/>
              </a:ext>
            </a:extLst>
          </p:cNvPr>
          <p:cNvSpPr txBox="1"/>
          <p:nvPr/>
        </p:nvSpPr>
        <p:spPr>
          <a:xfrm>
            <a:off x="10106300" y="228505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EDB5D3-FB22-372C-C56D-2D48B61151F6}"/>
              </a:ext>
            </a:extLst>
          </p:cNvPr>
          <p:cNvSpPr txBox="1"/>
          <p:nvPr/>
        </p:nvSpPr>
        <p:spPr>
          <a:xfrm>
            <a:off x="10672990" y="228505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AACB4B-0C09-82BA-2EBE-DC23C77D8E8B}"/>
              </a:ext>
            </a:extLst>
          </p:cNvPr>
          <p:cNvSpPr txBox="1"/>
          <p:nvPr/>
        </p:nvSpPr>
        <p:spPr>
          <a:xfrm>
            <a:off x="11299012" y="228505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5954CC-E40A-263A-AA8D-75802E3D89B8}"/>
              </a:ext>
            </a:extLst>
          </p:cNvPr>
          <p:cNvSpPr txBox="1"/>
          <p:nvPr/>
        </p:nvSpPr>
        <p:spPr>
          <a:xfrm>
            <a:off x="5998553" y="3117645"/>
            <a:ext cx="327083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int[] a = new int[</a:t>
            </a:r>
            <a:r>
              <a:rPr lang="en-US" sz="1600" b="1" dirty="0">
                <a:solidFill>
                  <a:srgbClr val="FF9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47F4219-4C31-E0BE-31AC-65B80C67E882}"/>
              </a:ext>
            </a:extLst>
          </p:cNvPr>
          <p:cNvCxnSpPr>
            <a:cxnSpLocks/>
          </p:cNvCxnSpPr>
          <p:nvPr/>
        </p:nvCxnSpPr>
        <p:spPr>
          <a:xfrm flipV="1">
            <a:off x="9170559" y="4109109"/>
            <a:ext cx="1415234" cy="125967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6D137D4-1BB8-254A-25B7-A0A6D6374E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80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80"/>
                </a:solidFill>
              </a:rPr>
              <a:t>(PCM)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/>
              <a:t>2D Arrays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9C77E-E536-86A6-2B31-928F86478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4818017" cy="48053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/>
              <a:t>A slightly more accurate view…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i="1" dirty="0"/>
              <a:t>reference semantics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F8378-C35C-4A2D-B9F4-CBEC0DB0A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262" y="2736668"/>
            <a:ext cx="6841487" cy="293434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0E9982-CC9E-48FF-9D4A-4C5BD503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D9D5D-7629-6CCD-5271-2130F19CE459}"/>
              </a:ext>
            </a:extLst>
          </p:cNvPr>
          <p:cNvSpPr txBox="1"/>
          <p:nvPr/>
        </p:nvSpPr>
        <p:spPr>
          <a:xfrm>
            <a:off x="8322128" y="3259723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F73A84-D859-F7ED-D636-AA7397BAFB89}"/>
              </a:ext>
            </a:extLst>
          </p:cNvPr>
          <p:cNvSpPr txBox="1"/>
          <p:nvPr/>
        </p:nvSpPr>
        <p:spPr>
          <a:xfrm>
            <a:off x="8322128" y="380817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FFD478-E070-741F-970D-08958939549C}"/>
              </a:ext>
            </a:extLst>
          </p:cNvPr>
          <p:cNvSpPr txBox="1"/>
          <p:nvPr/>
        </p:nvSpPr>
        <p:spPr>
          <a:xfrm>
            <a:off x="8322128" y="4474980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34F911-3558-CE5F-3F44-F1488852919A}"/>
              </a:ext>
            </a:extLst>
          </p:cNvPr>
          <p:cNvSpPr txBox="1"/>
          <p:nvPr/>
        </p:nvSpPr>
        <p:spPr>
          <a:xfrm>
            <a:off x="8322128" y="5018541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30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3F7EA6-2894-58DF-C270-2F95C9F999EF}"/>
              </a:ext>
            </a:extLst>
          </p:cNvPr>
          <p:cNvSpPr txBox="1"/>
          <p:nvPr/>
        </p:nvSpPr>
        <p:spPr>
          <a:xfrm>
            <a:off x="10161088" y="273666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405C6D-7D35-41B6-6811-ED315454E21D}"/>
              </a:ext>
            </a:extLst>
          </p:cNvPr>
          <p:cNvSpPr txBox="1"/>
          <p:nvPr/>
        </p:nvSpPr>
        <p:spPr>
          <a:xfrm>
            <a:off x="10666818" y="273666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1FC316-0CF7-0C68-E3CD-CE0E2E4C059A}"/>
              </a:ext>
            </a:extLst>
          </p:cNvPr>
          <p:cNvSpPr txBox="1"/>
          <p:nvPr/>
        </p:nvSpPr>
        <p:spPr>
          <a:xfrm>
            <a:off x="11191240" y="2736668"/>
            <a:ext cx="3657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66FF"/>
                </a:solidFill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974741-A192-1AB6-8A24-79D38D2DC2E6}"/>
              </a:ext>
            </a:extLst>
          </p:cNvPr>
          <p:cNvSpPr txBox="1"/>
          <p:nvPr/>
        </p:nvSpPr>
        <p:spPr>
          <a:xfrm>
            <a:off x="5051290" y="3585961"/>
            <a:ext cx="327083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int[] a = new int[</a:t>
            </a:r>
            <a:r>
              <a:rPr lang="en-US" sz="1600" b="1" dirty="0">
                <a:solidFill>
                  <a:srgbClr val="FF9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8390295-A915-2C5D-8986-C4B9AAEF62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7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8080"/>
                </a:solidFill>
              </a:rPr>
              <a:t>(PCM) </a:t>
            </a:r>
            <a:r>
              <a:rPr lang="en-US" dirty="0"/>
              <a:t>2D Array Traversals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945839-CF8A-46FE-95CD-A0EE0F5F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32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3200" dirty="0">
                <a:solidFill>
                  <a:srgbClr val="AF00DB"/>
                </a:solidFill>
                <a:latin typeface="Consolas" panose="020B0609020204030204" pitchFamily="49" charset="0"/>
              </a:rPr>
              <a:t>for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32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j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3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j &lt; list[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3200" dirty="0">
                <a:solidFill>
                  <a:srgbClr val="001080"/>
                </a:solidFill>
                <a:latin typeface="Consolas" panose="020B0609020204030204" pitchFamily="49" charset="0"/>
              </a:rPr>
              <a:t>length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latin typeface="Consolas" panose="020B0609020204030204" pitchFamily="49" charset="0"/>
              </a:rPr>
              <a:t>j++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// do something with list[</a:t>
            </a:r>
            <a:r>
              <a:rPr lang="en-US" sz="3200" dirty="0" err="1">
                <a:solidFill>
                  <a:srgbClr val="008000"/>
                </a:solidFill>
                <a:latin typeface="Consolas" panose="020B0609020204030204" pitchFamily="49" charset="0"/>
              </a:rPr>
              <a:t>i</a:t>
            </a:r>
            <a:r>
              <a:rPr lang="en-US" sz="3200" dirty="0">
                <a:solidFill>
                  <a:srgbClr val="008000"/>
                </a:solidFill>
                <a:latin typeface="Consolas" panose="020B0609020204030204" pitchFamily="49" charset="0"/>
              </a:rPr>
              <a:t>][j]</a:t>
            </a:r>
            <a:endParaRPr lang="en-US" sz="3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86E45D-8E63-4B1C-A1AA-1723DC01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6</a:t>
            </a:fld>
            <a:endParaRPr lang="en-US"/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DD3626EE-459F-2A3B-8DE4-19EA3630A392}"/>
              </a:ext>
            </a:extLst>
          </p:cNvPr>
          <p:cNvSpPr/>
          <p:nvPr/>
        </p:nvSpPr>
        <p:spPr>
          <a:xfrm>
            <a:off x="556590" y="2544417"/>
            <a:ext cx="281609" cy="2415209"/>
          </a:xfrm>
          <a:prstGeom prst="leftBracket">
            <a:avLst>
              <a:gd name="adj" fmla="val 0"/>
            </a:avLst>
          </a:prstGeom>
          <a:ln w="57150">
            <a:solidFill>
              <a:srgbClr val="FF9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822643-45A6-F421-D256-574AC35EA73D}"/>
              </a:ext>
            </a:extLst>
          </p:cNvPr>
          <p:cNvSpPr txBox="1"/>
          <p:nvPr/>
        </p:nvSpPr>
        <p:spPr>
          <a:xfrm>
            <a:off x="5198166" y="1707391"/>
            <a:ext cx="3339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rgbClr val="FF9300"/>
                </a:solidFill>
              </a:rPr>
              <a:t>for each row…</a:t>
            </a:r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831813AE-685A-401A-7A16-27A4344DAD0C}"/>
              </a:ext>
            </a:extLst>
          </p:cNvPr>
          <p:cNvSpPr/>
          <p:nvPr/>
        </p:nvSpPr>
        <p:spPr>
          <a:xfrm>
            <a:off x="1464364" y="3140765"/>
            <a:ext cx="281609" cy="1282148"/>
          </a:xfrm>
          <a:prstGeom prst="leftBracket">
            <a:avLst>
              <a:gd name="adj" fmla="val 0"/>
            </a:avLst>
          </a:prstGeom>
          <a:ln w="5715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F14908-AE51-619E-8004-F638F033CAC2}"/>
              </a:ext>
            </a:extLst>
          </p:cNvPr>
          <p:cNvSpPr txBox="1"/>
          <p:nvPr/>
        </p:nvSpPr>
        <p:spPr>
          <a:xfrm>
            <a:off x="2834309" y="4181113"/>
            <a:ext cx="80672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rgbClr val="0066FF"/>
                </a:solidFill>
              </a:rPr>
              <a:t>for each element </a:t>
            </a:r>
            <a:r>
              <a:rPr lang="en-US" sz="3600" i="1" u="sng" dirty="0">
                <a:solidFill>
                  <a:srgbClr val="0066FF"/>
                </a:solidFill>
              </a:rPr>
              <a:t>within</a:t>
            </a:r>
            <a:r>
              <a:rPr lang="en-US" sz="3600" i="1" dirty="0">
                <a:solidFill>
                  <a:srgbClr val="0066FF"/>
                </a:solidFill>
              </a:rPr>
              <a:t> a row…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0C1810D-BCD5-89EC-D6AD-61A59ABDCE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7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6565"/>
            <a:ext cx="10515600" cy="762635"/>
          </a:xfrm>
        </p:spPr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Arrays</a:t>
            </a:r>
            <a:r>
              <a:rPr lang="en-US" dirty="0"/>
              <a:t> Utility Class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301144-31AD-4BF3-8974-85F3C1508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56449"/>
              </p:ext>
            </p:extLst>
          </p:nvPr>
        </p:nvGraphicFramePr>
        <p:xfrm>
          <a:off x="838200" y="1685503"/>
          <a:ext cx="11016344" cy="348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4257">
                  <a:extLst>
                    <a:ext uri="{9D8B030D-6E8A-4147-A177-3AD203B41FA5}">
                      <a16:colId xmlns:a16="http://schemas.microsoft.com/office/drawing/2014/main" val="2906013631"/>
                    </a:ext>
                  </a:extLst>
                </a:gridCol>
                <a:gridCol w="6992087">
                  <a:extLst>
                    <a:ext uri="{9D8B030D-6E8A-4147-A177-3AD203B41FA5}">
                      <a16:colId xmlns:a16="http://schemas.microsoft.com/office/drawing/2014/main" val="1338416299"/>
                    </a:ext>
                  </a:extLst>
                </a:gridCol>
              </a:tblGrid>
              <a:tr h="56091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760069"/>
                  </a:ext>
                </a:extLst>
              </a:tr>
              <a:tr h="560913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</a:rPr>
                        <a:t>Arrays.toString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(array);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Returns a 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String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 representing the array, such as </a:t>
                      </a:r>
                      <a:br>
                        <a:rPr lang="en-US" sz="1600" dirty="0">
                          <a:latin typeface="Calibri" panose="020F0502020204030204" pitchFamily="34" charset="0"/>
                        </a:rPr>
                      </a:b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"[10, 30, -25, 17]"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791527"/>
                  </a:ext>
                </a:extLst>
              </a:tr>
              <a:tr h="560913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</a:rPr>
                        <a:t>Arrays.equals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(array1, array2);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Returns 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true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 if the two arrays contain the same elements in the same 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839463"/>
                  </a:ext>
                </a:extLst>
              </a:tr>
              <a:tr h="560913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</a:rPr>
                        <a:t>Arrays.deepToString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(array);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Returns a 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String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 representing the array; if the array contains other arrays as elements, the 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String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 represents their contents, and so on. For example, </a:t>
                      </a:r>
                      <a:r>
                        <a:rPr lang="en-US" sz="2000" b="0" kern="1200" dirty="0">
                          <a:solidFill>
                            <a:schemeClr val="dk1"/>
                          </a:solidFill>
                          <a:effectLst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"[[99, 151], [30, 5]]"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125575"/>
                  </a:ext>
                </a:extLst>
              </a:tr>
              <a:tr h="560913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nsolas" panose="020B0609020204030204" pitchFamily="49" charset="0"/>
                        </a:rPr>
                        <a:t>Arrays.deepEquals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(array1, array2);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anose="020F0502020204030204" pitchFamily="34" charset="0"/>
                        </a:rPr>
                        <a:t>Returns </a:t>
                      </a:r>
                      <a:r>
                        <a:rPr lang="en-US" sz="1600" dirty="0">
                          <a:latin typeface="Consolas" panose="020B0609020204030204" pitchFamily="49" charset="0"/>
                        </a:rPr>
                        <a:t>true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 if the two arrays contain the same elements in the same order; if the array(s) contain other arrays as elements, their contents are tested for equality, and so 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16425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A90DB1-7419-41D3-AECA-B001A00CF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03C7CD-8A8B-CACE-B6B9-2E68AB2B70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7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A5B0-82C6-9A99-1597-7D918409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2D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9C77E-E536-86A6-2B31-928F86478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807337" cy="4805363"/>
          </a:xfrm>
        </p:spPr>
        <p:txBody>
          <a:bodyPr anchor="t">
            <a:normAutofit/>
          </a:bodyPr>
          <a:lstStyle/>
          <a:p>
            <a:r>
              <a:rPr lang="en-US" sz="3200" b="1" dirty="0"/>
              <a:t>Matrices </a:t>
            </a:r>
          </a:p>
          <a:p>
            <a:pPr lvl="1"/>
            <a:r>
              <a:rPr lang="en-US" sz="2800" dirty="0"/>
              <a:t>Useful in various applications requiring complex math! </a:t>
            </a:r>
          </a:p>
          <a:p>
            <a:pPr lvl="1"/>
            <a:r>
              <a:rPr lang="en-US" sz="2800" dirty="0"/>
              <a:t>Fundamental to machine learning &amp; AI</a:t>
            </a:r>
          </a:p>
          <a:p>
            <a:pPr lvl="1"/>
            <a:r>
              <a:rPr lang="en-US" sz="2800" dirty="0"/>
              <a:t>P3 is a real-life application of this!</a:t>
            </a:r>
          </a:p>
          <a:p>
            <a:r>
              <a:rPr lang="en-US" sz="3200" dirty="0"/>
              <a:t>Board games </a:t>
            </a:r>
          </a:p>
          <a:p>
            <a:pPr lvl="1"/>
            <a:r>
              <a:rPr lang="en-US" sz="2800" dirty="0"/>
              <a:t>e.g., chess/checkerboard, tic tac toe, sudoku</a:t>
            </a:r>
          </a:p>
          <a:p>
            <a:r>
              <a:rPr lang="en-US" sz="3200" dirty="0"/>
              <a:t>Representing information in a grid or table </a:t>
            </a:r>
          </a:p>
          <a:p>
            <a:pPr lvl="1"/>
            <a:r>
              <a:rPr lang="en-US" sz="2800" dirty="0"/>
              <a:t>e.g., scorekeeping, gradebook, census data</a:t>
            </a:r>
          </a:p>
          <a:p>
            <a:r>
              <a:rPr lang="en-US" sz="3200" dirty="0"/>
              <a:t>Image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BD1EF-4AA9-4DA2-A029-F7F5CE0C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91E53-52E4-B13D-E7F2-AD7D4BAA97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A242B1-DABE-4D68-875E-2691F87FB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480036"/>
              </p:ext>
            </p:extLst>
          </p:nvPr>
        </p:nvGraphicFramePr>
        <p:xfrm>
          <a:off x="1240973" y="1371599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2CD75E41-7077-499A-A99C-7EF675FF61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458558"/>
              </p:ext>
            </p:extLst>
          </p:nvPr>
        </p:nvGraphicFramePr>
        <p:xfrm>
          <a:off x="1240972" y="4224875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12" name="Plus Sign 11">
            <a:extLst>
              <a:ext uri="{FF2B5EF4-FFF2-40B4-BE49-F238E27FC236}">
                <a16:creationId xmlns:a16="http://schemas.microsoft.com/office/drawing/2014/main" id="{B100F266-9118-4C39-A17B-E33DCB1FCBC5}"/>
              </a:ext>
            </a:extLst>
          </p:cNvPr>
          <p:cNvSpPr/>
          <p:nvPr/>
        </p:nvSpPr>
        <p:spPr>
          <a:xfrm>
            <a:off x="2516010" y="3202576"/>
            <a:ext cx="822960" cy="855617"/>
          </a:xfrm>
          <a:prstGeom prst="mathPl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9EEB12D-8935-45C0-A6C4-A9549EC859CA}"/>
              </a:ext>
            </a:extLst>
          </p:cNvPr>
          <p:cNvSpPr/>
          <p:nvPr/>
        </p:nvSpPr>
        <p:spPr>
          <a:xfrm rot="16200000">
            <a:off x="5894680" y="3120932"/>
            <a:ext cx="757646" cy="1018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id="{E86FBD2C-7DE9-4F46-810D-DD4BEF4FD0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296765"/>
              </p:ext>
            </p:extLst>
          </p:nvPr>
        </p:nvGraphicFramePr>
        <p:xfrm>
          <a:off x="7577992" y="2770827"/>
          <a:ext cx="3373035" cy="171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607">
                  <a:extLst>
                    <a:ext uri="{9D8B030D-6E8A-4147-A177-3AD203B41FA5}">
                      <a16:colId xmlns:a16="http://schemas.microsoft.com/office/drawing/2014/main" val="2862508809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3754692235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502607394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1202980538"/>
                    </a:ext>
                  </a:extLst>
                </a:gridCol>
                <a:gridCol w="674607">
                  <a:extLst>
                    <a:ext uri="{9D8B030D-6E8A-4147-A177-3AD203B41FA5}">
                      <a16:colId xmlns:a16="http://schemas.microsoft.com/office/drawing/2014/main" val="4096569836"/>
                    </a:ext>
                  </a:extLst>
                </a:gridCol>
              </a:tblGrid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942554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435476"/>
                  </a:ext>
                </a:extLst>
              </a:tr>
              <a:tr h="57303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614378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45EB13-E7D3-480C-A4D7-AA5EAFB0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CCEFC-A9FF-8249-A3D3-21FB7B7CCB8D}" type="slidenum">
              <a:rPr lang="en-US" smtClean="0"/>
              <a:t>9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E544001-88CD-EC36-D834-26355510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</p:spPr>
        <p:txBody>
          <a:bodyPr/>
          <a:lstStyle/>
          <a:p>
            <a:r>
              <a:rPr lang="en-US" dirty="0" err="1">
                <a:latin typeface="Consolas" panose="020B0609020204030204" pitchFamily="49" charset="0"/>
              </a:rPr>
              <a:t>matrixAdd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41BE93-3896-F25D-9267-62E8A18945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15 - Autumn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1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40218</TotalTime>
  <Words>2785</Words>
  <Application>Microsoft Macintosh PowerPoint</Application>
  <PresentationFormat>Widescreen</PresentationFormat>
  <Paragraphs>1380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Calibri</vt:lpstr>
      <vt:lpstr>Courier New</vt:lpstr>
      <vt:lpstr>Source Code Pro</vt:lpstr>
      <vt:lpstr>Quattrocento Sans</vt:lpstr>
      <vt:lpstr>Consolas</vt:lpstr>
      <vt:lpstr>Arial</vt:lpstr>
      <vt:lpstr>Office Theme</vt:lpstr>
      <vt:lpstr>PowerPoint Presentation</vt:lpstr>
      <vt:lpstr>Announcements, Reminders</vt:lpstr>
      <vt:lpstr>(PCM) 2D Arrays (1/3)</vt:lpstr>
      <vt:lpstr>(PCM) 2D Arrays (2/3)</vt:lpstr>
      <vt:lpstr>(PCM) 2D Arrays (3/3)</vt:lpstr>
      <vt:lpstr>(PCM) 2D Array Traversals</vt:lpstr>
      <vt:lpstr>Arrays Utility Class</vt:lpstr>
      <vt:lpstr>Applications of 2D Arrays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matrixAdd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readData()</vt:lpstr>
      <vt:lpstr>(2D)ays Above Average: computeAverages()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209</cp:revision>
  <dcterms:created xsi:type="dcterms:W3CDTF">2020-09-29T18:40:50Z</dcterms:created>
  <dcterms:modified xsi:type="dcterms:W3CDTF">2024-11-15T17:56:01Z</dcterms:modified>
</cp:coreProperties>
</file>