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9" r:id="rId2"/>
    <p:sldId id="266" r:id="rId3"/>
    <p:sldId id="275" r:id="rId4"/>
    <p:sldId id="300" r:id="rId5"/>
    <p:sldId id="304" r:id="rId6"/>
    <p:sldId id="305" r:id="rId7"/>
    <p:sldId id="299" r:id="rId8"/>
    <p:sldId id="303" r:id="rId9"/>
    <p:sldId id="306" r:id="rId10"/>
    <p:sldId id="308" r:id="rId11"/>
  </p:sldIdLst>
  <p:sldSz cx="12192000" cy="6858000"/>
  <p:notesSz cx="6858000" cy="9144000"/>
  <p:embeddedFontLst>
    <p:embeddedFont>
      <p:font typeface="Consolas" panose="020B0609020204030204" pitchFamily="49" charset="0"/>
      <p:regular r:id="rId14"/>
      <p:bold r:id="rId15"/>
      <p:italic r:id="rId16"/>
      <p:boldItalic r:id="rId17"/>
    </p:embeddedFont>
    <p:embeddedFont>
      <p:font typeface="Quattrocento Sans" panose="020B0502050000020003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  <a:srgbClr val="FFCCCC"/>
    <a:srgbClr val="993366"/>
    <a:srgbClr val="CCECFF"/>
    <a:srgbClr val="0066FF"/>
    <a:srgbClr val="FFFFCC"/>
    <a:srgbClr val="008080"/>
    <a:srgbClr val="33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0068" autoAdjust="0"/>
  </p:normalViewPr>
  <p:slideViewPr>
    <p:cSldViewPr snapToGrid="0">
      <p:cViewPr varScale="1">
        <p:scale>
          <a:sx n="103" d="100"/>
          <a:sy n="103" d="100"/>
        </p:scale>
        <p:origin x="13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59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11/13/2024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0984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9015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61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7370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31797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147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  <a:noFill/>
          <a:ln w="17780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937049" y="300788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C8652106-8376-4C8B-3450-5A8DA928CFA8}"/>
              </a:ext>
            </a:extLst>
          </p:cNvPr>
          <p:cNvSpPr txBox="1"/>
          <p:nvPr userDrawn="1"/>
        </p:nvSpPr>
        <p:spPr>
          <a:xfrm>
            <a:off x="9923870" y="2099548"/>
            <a:ext cx="2246737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FB4B7A-DE3F-4D99-3642-091C5D62D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289095" y="292780"/>
            <a:ext cx="1516289" cy="151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15 -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q.com/presentations/Null-References-The-Billion-Dollar-Mistake-Tony-Hoare" TargetMode="External"/><Relationship Id="rId2" Type="http://schemas.openxmlformats.org/officeDocument/2006/relationships/hyperlink" Target="https://en.wikipedia.org/wiki/Tony_Ho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4514F49A-0694-476A-E9BC-7614D7AE20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13 - Autumn 2024</a:t>
            </a:r>
            <a:endParaRPr lang="en-US" dirty="0"/>
          </a:p>
        </p:txBody>
      </p:sp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9D93A10C-7858-ADDB-48AE-B13F10EF25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CSE 121 Lesson 14:</a:t>
            </a:r>
            <a:b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More Arrays</a:t>
            </a:r>
            <a:r>
              <a:rPr lang="en-US" sz="4800" dirty="0"/>
              <a:t> and Reference Semantics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AE2FB018-A244-9940-E93B-BB1474AB9074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FF172A3B-0172-7F66-8DE7-99DC92C8C8E1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605B4C-123E-3EBF-B4C9-7595504E0D1E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CC25DB57-10E5-629C-173F-C64BA110B5AB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BFC1BFDB-9C40-0765-7094-2E0B9A57EBBF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C038188-84A7-383B-977B-3F79095B24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83258" y="3092720"/>
            <a:ext cx="2442481" cy="24424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avoiding</a:t>
            </a:r>
            <a:r>
              <a:rPr lang="en-US" sz="40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NullPointerException</a:t>
            </a:r>
            <a:endParaRPr sz="4000" dirty="0">
              <a:latin typeface="Consolas" panose="020B0609020204030204" pitchFamily="49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C43AE-6304-D73B-B91E-467104AC4964}"/>
              </a:ext>
            </a:extLst>
          </p:cNvPr>
          <p:cNvSpPr txBox="1"/>
          <p:nvPr/>
        </p:nvSpPr>
        <p:spPr>
          <a:xfrm>
            <a:off x="873369" y="2090172"/>
            <a:ext cx="103233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(strs[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(strs[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toUpperCase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"element 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 is null."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635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Reminders &amp; Announcements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C3 released tonight, due Tuesday, November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R4 closes tomorrow (last chance for C1)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Quiz 2 next Thursday, November 21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topics: everything up until arrays (incl. today’s material)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Practice quiz out later this week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Bonus resub for PSW coming later this week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In the future: Final Exam (Wednesday, December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from 12:30 – 2:20 PM)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more logistical details coming soon!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Applies when working with primitive types</a:t>
            </a:r>
          </a:p>
          <a:p>
            <a:r>
              <a:rPr lang="en-US" dirty="0"/>
              <a:t>Variables/parameters hold a </a:t>
            </a:r>
            <a:r>
              <a:rPr lang="en-US" i="1" dirty="0"/>
              <a:t>copy </a:t>
            </a:r>
            <a:r>
              <a:rPr lang="en-US" dirty="0"/>
              <a:t>of the actual value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Applies when working with objects</a:t>
            </a:r>
          </a:p>
          <a:p>
            <a:r>
              <a:rPr lang="en-US" dirty="0"/>
              <a:t>Variables/parameters hold a </a:t>
            </a:r>
            <a:r>
              <a:rPr lang="en-US" i="1" dirty="0"/>
              <a:t>reference</a:t>
            </a:r>
            <a:r>
              <a:rPr lang="en-US" dirty="0"/>
              <a:t> to the object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01" y="4446080"/>
            <a:ext cx="4203397" cy="11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53B13A-9D3E-49C1-A3DE-F9AEF704B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641" y="4065050"/>
            <a:ext cx="2359028" cy="18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a;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19799" y="1825625"/>
            <a:ext cx="5983885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list1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16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23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list2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list1;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list1[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99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01" y="4446080"/>
            <a:ext cx="4203397" cy="11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53B13A-9D3E-49C1-A3DE-F9AEF704B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641" y="4065050"/>
            <a:ext cx="2359028" cy="18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3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Without knowing what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someMethod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does, what are the possible values of num?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98488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anything!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just 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901700" y="3136493"/>
            <a:ext cx="611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num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someMethod</a:t>
            </a:r>
            <a:r>
              <a:rPr lang="en-US" sz="2800" b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(num);</a:t>
            </a:r>
            <a:endParaRPr lang="en-US" sz="2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(num);</a:t>
            </a:r>
          </a:p>
        </p:txBody>
      </p:sp>
    </p:spTree>
    <p:extLst>
      <p:ext uri="{BB962C8B-B14F-4D97-AF65-F5344CB8AC3E}">
        <p14:creationId xmlns:p14="http://schemas.microsoft.com/office/powerpoint/2010/main" val="312409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Without knowing what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anotherMethod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does, what are the possible values of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nums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[0]?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98488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anything!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just 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901700" y="3136493"/>
            <a:ext cx="611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43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44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anotherMethod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355749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94" y="1825625"/>
            <a:ext cx="5001939" cy="24415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test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(test);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b)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b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76622" y="1690689"/>
            <a:ext cx="6045523" cy="33893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tests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114300" indent="0">
              <a:buNone/>
            </a:pP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(tests);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b)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b.length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b[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b[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B484BF-08D4-49D6-89F1-AB264F8B2094}"/>
              </a:ext>
            </a:extLst>
          </p:cNvPr>
          <p:cNvCxnSpPr/>
          <p:nvPr/>
        </p:nvCxnSpPr>
        <p:spPr>
          <a:xfrm>
            <a:off x="5812555" y="1327918"/>
            <a:ext cx="64067" cy="4472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0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  <a:endParaRPr sz="4000" dirty="0">
              <a:latin typeface="Consolas" panose="020B060902020403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94" y="1453663"/>
            <a:ext cx="10946106" cy="436084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reference!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Sort of like a "zero-equivalent" for references!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 value for “object types” (e.g.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Scanner…)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an error that happen when you ask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“do something”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toUpperCase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null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nextInt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null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many, many more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682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/>
              <a:t>: the “billion dollar mistake”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From </a:t>
            </a:r>
            <a:r>
              <a:rPr lang="en-US" dirty="0">
                <a:hlinkClick r:id="rId2"/>
              </a:rPr>
              <a:t>Sir Tony Hoare</a:t>
            </a:r>
            <a:r>
              <a:rPr lang="en-US" dirty="0"/>
              <a:t> (“inventor” of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/>
              <a:t>, Turing award winner):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“I call it my billion-dollar mistake… […]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But I couldn’t resist the temptation to put in a null reference, simply because it was so easy to implement. This has led to innumerable errors, vulnerabilities, and system crashes, which have probably caused a billion dollars of pain and damage in the last forty years.” (</a:t>
            </a:r>
            <a:r>
              <a:rPr lang="en-US" dirty="0">
                <a:hlinkClick r:id="rId3"/>
              </a:rPr>
              <a:t>quote from 2009 talk</a:t>
            </a:r>
            <a:r>
              <a:rPr lang="en-US" dirty="0"/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2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40546</TotalTime>
  <Words>677</Words>
  <Application>Microsoft Office PowerPoint</Application>
  <PresentationFormat>Widescreen</PresentationFormat>
  <Paragraphs>122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Consolas</vt:lpstr>
      <vt:lpstr>Calibri</vt:lpstr>
      <vt:lpstr>Arial</vt:lpstr>
      <vt:lpstr>Quattrocento Sans</vt:lpstr>
      <vt:lpstr>Office Theme</vt:lpstr>
      <vt:lpstr>CSE 121 Lesson 14: More Arrays and Reference Semantics</vt:lpstr>
      <vt:lpstr>Reminders &amp; Announcements</vt:lpstr>
      <vt:lpstr>(PCM) Value Semantics vs. Reference Semantics</vt:lpstr>
      <vt:lpstr>(PCM) Value Semantics vs. Reference Semantics</vt:lpstr>
      <vt:lpstr>PowerPoint Presentation</vt:lpstr>
      <vt:lpstr>PowerPoint Presentation</vt:lpstr>
      <vt:lpstr>(PCM) Value Semantics vs. Reference Semantics</vt:lpstr>
      <vt:lpstr>(PCM) null</vt:lpstr>
      <vt:lpstr>null: the “billion dollar mistake”</vt:lpstr>
      <vt:lpstr>(PCM) avoiding NullPointerException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200</cp:revision>
  <cp:lastPrinted>2024-05-17T18:12:43Z</cp:lastPrinted>
  <dcterms:created xsi:type="dcterms:W3CDTF">2020-09-29T18:40:50Z</dcterms:created>
  <dcterms:modified xsi:type="dcterms:W3CDTF">2024-11-13T23:45:50Z</dcterms:modified>
</cp:coreProperties>
</file>