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09" r:id="rId2"/>
    <p:sldId id="266" r:id="rId3"/>
    <p:sldId id="275" r:id="rId4"/>
    <p:sldId id="300" r:id="rId5"/>
    <p:sldId id="304" r:id="rId6"/>
    <p:sldId id="305" r:id="rId7"/>
    <p:sldId id="299" r:id="rId8"/>
    <p:sldId id="303" r:id="rId9"/>
    <p:sldId id="306" r:id="rId10"/>
    <p:sldId id="308" r:id="rId11"/>
  </p:sldIdLst>
  <p:sldSz cx="12192000" cy="6858000"/>
  <p:notesSz cx="6858000" cy="9144000"/>
  <p:embeddedFontLst>
    <p:embeddedFont>
      <p:font typeface="Consolas" panose="020B0609020204030204" pitchFamily="49" charset="0"/>
      <p:regular r:id="rId14"/>
      <p:bold r:id="rId15"/>
      <p:italic r:id="rId16"/>
      <p:boldItalic r:id="rId17"/>
    </p:embeddedFont>
    <p:embeddedFont>
      <p:font typeface="Quattrocento Sans" panose="020B0502050000020003" pitchFamily="3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57" roundtripDataSignature="AMtx7mioJJQ/Bx54phgIwE+RMXi9NrKu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181"/>
    <a:srgbClr val="FFCCCC"/>
    <a:srgbClr val="993366"/>
    <a:srgbClr val="CCECFF"/>
    <a:srgbClr val="0066FF"/>
    <a:srgbClr val="FFFFCC"/>
    <a:srgbClr val="008080"/>
    <a:srgbClr val="339966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57" autoAdjust="0"/>
    <p:restoredTop sz="90068" autoAdjust="0"/>
  </p:normalViewPr>
  <p:slideViewPr>
    <p:cSldViewPr snapToGrid="0">
      <p:cViewPr varScale="1">
        <p:scale>
          <a:sx n="103" d="100"/>
          <a:sy n="103" d="100"/>
        </p:scale>
        <p:origin x="132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568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4.fntdata"/><Relationship Id="rId59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57" Type="http://customschemas.google.com/relationships/presentationmetadata" Target="metadata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9233D88-8018-4E9F-AB4A-98A7BBAF25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7834B6-5C07-4317-936A-D39B3D436F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DF552-0698-4B73-9CF8-11036753CEB6}" type="datetimeFigureOut">
              <a:rPr 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11/13/2024</a:t>
            </a:fld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D1CA0C-7DF0-4795-8351-9A39722C22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B18879-4BC0-4CD3-9BD4-EA40A1FBCF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84190-D873-4EA6-8530-DA7A931EF15D}" type="slidenum">
              <a:rPr 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‹#›</a:t>
            </a:fld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131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52447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20984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90150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96115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573705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8317971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61475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" name="Google Shape;19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15 - Spring 2024</a:t>
            </a:r>
            <a:endParaRPr dirty="0"/>
          </a:p>
        </p:txBody>
      </p:sp>
      <p:sp>
        <p:nvSpPr>
          <p:cNvPr id="21" name="Google Shape;21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15 - Spring 2024</a:t>
            </a:r>
            <a:endParaRPr dirty="0"/>
          </a:p>
        </p:txBody>
      </p:sp>
      <p:sp>
        <p:nvSpPr>
          <p:cNvPr id="28" name="Google Shape;28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43"/>
          <p:cNvSpPr txBox="1">
            <a:spLocks noGrp="1"/>
          </p:cNvSpPr>
          <p:nvPr>
            <p:ph type="body" idx="1"/>
          </p:nvPr>
        </p:nvSpPr>
        <p:spPr>
          <a:xfrm>
            <a:off x="838201" y="1889032"/>
            <a:ext cx="10515600" cy="3953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6" name="Google Shape;46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15 - Spring 2024</a:t>
            </a:r>
            <a:endParaRPr/>
          </a:p>
        </p:txBody>
      </p:sp>
      <p:sp>
        <p:nvSpPr>
          <p:cNvPr id="48" name="Google Shape;48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15 - Spring 2024</a:t>
            </a:r>
            <a:endParaRPr/>
          </a:p>
        </p:txBody>
      </p:sp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preserve="1" userDrawn="1">
  <p:cSld name="Activit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bg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15 - Spring 2024</a:t>
            </a:r>
          </a:p>
        </p:txBody>
      </p:sp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CD06408-CBE8-49C8-BF99-8A874C03FAC6}"/>
              </a:ext>
            </a:extLst>
          </p:cNvPr>
          <p:cNvSpPr/>
          <p:nvPr userDrawn="1"/>
        </p:nvSpPr>
        <p:spPr>
          <a:xfrm>
            <a:off x="10132840" y="136525"/>
            <a:ext cx="1828800" cy="1828800"/>
          </a:xfrm>
          <a:prstGeom prst="roundRect">
            <a:avLst/>
          </a:prstGeom>
          <a:noFill/>
          <a:ln w="177800">
            <a:solidFill>
              <a:schemeClr val="accent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13942D-824F-4D58-BD74-D47D2D03BFE9}"/>
              </a:ext>
            </a:extLst>
          </p:cNvPr>
          <p:cNvSpPr/>
          <p:nvPr userDrawn="1"/>
        </p:nvSpPr>
        <p:spPr>
          <a:xfrm>
            <a:off x="1937049" y="300788"/>
            <a:ext cx="73789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Poll in with your answer!</a:t>
            </a:r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Google Shape;50;p1">
            <a:extLst>
              <a:ext uri="{FF2B5EF4-FFF2-40B4-BE49-F238E27FC236}">
                <a16:creationId xmlns:a16="http://schemas.microsoft.com/office/drawing/2014/main" id="{C8652106-8376-4C8B-3450-5A8DA928CFA8}"/>
              </a:ext>
            </a:extLst>
          </p:cNvPr>
          <p:cNvSpPr txBox="1"/>
          <p:nvPr userDrawn="1"/>
        </p:nvSpPr>
        <p:spPr>
          <a:xfrm>
            <a:off x="9923870" y="2099548"/>
            <a:ext cx="2246737" cy="319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000" b="1" i="0" u="none" strike="noStrike" cap="none" dirty="0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sli.do #cse121</a:t>
            </a:r>
            <a:endParaRPr sz="2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FB4B7A-DE3F-4D99-3642-091C5D62D3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289095" y="292780"/>
            <a:ext cx="1516289" cy="1516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877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Lesson 15 - Spring 2024</a:t>
            </a:r>
            <a:endParaRPr/>
          </a:p>
        </p:txBody>
      </p:sp>
      <p:sp>
        <p:nvSpPr>
          <p:cNvPr id="14" name="Google Shape;14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3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6180666"/>
            <a:ext cx="12192000" cy="67733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spotify.com/playlist/1HCHBroVLLe0isx2r4dPXG?si=5d4a463acbb643e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oq.com/presentations/Null-References-The-Billion-Dollar-Mistake-Tony-Hoare" TargetMode="External"/><Relationship Id="rId2" Type="http://schemas.openxmlformats.org/officeDocument/2006/relationships/hyperlink" Target="https://en.wikipedia.org/wiki/Tony_Hoar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4514F49A-0694-476A-E9BC-7614D7AE203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13 - Autumn 2024</a:t>
            </a:r>
            <a:endParaRPr lang="en-US" dirty="0"/>
          </a:p>
        </p:txBody>
      </p:sp>
      <p:sp>
        <p:nvSpPr>
          <p:cNvPr id="2" name="Google Shape;48;p1">
            <a:extLst>
              <a:ext uri="{FF2B5EF4-FFF2-40B4-BE49-F238E27FC236}">
                <a16:creationId xmlns:a16="http://schemas.microsoft.com/office/drawing/2014/main" id="{9D93A10C-7858-ADDB-48AE-B13F10EF250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30594" y="487066"/>
            <a:ext cx="11338559" cy="149015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0" tIns="1270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tabLst/>
              <a:defRPr/>
            </a:pPr>
            <a: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CSE 121 Lesson 14:</a:t>
            </a:r>
            <a:b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</a:br>
            <a: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More Arrays</a:t>
            </a:r>
            <a:r>
              <a:rPr lang="en-US" sz="4800" dirty="0"/>
              <a:t> and Reference Semantics</a:t>
            </a:r>
            <a:endParaRPr kumimoji="0" lang="en-US" sz="48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49;p1">
            <a:extLst>
              <a:ext uri="{FF2B5EF4-FFF2-40B4-BE49-F238E27FC236}">
                <a16:creationId xmlns:a16="http://schemas.microsoft.com/office/drawing/2014/main" id="{AE2FB018-A244-9940-E93B-BB1474AB9074}"/>
              </a:ext>
            </a:extLst>
          </p:cNvPr>
          <p:cNvSpPr txBox="1"/>
          <p:nvPr/>
        </p:nvSpPr>
        <p:spPr>
          <a:xfrm>
            <a:off x="3309996" y="2307891"/>
            <a:ext cx="5369815" cy="934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775" rIns="0" bIns="0" anchor="t" anchorCtr="0">
            <a:spAutoFit/>
          </a:bodyPr>
          <a:lstStyle/>
          <a:p>
            <a:pPr marL="227329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Matt Wang &amp; Brett </a:t>
            </a:r>
            <a:r>
              <a:rPr lang="en-US" sz="24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Wortzman</a:t>
            </a:r>
            <a:endParaRPr sz="2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9870" marR="0" lvl="0" indent="0" algn="ctr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Autumn 2024</a:t>
            </a:r>
            <a:endParaRPr sz="2800" b="0" i="0" u="none" strike="noStrike" cap="none" dirty="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" name="Google Shape;50;p1">
            <a:extLst>
              <a:ext uri="{FF2B5EF4-FFF2-40B4-BE49-F238E27FC236}">
                <a16:creationId xmlns:a16="http://schemas.microsoft.com/office/drawing/2014/main" id="{FF172A3B-0172-7F66-8DE7-99DC92C8C8E1}"/>
              </a:ext>
            </a:extLst>
          </p:cNvPr>
          <p:cNvSpPr txBox="1"/>
          <p:nvPr/>
        </p:nvSpPr>
        <p:spPr>
          <a:xfrm>
            <a:off x="272161" y="5535201"/>
            <a:ext cx="2664676" cy="44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 dirty="0" err="1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sli.do</a:t>
            </a:r>
            <a:r>
              <a:rPr lang="en-US" sz="2800" b="1" i="0" u="none" strike="noStrike" cap="none" dirty="0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 #cse121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605B4C-123E-3EBF-B4C9-7595504E0D1E}"/>
              </a:ext>
            </a:extLst>
          </p:cNvPr>
          <p:cNvSpPr txBox="1"/>
          <p:nvPr/>
        </p:nvSpPr>
        <p:spPr>
          <a:xfrm>
            <a:off x="10111019" y="5589931"/>
            <a:ext cx="18678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Today’s playlist: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121 24au lecture tunes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Google Shape;51;p1">
            <a:extLst>
              <a:ext uri="{FF2B5EF4-FFF2-40B4-BE49-F238E27FC236}">
                <a16:creationId xmlns:a16="http://schemas.microsoft.com/office/drawing/2014/main" id="{CC25DB57-10E5-629C-173F-C64BA110B5AB}"/>
              </a:ext>
            </a:extLst>
          </p:cNvPr>
          <p:cNvSpPr txBox="1"/>
          <p:nvPr/>
        </p:nvSpPr>
        <p:spPr>
          <a:xfrm>
            <a:off x="3245686" y="4038193"/>
            <a:ext cx="55199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TAs: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7" name="Google Shape;54;p1">
            <a:extLst>
              <a:ext uri="{FF2B5EF4-FFF2-40B4-BE49-F238E27FC236}">
                <a16:creationId xmlns:a16="http://schemas.microsoft.com/office/drawing/2014/main" id="{BFC1BFDB-9C40-0765-7094-2E0B9A57EBBF}"/>
              </a:ext>
            </a:extLst>
          </p:cNvPr>
          <p:cNvGraphicFramePr/>
          <p:nvPr/>
        </p:nvGraphicFramePr>
        <p:xfrm>
          <a:off x="3797683" y="3461621"/>
          <a:ext cx="7098114" cy="25959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183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Abby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Afifah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Ailsa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Alice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Aliyan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Arohan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Chloë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Christopher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Dalton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Derek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Elizabeth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Ethan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Hanna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Hannah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Heather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Hibbah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Janvi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Jasmine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Judy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Kelsey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Lucas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Luke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Mahima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Maitreyi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Merav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Neha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Ronald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309188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Ruslana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Sahej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Samrutha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Sushma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Vivian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08188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Yijia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Zachary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30633662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DC038188-84A7-383B-977B-3F79095B247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383258" y="3092720"/>
            <a:ext cx="2442481" cy="244248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sz="4000" b="1" dirty="0">
                <a:solidFill>
                  <a:srgbClr val="008080"/>
                </a:solidFill>
              </a:rPr>
              <a:t>(PCM) </a:t>
            </a:r>
            <a:r>
              <a:rPr lang="en-US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avoiding</a:t>
            </a:r>
            <a:r>
              <a:rPr lang="en-US" sz="4000" b="1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NullPointerException</a:t>
            </a:r>
            <a:endParaRPr sz="4000" dirty="0">
              <a:latin typeface="Consolas" panose="020B0609020204030204" pitchFamily="49" charset="0"/>
            </a:endParaRPr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15 - Spring 2024</a:t>
            </a:r>
            <a:endParaRPr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9C43AE-6304-D73B-B91E-467104AC4964}"/>
              </a:ext>
            </a:extLst>
          </p:cNvPr>
          <p:cNvSpPr txBox="1"/>
          <p:nvPr/>
        </p:nvSpPr>
        <p:spPr>
          <a:xfrm>
            <a:off x="873369" y="2090172"/>
            <a:ext cx="1032336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0" dirty="0">
                <a:solidFill>
                  <a:srgbClr val="D73A49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(strs[</a:t>
            </a:r>
            <a:r>
              <a:rPr lang="en-US" sz="2800" b="0" dirty="0" err="1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en-US" sz="2800" b="0" dirty="0">
                <a:solidFill>
                  <a:srgbClr val="D73A49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!=</a:t>
            </a:r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800" b="0" dirty="0">
                <a:solidFill>
                  <a:srgbClr val="005CC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null</a:t>
            </a:r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800" b="0" dirty="0" err="1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System.out.</a:t>
            </a:r>
            <a:r>
              <a:rPr lang="en-US" sz="2800" b="0" dirty="0" err="1">
                <a:solidFill>
                  <a:srgbClr val="6F42C1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println</a:t>
            </a:r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(strs[</a:t>
            </a:r>
            <a:r>
              <a:rPr lang="en-US" sz="2800" b="0" dirty="0" err="1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].</a:t>
            </a:r>
            <a:r>
              <a:rPr lang="en-US" sz="2800" b="0" dirty="0" err="1">
                <a:solidFill>
                  <a:srgbClr val="6F42C1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toUpperCase</a:t>
            </a:r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());</a:t>
            </a:r>
          </a:p>
          <a:p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  <a:r>
              <a:rPr lang="en-US" sz="2800" b="0" dirty="0">
                <a:solidFill>
                  <a:srgbClr val="D73A49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800" b="0" dirty="0" err="1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System.out.</a:t>
            </a:r>
            <a:r>
              <a:rPr lang="en-US" sz="2800" b="0" dirty="0" err="1">
                <a:solidFill>
                  <a:srgbClr val="6F42C1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println</a:t>
            </a:r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800" b="0" dirty="0">
                <a:solidFill>
                  <a:srgbClr val="032F62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"element "</a:t>
            </a:r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800" b="0" dirty="0">
                <a:solidFill>
                  <a:srgbClr val="D73A49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800" b="0" dirty="0" err="1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800" b="0" dirty="0">
                <a:solidFill>
                  <a:srgbClr val="D73A49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800" b="0" dirty="0">
                <a:solidFill>
                  <a:srgbClr val="032F62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" is null."</a:t>
            </a:r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sz="2800" b="0" dirty="0">
                <a:solidFill>
                  <a:srgbClr val="24292E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96359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Reminders &amp; Announcements</a:t>
            </a:r>
            <a:endParaRPr dirty="0"/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838200" y="1460850"/>
            <a:ext cx="10665300" cy="46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C3 released tonight, due Tuesday, November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lvl="0"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R4 closes tomorrow (last chance for C1)</a:t>
            </a:r>
          </a:p>
          <a:p>
            <a:pPr lvl="0"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Quiz 2 next Thursday, November 21</a:t>
            </a:r>
            <a:r>
              <a:rPr lang="en-US" baseline="30000" dirty="0">
                <a:solidFill>
                  <a:schemeClr val="tx1"/>
                </a:solidFill>
              </a:rPr>
              <a:t>st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topics: everything up until arrays (incl. today’s material)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Practice quiz out later this week</a:t>
            </a:r>
          </a:p>
          <a:p>
            <a:pPr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Bonus resub for PSW coming later this week</a:t>
            </a:r>
          </a:p>
          <a:p>
            <a:pPr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In the future: Final Exam (Wednesday, December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 from 12:30 – 2:20 PM)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>
                <a:solidFill>
                  <a:schemeClr val="tx1"/>
                </a:solidFill>
              </a:rPr>
              <a:t>more logistical details coming soon!</a:t>
            </a:r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15 - Spring 2024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sz="4000" b="1" dirty="0">
                <a:solidFill>
                  <a:srgbClr val="008080"/>
                </a:solidFill>
              </a:rPr>
              <a:t>(PCM) </a:t>
            </a:r>
            <a:r>
              <a:rPr lang="en-US" sz="4000" b="1" dirty="0">
                <a:solidFill>
                  <a:schemeClr val="tx1"/>
                </a:solidFill>
              </a:rPr>
              <a:t>Value Semantics vs. Reference Semantics</a:t>
            </a:r>
            <a:endParaRPr sz="400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27CBA11-0D73-4024-A9B3-5C670579CE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Applies when working with primitive types</a:t>
            </a:r>
          </a:p>
          <a:p>
            <a:r>
              <a:rPr lang="en-US" dirty="0"/>
              <a:t>Variables/parameters hold a </a:t>
            </a:r>
            <a:r>
              <a:rPr lang="en-US" i="1" dirty="0"/>
              <a:t>copy </a:t>
            </a:r>
            <a:r>
              <a:rPr lang="en-US" dirty="0"/>
              <a:t>of the actual value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446454-6BA5-4C18-83B1-1DBD250F310E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Applies when working with objects</a:t>
            </a:r>
          </a:p>
          <a:p>
            <a:r>
              <a:rPr lang="en-US" dirty="0"/>
              <a:t>Variables/parameters hold a </a:t>
            </a:r>
            <a:r>
              <a:rPr lang="en-US" i="1" dirty="0"/>
              <a:t>reference</a:t>
            </a:r>
            <a:r>
              <a:rPr lang="en-US" dirty="0"/>
              <a:t> to the object</a:t>
            </a:r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15 - Spring 2024</a:t>
            </a:r>
            <a:endParaRPr/>
          </a:p>
        </p:txBody>
      </p:sp>
      <p:pic>
        <p:nvPicPr>
          <p:cNvPr id="1026" name="Picture 2" descr="The text &quot;int[] arr = new int[4];&quot; above a grey box with the label &quot;name: arr (int[])&quot; underneath it. There is an arrow coming out the grey box and pointing to a row of 4 blue boxes, with 0's in each one and numbers 0, 1, 2, 3 underneath the boxes in order from left to right. ">
            <a:extLst>
              <a:ext uri="{FF2B5EF4-FFF2-40B4-BE49-F238E27FC236}">
                <a16:creationId xmlns:a16="http://schemas.microsoft.com/office/drawing/2014/main" id="{218A5618-8946-43E9-9C1B-DCA9744A71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301" y="4446080"/>
            <a:ext cx="4203397" cy="1130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553B13A-9D3E-49C1-A3DE-F9AEF704BD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2641" y="4065050"/>
            <a:ext cx="2359028" cy="1893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775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sz="4000" b="1" dirty="0">
                <a:solidFill>
                  <a:srgbClr val="008080"/>
                </a:solidFill>
              </a:rPr>
              <a:t>(PCM) </a:t>
            </a:r>
            <a:r>
              <a:rPr lang="en-US" sz="4000" b="1" dirty="0">
                <a:solidFill>
                  <a:schemeClr val="tx1"/>
                </a:solidFill>
              </a:rPr>
              <a:t>Value Semantics vs. Reference Semantics</a:t>
            </a:r>
            <a:endParaRPr sz="400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27CBA11-0D73-4024-A9B3-5C670579CE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>
                <a:solidFill>
                  <a:srgbClr val="267F99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114300" indent="0">
              <a:buNone/>
            </a:pPr>
            <a:r>
              <a:rPr lang="en-US" dirty="0">
                <a:solidFill>
                  <a:srgbClr val="267F99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a;</a:t>
            </a:r>
          </a:p>
          <a:p>
            <a:pPr marL="114300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a 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99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446454-6BA5-4C18-83B1-1DBD250F310E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019799" y="1825625"/>
            <a:ext cx="5983885" cy="4285089"/>
          </a:xfrm>
        </p:spPr>
        <p:txBody>
          <a:bodyPr/>
          <a:lstStyle/>
          <a:p>
            <a:pPr marL="114300" indent="0">
              <a:buNone/>
            </a:pPr>
            <a:r>
              <a:rPr lang="en-US" sz="2400" dirty="0">
                <a:solidFill>
                  <a:srgbClr val="267F99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US" sz="2400" dirty="0">
                <a:solidFill>
                  <a:srgbClr val="001080"/>
                </a:solidFill>
                <a:latin typeface="Consolas" panose="020B0609020204030204" pitchFamily="49" charset="0"/>
              </a:rPr>
              <a:t>list1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= {</a:t>
            </a:r>
            <a:r>
              <a:rPr lang="en-US" sz="2400" dirty="0">
                <a:solidFill>
                  <a:srgbClr val="098658"/>
                </a:solidFill>
                <a:latin typeface="Consolas" panose="020B0609020204030204" pitchFamily="49" charset="0"/>
              </a:rPr>
              <a:t>4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400" dirty="0">
                <a:solidFill>
                  <a:srgbClr val="098658"/>
                </a:solidFill>
                <a:latin typeface="Consolas" panose="020B0609020204030204" pitchFamily="49" charset="0"/>
              </a:rPr>
              <a:t>8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400" dirty="0">
                <a:solidFill>
                  <a:srgbClr val="098658"/>
                </a:solidFill>
                <a:latin typeface="Consolas" panose="020B0609020204030204" pitchFamily="49" charset="0"/>
              </a:rPr>
              <a:t>15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400" dirty="0">
                <a:solidFill>
                  <a:srgbClr val="098658"/>
                </a:solidFill>
                <a:latin typeface="Consolas" panose="020B0609020204030204" pitchFamily="49" charset="0"/>
              </a:rPr>
              <a:t>16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400" dirty="0">
                <a:solidFill>
                  <a:srgbClr val="098658"/>
                </a:solidFill>
                <a:latin typeface="Consolas" panose="020B0609020204030204" pitchFamily="49" charset="0"/>
              </a:rPr>
              <a:t>23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114300" indent="0">
              <a:buNone/>
            </a:pPr>
            <a:r>
              <a:rPr lang="en-US" sz="2400" dirty="0">
                <a:solidFill>
                  <a:srgbClr val="267F99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US" sz="2400" dirty="0">
                <a:solidFill>
                  <a:srgbClr val="001080"/>
                </a:solidFill>
                <a:latin typeface="Consolas" panose="020B0609020204030204" pitchFamily="49" charset="0"/>
              </a:rPr>
              <a:t>list2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= list1;</a:t>
            </a:r>
          </a:p>
          <a:p>
            <a:pPr marL="114300" indent="0">
              <a:buNone/>
            </a:pP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list1[</a:t>
            </a:r>
            <a:r>
              <a:rPr lang="en-US" sz="24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] = </a:t>
            </a:r>
            <a:r>
              <a:rPr lang="en-US" sz="2400" dirty="0">
                <a:solidFill>
                  <a:srgbClr val="098658"/>
                </a:solidFill>
                <a:latin typeface="Consolas" panose="020B0609020204030204" pitchFamily="49" charset="0"/>
              </a:rPr>
              <a:t>99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15 - Spring 2024</a:t>
            </a:r>
            <a:endParaRPr/>
          </a:p>
        </p:txBody>
      </p:sp>
      <p:pic>
        <p:nvPicPr>
          <p:cNvPr id="1026" name="Picture 2" descr="The text &quot;int[] arr = new int[4];&quot; above a grey box with the label &quot;name: arr (int[])&quot; underneath it. There is an arrow coming out the grey box and pointing to a row of 4 blue boxes, with 0's in each one and numbers 0, 1, 2, 3 underneath the boxes in order from left to right. ">
            <a:extLst>
              <a:ext uri="{FF2B5EF4-FFF2-40B4-BE49-F238E27FC236}">
                <a16:creationId xmlns:a16="http://schemas.microsoft.com/office/drawing/2014/main" id="{218A5618-8946-43E9-9C1B-DCA9744A71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301" y="4446080"/>
            <a:ext cx="4203397" cy="1130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553B13A-9D3E-49C1-A3DE-F9AEF704BD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2641" y="4065050"/>
            <a:ext cx="2359028" cy="1893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637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44D26C-6F24-4EAE-A973-4FAB26BC3E0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Spring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671E49-19A3-4D07-B0B2-CC4F00E88B07}"/>
              </a:ext>
            </a:extLst>
          </p:cNvPr>
          <p:cNvSpPr txBox="1"/>
          <p:nvPr/>
        </p:nvSpPr>
        <p:spPr>
          <a:xfrm>
            <a:off x="792092" y="1234388"/>
            <a:ext cx="68900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Without knowing what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someMethod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does, what are the possible values of num?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0D9205-44E2-4DE1-8A2E-171A82EE876F}"/>
              </a:ext>
            </a:extLst>
          </p:cNvPr>
          <p:cNvSpPr txBox="1"/>
          <p:nvPr/>
        </p:nvSpPr>
        <p:spPr>
          <a:xfrm>
            <a:off x="7253157" y="3136493"/>
            <a:ext cx="4793320" cy="984885"/>
          </a:xfrm>
          <a:prstGeom prst="rect">
            <a:avLst/>
          </a:prstGeom>
          <a:noFill/>
          <a:ln w="12700">
            <a:solidFill>
              <a:srgbClr val="993366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Clr>
                <a:srgbClr val="008080"/>
              </a:buClr>
              <a:buAutoNum type="alphaUcPeriod"/>
            </a:pPr>
            <a:r>
              <a:rPr lang="en-US" sz="2400" dirty="0">
                <a:latin typeface="Consolas" panose="020B0609020204030204" pitchFamily="49" charset="0"/>
                <a:cs typeface="Calibri" panose="020F0502020204030204" pitchFamily="34" charset="0"/>
              </a:rPr>
              <a:t>anything!</a:t>
            </a:r>
          </a:p>
          <a:p>
            <a:pPr marL="342900" indent="-342900">
              <a:spcBef>
                <a:spcPts val="1200"/>
              </a:spcBef>
              <a:buClr>
                <a:srgbClr val="008080"/>
              </a:buClr>
              <a:buAutoNum type="alphaUcPeriod"/>
            </a:pPr>
            <a:r>
              <a:rPr lang="en-US" sz="2400" dirty="0">
                <a:latin typeface="Consolas" panose="020B0609020204030204" pitchFamily="49" charset="0"/>
                <a:cs typeface="Calibri" panose="020F0502020204030204" pitchFamily="34" charset="0"/>
              </a:rPr>
              <a:t>just 42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8D5445-7F19-D945-C4FB-BF336D84957F}"/>
              </a:ext>
            </a:extLst>
          </p:cNvPr>
          <p:cNvSpPr txBox="1"/>
          <p:nvPr/>
        </p:nvSpPr>
        <p:spPr>
          <a:xfrm>
            <a:off x="901700" y="3136493"/>
            <a:ext cx="611974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num </a:t>
            </a:r>
            <a:r>
              <a:rPr lang="en-US" sz="2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42</a:t>
            </a:r>
            <a:r>
              <a:rPr lang="en-US" sz="2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28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someMethod</a:t>
            </a:r>
            <a:r>
              <a:rPr lang="en-US" sz="2800" b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(num);</a:t>
            </a:r>
            <a:endParaRPr lang="en-US" sz="2800" b="0" dirty="0">
              <a:solidFill>
                <a:srgbClr val="24292E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System.out.</a:t>
            </a:r>
            <a:r>
              <a:rPr lang="en-US" sz="28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println</a:t>
            </a:r>
            <a:r>
              <a:rPr lang="en-US" sz="2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(num);</a:t>
            </a:r>
          </a:p>
        </p:txBody>
      </p:sp>
    </p:spTree>
    <p:extLst>
      <p:ext uri="{BB962C8B-B14F-4D97-AF65-F5344CB8AC3E}">
        <p14:creationId xmlns:p14="http://schemas.microsoft.com/office/powerpoint/2010/main" val="3124093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44D26C-6F24-4EAE-A973-4FAB26BC3E0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Spring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671E49-19A3-4D07-B0B2-CC4F00E88B07}"/>
              </a:ext>
            </a:extLst>
          </p:cNvPr>
          <p:cNvSpPr txBox="1"/>
          <p:nvPr/>
        </p:nvSpPr>
        <p:spPr>
          <a:xfrm>
            <a:off x="792092" y="1234388"/>
            <a:ext cx="68900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Without knowing what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anotherMethod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does, what are the possible values of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nums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[0]?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0D9205-44E2-4DE1-8A2E-171A82EE876F}"/>
              </a:ext>
            </a:extLst>
          </p:cNvPr>
          <p:cNvSpPr txBox="1"/>
          <p:nvPr/>
        </p:nvSpPr>
        <p:spPr>
          <a:xfrm>
            <a:off x="7253157" y="3136493"/>
            <a:ext cx="4793320" cy="984885"/>
          </a:xfrm>
          <a:prstGeom prst="rect">
            <a:avLst/>
          </a:prstGeom>
          <a:noFill/>
          <a:ln w="12700">
            <a:solidFill>
              <a:srgbClr val="993366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Clr>
                <a:srgbClr val="008080"/>
              </a:buClr>
              <a:buAutoNum type="alphaUcPeriod"/>
            </a:pPr>
            <a:r>
              <a:rPr lang="en-US" sz="2400" dirty="0">
                <a:latin typeface="Consolas" panose="020B0609020204030204" pitchFamily="49" charset="0"/>
                <a:cs typeface="Calibri" panose="020F0502020204030204" pitchFamily="34" charset="0"/>
              </a:rPr>
              <a:t>anything!</a:t>
            </a:r>
          </a:p>
          <a:p>
            <a:pPr marL="342900" indent="-342900">
              <a:spcBef>
                <a:spcPts val="1200"/>
              </a:spcBef>
              <a:buClr>
                <a:srgbClr val="008080"/>
              </a:buClr>
              <a:buAutoNum type="alphaUcPeriod"/>
            </a:pPr>
            <a:r>
              <a:rPr lang="en-US" sz="2400" dirty="0">
                <a:latin typeface="Consolas" panose="020B0609020204030204" pitchFamily="49" charset="0"/>
                <a:cs typeface="Calibri" panose="020F0502020204030204" pitchFamily="34" charset="0"/>
              </a:rPr>
              <a:t>just 42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8D5445-7F19-D945-C4FB-BF336D84957F}"/>
              </a:ext>
            </a:extLst>
          </p:cNvPr>
          <p:cNvSpPr txBox="1"/>
          <p:nvPr/>
        </p:nvSpPr>
        <p:spPr>
          <a:xfrm>
            <a:off x="901700" y="3136493"/>
            <a:ext cx="611974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en-US" sz="2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nums</a:t>
            </a:r>
            <a:r>
              <a:rPr lang="en-US" sz="2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  <a:r>
              <a:rPr lang="en-US" sz="2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42</a:t>
            </a:r>
            <a:r>
              <a:rPr lang="en-US" sz="2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43</a:t>
            </a:r>
            <a:r>
              <a:rPr lang="en-US" sz="2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44</a:t>
            </a:r>
            <a:r>
              <a:rPr lang="en-US" sz="2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};</a:t>
            </a:r>
          </a:p>
          <a:p>
            <a:r>
              <a:rPr lang="en-US" sz="28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anotherMethod</a:t>
            </a:r>
            <a:r>
              <a:rPr lang="en-US" sz="2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nums</a:t>
            </a:r>
            <a:r>
              <a:rPr lang="en-US" sz="2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sz="2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System.out.</a:t>
            </a:r>
            <a:r>
              <a:rPr lang="en-US" sz="28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println</a:t>
            </a:r>
            <a:r>
              <a:rPr lang="en-US" sz="2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nums</a:t>
            </a:r>
            <a:r>
              <a:rPr lang="en-US" sz="2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sz="2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sz="2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]);</a:t>
            </a:r>
          </a:p>
        </p:txBody>
      </p:sp>
    </p:spTree>
    <p:extLst>
      <p:ext uri="{BB962C8B-B14F-4D97-AF65-F5344CB8AC3E}">
        <p14:creationId xmlns:p14="http://schemas.microsoft.com/office/powerpoint/2010/main" val="3557490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sz="4000" b="1" dirty="0">
                <a:solidFill>
                  <a:srgbClr val="008080"/>
                </a:solidFill>
              </a:rPr>
              <a:t>(PCM) </a:t>
            </a:r>
            <a:r>
              <a:rPr lang="en-US" sz="4000" b="1" dirty="0">
                <a:solidFill>
                  <a:schemeClr val="tx1"/>
                </a:solidFill>
              </a:rPr>
              <a:t>Value Semantics vs. Reference Semantics</a:t>
            </a:r>
            <a:endParaRPr sz="400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27CBA11-0D73-4024-A9B3-5C670579C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7694" y="1825625"/>
            <a:ext cx="5001939" cy="2441575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1600" b="0" dirty="0" err="1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test </a:t>
            </a:r>
            <a:r>
              <a:rPr lang="en-US" sz="16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114300" indent="0">
              <a:buNone/>
            </a:pPr>
            <a:r>
              <a:rPr lang="en-US" sz="16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flipValue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(test);</a:t>
            </a:r>
          </a:p>
          <a:p>
            <a:pPr marL="114300" indent="0">
              <a:buNone/>
            </a:pPr>
            <a:r>
              <a:rPr lang="en-US" sz="16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flipValue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b="0" dirty="0" err="1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b) {</a:t>
            </a:r>
          </a:p>
          <a:p>
            <a:pPr marL="114300" indent="0">
              <a:buNone/>
            </a:pP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b </a:t>
            </a:r>
            <a:r>
              <a:rPr lang="en-US" sz="16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!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b;</a:t>
            </a:r>
          </a:p>
          <a:p>
            <a:pPr marL="114300" indent="0">
              <a:buNone/>
            </a:pP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446454-6BA5-4C18-83B1-1DBD250F310E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5876622" y="1690689"/>
            <a:ext cx="6045523" cy="338931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1600" b="0" dirty="0" err="1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[] tests </a:t>
            </a:r>
            <a:r>
              <a:rPr lang="en-US" sz="16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114300" indent="0">
              <a:buNone/>
            </a:pP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  <a:r>
              <a:rPr lang="en-US" sz="16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6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6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6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6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6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};</a:t>
            </a:r>
          </a:p>
          <a:p>
            <a:pPr marL="114300" indent="0">
              <a:buNone/>
            </a:pPr>
            <a:r>
              <a:rPr lang="en-US" sz="16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flipValues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(tests);</a:t>
            </a:r>
          </a:p>
          <a:p>
            <a:pPr marL="114300" indent="0">
              <a:buNone/>
            </a:pPr>
            <a:r>
              <a:rPr lang="en-US" sz="16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flipValues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b="0" dirty="0" err="1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[] b) {</a:t>
            </a:r>
          </a:p>
          <a:p>
            <a:pPr marL="114300" indent="0">
              <a:buNone/>
            </a:pPr>
            <a:r>
              <a:rPr lang="en-US" sz="16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for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16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16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b.length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16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6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++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pPr marL="114300" indent="0">
              <a:buNone/>
            </a:pP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b[</a:t>
            </a:r>
            <a:r>
              <a:rPr lang="en-US" sz="16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en-US" sz="16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!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b[</a:t>
            </a:r>
            <a:r>
              <a:rPr lang="en-US" sz="16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</a:p>
          <a:p>
            <a:pPr marL="114300" indent="0">
              <a:buNone/>
            </a:pP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marL="114300" indent="0">
              <a:buNone/>
            </a:pPr>
            <a:r>
              <a:rPr lang="en-US" sz="16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15 - Spring 2024</a:t>
            </a:r>
            <a:endParaRPr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4B484BF-08D4-49D6-89F1-AB264F8B2094}"/>
              </a:ext>
            </a:extLst>
          </p:cNvPr>
          <p:cNvCxnSpPr/>
          <p:nvPr/>
        </p:nvCxnSpPr>
        <p:spPr>
          <a:xfrm>
            <a:off x="5812555" y="1327918"/>
            <a:ext cx="64067" cy="44729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505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sz="4000" b="1" dirty="0">
                <a:solidFill>
                  <a:srgbClr val="008080"/>
                </a:solidFill>
              </a:rPr>
              <a:t>(PCM) </a:t>
            </a:r>
            <a:r>
              <a:rPr lang="en-US" sz="4000" b="1" dirty="0">
                <a:solidFill>
                  <a:schemeClr val="tx1"/>
                </a:solidFill>
                <a:latin typeface="Consolas" panose="020B0609020204030204" pitchFamily="49" charset="0"/>
              </a:rPr>
              <a:t>null</a:t>
            </a:r>
            <a:endParaRPr sz="4000" dirty="0">
              <a:latin typeface="Consolas" panose="020B0609020204030204" pitchFamily="49" charset="0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27CBA11-0D73-4024-A9B3-5C670579C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7694" y="1453663"/>
            <a:ext cx="10946106" cy="436084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absence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a reference! </a:t>
            </a:r>
          </a:p>
          <a:p>
            <a:pPr marL="571500" lvl="1" indent="0">
              <a:buNone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Sort of like a "zero-equivalent" for references! </a:t>
            </a:r>
          </a:p>
          <a:p>
            <a:pPr marL="571500" lvl="1" indent="0">
              <a:buNone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Default value for “object types” (e.g. </a:t>
            </a:r>
            <a:r>
              <a:rPr lang="en-US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Random,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Scanner…)</a:t>
            </a:r>
          </a:p>
          <a:p>
            <a:pPr marL="114300" indent="0">
              <a:buNone/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buNone/>
            </a:pP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NullPointerException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are an error that happen when you ask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null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“do something”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call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toUpperCase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()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null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NullPointerException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!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 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nextInt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()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 null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NullPointerException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!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many, many more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15 - Spring 2024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96820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E6179-DC35-3E78-DF55-1168E45B3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null</a:t>
            </a:r>
            <a:r>
              <a:rPr lang="en-US" dirty="0"/>
              <a:t>: the “billion dollar mistake”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F9E6F6-272B-3219-7E83-E81040C348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825625"/>
            <a:ext cx="10515599" cy="4285089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/>
              <a:t>From </a:t>
            </a:r>
            <a:r>
              <a:rPr lang="en-US" dirty="0">
                <a:hlinkClick r:id="rId2"/>
              </a:rPr>
              <a:t>Sir Tony Hoare</a:t>
            </a:r>
            <a:r>
              <a:rPr lang="en-US" dirty="0"/>
              <a:t> (“inventor” of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null</a:t>
            </a:r>
            <a:r>
              <a:rPr lang="en-US" dirty="0"/>
              <a:t>, Turing award winner):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/>
              <a:t>“I call it my billion-dollar mistake… […]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But I couldn’t resist the temptation to put in a null reference, simply because it was so easy to implement. This has led to innumerable errors, vulnerabilities, and system crashes, which have probably caused a billion dollars of pain and damage in the last forty years.” (</a:t>
            </a:r>
            <a:r>
              <a:rPr lang="en-US" dirty="0">
                <a:hlinkClick r:id="rId3"/>
              </a:rPr>
              <a:t>quote from 2009 talk</a:t>
            </a:r>
            <a:r>
              <a:rPr lang="en-US" dirty="0"/>
              <a:t>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D5777-1789-F895-0987-F39CBDAC0D8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Spring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724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en School">
      <a:dk1>
        <a:srgbClr val="000000"/>
      </a:dk1>
      <a:lt1>
        <a:srgbClr val="FFFFFF"/>
      </a:lt1>
      <a:dk2>
        <a:srgbClr val="373545"/>
      </a:dk2>
      <a:lt2>
        <a:srgbClr val="DCD8DC"/>
      </a:lt2>
      <a:accent1>
        <a:srgbClr val="330065"/>
      </a:accent1>
      <a:accent2>
        <a:srgbClr val="917B4C"/>
      </a:accent2>
      <a:accent3>
        <a:srgbClr val="E8D3A2"/>
      </a:accent3>
      <a:accent4>
        <a:srgbClr val="330065"/>
      </a:accent4>
      <a:accent5>
        <a:srgbClr val="917B4C"/>
      </a:accent5>
      <a:accent6>
        <a:srgbClr val="E8D3A2"/>
      </a:accent6>
      <a:hlink>
        <a:srgbClr val="330065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40546</TotalTime>
  <Words>677</Words>
  <Application>Microsoft Office PowerPoint</Application>
  <PresentationFormat>Widescreen</PresentationFormat>
  <Paragraphs>122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Consolas</vt:lpstr>
      <vt:lpstr>Calibri</vt:lpstr>
      <vt:lpstr>Arial</vt:lpstr>
      <vt:lpstr>Quattrocento Sans</vt:lpstr>
      <vt:lpstr>Office Theme</vt:lpstr>
      <vt:lpstr>CSE 121 Lesson 14: More Arrays and Reference Semantics</vt:lpstr>
      <vt:lpstr>Reminders &amp; Announcements</vt:lpstr>
      <vt:lpstr>(PCM) Value Semantics vs. Reference Semantics</vt:lpstr>
      <vt:lpstr>(PCM) Value Semantics vs. Reference Semantics</vt:lpstr>
      <vt:lpstr>PowerPoint Presentation</vt:lpstr>
      <vt:lpstr>PowerPoint Presentation</vt:lpstr>
      <vt:lpstr>(PCM) Value Semantics vs. Reference Semantics</vt:lpstr>
      <vt:lpstr>(PCM) null</vt:lpstr>
      <vt:lpstr>null: the “billion dollar mistake”</vt:lpstr>
      <vt:lpstr>(PCM) avoiding NullPointerException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121</dc:title>
  <dc:creator>Brett Wortzman</dc:creator>
  <cp:lastModifiedBy>Brett Wortzman</cp:lastModifiedBy>
  <cp:revision>200</cp:revision>
  <cp:lastPrinted>2024-05-17T18:12:43Z</cp:lastPrinted>
  <dcterms:created xsi:type="dcterms:W3CDTF">2020-09-29T18:40:50Z</dcterms:created>
  <dcterms:modified xsi:type="dcterms:W3CDTF">2024-11-13T23:45:50Z</dcterms:modified>
</cp:coreProperties>
</file>