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9" r:id="rId2"/>
    <p:sldId id="294" r:id="rId3"/>
    <p:sldId id="291" r:id="rId4"/>
    <p:sldId id="292" r:id="rId5"/>
    <p:sldId id="293" r:id="rId6"/>
    <p:sldId id="304" r:id="rId7"/>
    <p:sldId id="303" r:id="rId8"/>
    <p:sldId id="305" r:id="rId9"/>
    <p:sldId id="275" r:id="rId10"/>
    <p:sldId id="301" r:id="rId11"/>
    <p:sldId id="297" r:id="rId12"/>
    <p:sldId id="298" r:id="rId13"/>
    <p:sldId id="302" r:id="rId14"/>
  </p:sldIdLst>
  <p:sldSz cx="12192000" cy="6858000"/>
  <p:notesSz cx="6858000" cy="9144000"/>
  <p:embeddedFontLst>
    <p:embeddedFont>
      <p:font typeface="Consolas" panose="020B0609020204030204" pitchFamily="49" charset="0"/>
      <p:regular r:id="rId17"/>
      <p:bold r:id="rId18"/>
      <p:italic r:id="rId19"/>
      <p:boldItalic r:id="rId20"/>
    </p:embeddedFont>
    <p:embeddedFont>
      <p:font typeface="Quattrocento Sans" panose="020B0502050000020003" pitchFamily="34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5" roundtripDataSignature="AMtx7mioJJQ/Bx54phgIwE+RMXi9NrKu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  <a:srgbClr val="339966"/>
    <a:srgbClr val="0066FF"/>
    <a:srgbClr val="FFCCCC"/>
    <a:srgbClr val="008080"/>
    <a:srgbClr val="990033"/>
    <a:srgbClr val="CCE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01" autoAdjust="0"/>
    <p:restoredTop sz="96642" autoAdjust="0"/>
  </p:normalViewPr>
  <p:slideViewPr>
    <p:cSldViewPr snapToGrid="0">
      <p:cViewPr varScale="1">
        <p:scale>
          <a:sx n="131" d="100"/>
          <a:sy n="131" d="100"/>
        </p:scale>
        <p:origin x="200" y="4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34" d="100"/>
          <a:sy n="134" d="100"/>
        </p:scale>
        <p:origin x="4760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font" Target="fonts/font4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7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9233D88-8018-4E9F-AB4A-98A7BBAF25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7834B6-5C07-4317-936A-D39B3D436FA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5DF552-0698-4B73-9CF8-11036753CEB6}" type="datetimeFigureOut">
              <a:rPr lang="en-US" smtClean="0"/>
              <a:t>11/7/24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D1CA0C-7DF0-4795-8351-9A39722C22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B18879-4BC0-4CD3-9BD4-EA40A1FBCF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84190-D873-4EA6-8530-DA7A931EF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131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80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2475746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80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470627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80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845030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>
          <a:extLst>
            <a:ext uri="{FF2B5EF4-FFF2-40B4-BE49-F238E27FC236}">
              <a16:creationId xmlns:a16="http://schemas.microsoft.com/office/drawing/2014/main" id="{D3F959F0-FDBA-9A1A-C357-04F51B8BD4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>
            <a:extLst>
              <a:ext uri="{FF2B5EF4-FFF2-40B4-BE49-F238E27FC236}">
                <a16:creationId xmlns:a16="http://schemas.microsoft.com/office/drawing/2014/main" id="{0326783B-F889-ABFC-00C1-929FE4A03B7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800"/>
          </a:p>
        </p:txBody>
      </p:sp>
      <p:sp>
        <p:nvSpPr>
          <p:cNvPr id="65" name="Google Shape;65;p19:notes">
            <a:extLst>
              <a:ext uri="{FF2B5EF4-FFF2-40B4-BE49-F238E27FC236}">
                <a16:creationId xmlns:a16="http://schemas.microsoft.com/office/drawing/2014/main" id="{DECDF462-0190-8EFB-166B-81A197FEB9B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3950424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>
          <a:extLst>
            <a:ext uri="{FF2B5EF4-FFF2-40B4-BE49-F238E27FC236}">
              <a16:creationId xmlns:a16="http://schemas.microsoft.com/office/drawing/2014/main" id="{981B07E6-0FC4-6E3B-6E47-A14AE9AE81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>
            <a:extLst>
              <a:ext uri="{FF2B5EF4-FFF2-40B4-BE49-F238E27FC236}">
                <a16:creationId xmlns:a16="http://schemas.microsoft.com/office/drawing/2014/main" id="{863B081A-2734-FD6E-FE05-D314C652566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800"/>
          </a:p>
        </p:txBody>
      </p:sp>
      <p:sp>
        <p:nvSpPr>
          <p:cNvPr id="65" name="Google Shape;65;p19:notes">
            <a:extLst>
              <a:ext uri="{FF2B5EF4-FFF2-40B4-BE49-F238E27FC236}">
                <a16:creationId xmlns:a16="http://schemas.microsoft.com/office/drawing/2014/main" id="{255B64E1-A476-5518-021E-DF4563E0C9A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5050848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endParaRPr sz="1800" dirty="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5524474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endParaRPr sz="1800" dirty="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595004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43"/>
          <p:cNvSpPr txBox="1">
            <a:spLocks noGrp="1"/>
          </p:cNvSpPr>
          <p:nvPr>
            <p:ph type="body" idx="1"/>
          </p:nvPr>
        </p:nvSpPr>
        <p:spPr>
          <a:xfrm>
            <a:off x="838201" y="1889032"/>
            <a:ext cx="10515600" cy="3953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46" name="Google Shape;46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" name="Google Shape;20;p33">
            <a:extLst>
              <a:ext uri="{FF2B5EF4-FFF2-40B4-BE49-F238E27FC236}">
                <a16:creationId xmlns:a16="http://schemas.microsoft.com/office/drawing/2014/main" id="{89FC4433-560E-4ACA-1040-D6751F8B2AD4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13 - Autumn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9" name="Google Shape;19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" name="Google Shape;20;p33">
            <a:extLst>
              <a:ext uri="{FF2B5EF4-FFF2-40B4-BE49-F238E27FC236}">
                <a16:creationId xmlns:a16="http://schemas.microsoft.com/office/drawing/2014/main" id="{024EE5CD-FDE9-14BB-EEEA-ACCCD72DDC2E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13 - Autumn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285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3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285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" name="Google Shape;20;p33">
            <a:extLst>
              <a:ext uri="{FF2B5EF4-FFF2-40B4-BE49-F238E27FC236}">
                <a16:creationId xmlns:a16="http://schemas.microsoft.com/office/drawing/2014/main" id="{8DDE88FC-ED19-4A68-BA0F-EF77FAA3F7C5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13 - Autumn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32" name="Google Shape;32;p4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3" name="Google Shape;33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" name="Google Shape;20;p33">
            <a:extLst>
              <a:ext uri="{FF2B5EF4-FFF2-40B4-BE49-F238E27FC236}">
                <a16:creationId xmlns:a16="http://schemas.microsoft.com/office/drawing/2014/main" id="{CC2DD2F7-17EE-5151-0982-22FE0F74ABBE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13 - Autumn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" name="Google Shape;20;p33">
            <a:extLst>
              <a:ext uri="{FF2B5EF4-FFF2-40B4-BE49-F238E27FC236}">
                <a16:creationId xmlns:a16="http://schemas.microsoft.com/office/drawing/2014/main" id="{6A19AA2C-89AA-A93D-0995-1B4BC75D475B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13 - Autumn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preserve="1" userDrawn="1">
  <p:cSld name="Activit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413942D-824F-4D58-BD74-D47D2D03BFE9}"/>
              </a:ext>
            </a:extLst>
          </p:cNvPr>
          <p:cNvSpPr/>
          <p:nvPr userDrawn="1"/>
        </p:nvSpPr>
        <p:spPr>
          <a:xfrm>
            <a:off x="1456148" y="300788"/>
            <a:ext cx="83407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Poll in with your answer!</a:t>
            </a:r>
            <a:endParaRPr lang="en-US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Google Shape;20;p33">
            <a:extLst>
              <a:ext uri="{FF2B5EF4-FFF2-40B4-BE49-F238E27FC236}">
                <a16:creationId xmlns:a16="http://schemas.microsoft.com/office/drawing/2014/main" id="{1AD6EA99-E261-7B38-54AA-E7821F87194F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13 - Autumn 2024</a:t>
            </a:r>
            <a:endParaRPr lang="en-US" dirty="0"/>
          </a:p>
        </p:txBody>
      </p:sp>
      <p:sp>
        <p:nvSpPr>
          <p:cNvPr id="4" name="Google Shape;50;p1">
            <a:extLst>
              <a:ext uri="{FF2B5EF4-FFF2-40B4-BE49-F238E27FC236}">
                <a16:creationId xmlns:a16="http://schemas.microsoft.com/office/drawing/2014/main" id="{08239022-CF2B-67B2-0BB6-913B2703DB18}"/>
              </a:ext>
            </a:extLst>
          </p:cNvPr>
          <p:cNvSpPr txBox="1"/>
          <p:nvPr userDrawn="1"/>
        </p:nvSpPr>
        <p:spPr>
          <a:xfrm>
            <a:off x="9995779" y="2021712"/>
            <a:ext cx="2102922" cy="319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000" b="1" i="0" u="none" strike="noStrike" cap="none" dirty="0" err="1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sli.do</a:t>
            </a:r>
            <a:r>
              <a:rPr lang="en-US" sz="2000" b="1" i="0" u="none" strike="noStrike" cap="none" dirty="0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 #cse121</a:t>
            </a:r>
            <a:endParaRPr sz="2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" name="Picture 6" descr="Ask questions in lecture at ali.do with code #cse121">
            <a:extLst>
              <a:ext uri="{FF2B5EF4-FFF2-40B4-BE49-F238E27FC236}">
                <a16:creationId xmlns:a16="http://schemas.microsoft.com/office/drawing/2014/main" id="{1C02EAE2-5730-BC79-8AAC-06B1142C5A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64873" y="300788"/>
            <a:ext cx="1564733" cy="1564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877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Lesson 13 - Autumn 2024</a:t>
            </a:r>
            <a:endParaRPr/>
          </a:p>
        </p:txBody>
      </p:sp>
      <p:sp>
        <p:nvSpPr>
          <p:cNvPr id="14" name="Google Shape;14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5" name="Google Shape;15;p3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6180666"/>
            <a:ext cx="12192000" cy="67733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  <p:sldLayoutId id="2147483649" r:id="rId2"/>
    <p:sldLayoutId id="2147483650" r:id="rId3"/>
    <p:sldLayoutId id="2147483651" r:id="rId4"/>
    <p:sldLayoutId id="2147483654" r:id="rId5"/>
    <p:sldLayoutId id="2147483655" r:id="rId6"/>
  </p:sldLayoutIdLst>
  <p:hf sldNum="0"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.spotify.com/playlist/1HCHBroVLLe0isx2r4dPXG?si=5d4a463acbb643e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4514F49A-0694-476A-E9BC-7614D7AE203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13 - Autumn 2024</a:t>
            </a:r>
            <a:endParaRPr lang="en-US" dirty="0"/>
          </a:p>
        </p:txBody>
      </p:sp>
      <p:sp>
        <p:nvSpPr>
          <p:cNvPr id="2" name="Google Shape;48;p1">
            <a:extLst>
              <a:ext uri="{FF2B5EF4-FFF2-40B4-BE49-F238E27FC236}">
                <a16:creationId xmlns:a16="http://schemas.microsoft.com/office/drawing/2014/main" id="{9D93A10C-7858-ADDB-48AE-B13F10EF250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30594" y="487066"/>
            <a:ext cx="11338559" cy="149015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1" vertOverflow="overflow" horzOverflow="overflow" vert="horz" wrap="square" lIns="0" tIns="1270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tabLst/>
              <a:defRPr/>
            </a:pPr>
            <a:r>
              <a:rPr kumimoji="0" lang="en-US" sz="4800" b="0" i="0" u="none" strike="noStrike" kern="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CSE 121 Lesson 13:</a:t>
            </a:r>
            <a:br>
              <a:rPr kumimoji="0" lang="en-US" sz="4800" b="0" i="0" u="none" strike="noStrike" kern="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</a:br>
            <a:r>
              <a:rPr kumimoji="0" lang="en-US" sz="4800" b="0" i="0" u="none" strike="noStrike" kern="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Arrays</a:t>
            </a:r>
          </a:p>
        </p:txBody>
      </p:sp>
      <p:sp>
        <p:nvSpPr>
          <p:cNvPr id="3" name="Google Shape;49;p1">
            <a:extLst>
              <a:ext uri="{FF2B5EF4-FFF2-40B4-BE49-F238E27FC236}">
                <a16:creationId xmlns:a16="http://schemas.microsoft.com/office/drawing/2014/main" id="{AE2FB018-A244-9940-E93B-BB1474AB9074}"/>
              </a:ext>
            </a:extLst>
          </p:cNvPr>
          <p:cNvSpPr txBox="1"/>
          <p:nvPr/>
        </p:nvSpPr>
        <p:spPr>
          <a:xfrm>
            <a:off x="3309996" y="2307891"/>
            <a:ext cx="5369815" cy="934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4775" rIns="0" bIns="0" anchor="t" anchorCtr="0">
            <a:spAutoFit/>
          </a:bodyPr>
          <a:lstStyle/>
          <a:p>
            <a:pPr marL="227329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Matt Wang &amp; Brett </a:t>
            </a:r>
            <a:r>
              <a:rPr lang="en-US" sz="24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Wortzman</a:t>
            </a:r>
            <a:endParaRPr sz="2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9870" marR="0" lvl="0" indent="0" algn="ctr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Autumn 2024</a:t>
            </a:r>
            <a:endParaRPr sz="2800" b="0" i="0" u="none" strike="noStrike" cap="none" dirty="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" name="Google Shape;50;p1">
            <a:extLst>
              <a:ext uri="{FF2B5EF4-FFF2-40B4-BE49-F238E27FC236}">
                <a16:creationId xmlns:a16="http://schemas.microsoft.com/office/drawing/2014/main" id="{FF172A3B-0172-7F66-8DE7-99DC92C8C8E1}"/>
              </a:ext>
            </a:extLst>
          </p:cNvPr>
          <p:cNvSpPr txBox="1"/>
          <p:nvPr/>
        </p:nvSpPr>
        <p:spPr>
          <a:xfrm>
            <a:off x="272161" y="5535201"/>
            <a:ext cx="2664676" cy="443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 dirty="0" err="1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sli.do</a:t>
            </a:r>
            <a:r>
              <a:rPr lang="en-US" sz="2800" b="1" i="0" u="none" strike="noStrike" cap="none" dirty="0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 #cse121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605B4C-123E-3EBF-B4C9-7595504E0D1E}"/>
              </a:ext>
            </a:extLst>
          </p:cNvPr>
          <p:cNvSpPr txBox="1"/>
          <p:nvPr/>
        </p:nvSpPr>
        <p:spPr>
          <a:xfrm>
            <a:off x="10111019" y="5589931"/>
            <a:ext cx="18678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Today’s playlist: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121 24au lecture tunes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Google Shape;51;p1">
            <a:extLst>
              <a:ext uri="{FF2B5EF4-FFF2-40B4-BE49-F238E27FC236}">
                <a16:creationId xmlns:a16="http://schemas.microsoft.com/office/drawing/2014/main" id="{CC25DB57-10E5-629C-173F-C64BA110B5AB}"/>
              </a:ext>
            </a:extLst>
          </p:cNvPr>
          <p:cNvSpPr txBox="1"/>
          <p:nvPr/>
        </p:nvSpPr>
        <p:spPr>
          <a:xfrm>
            <a:off x="3245686" y="4038193"/>
            <a:ext cx="55199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TAs: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7" name="Google Shape;54;p1">
            <a:extLst>
              <a:ext uri="{FF2B5EF4-FFF2-40B4-BE49-F238E27FC236}">
                <a16:creationId xmlns:a16="http://schemas.microsoft.com/office/drawing/2014/main" id="{BFC1BFDB-9C40-0765-7094-2E0B9A57EBBF}"/>
              </a:ext>
            </a:extLst>
          </p:cNvPr>
          <p:cNvGraphicFramePr/>
          <p:nvPr/>
        </p:nvGraphicFramePr>
        <p:xfrm>
          <a:off x="3797683" y="3461621"/>
          <a:ext cx="7098114" cy="259595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183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Abby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Afifah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Ailsa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Alice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Aliyan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Arohan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Chloë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Christopher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Dalton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Derek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Elizabeth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Ethan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Hanna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Hannah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Heather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Hibbah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Janvi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Jasmine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Judy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Kelsey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Lucas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Luke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Mahima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Maitreyi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Merav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Neha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Ronald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309188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Ruslana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Sahej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Samrutha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Sushma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Vivian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08188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Yijia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Zachary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30633662"/>
                  </a:ext>
                </a:extLst>
              </a:tr>
            </a:tbl>
          </a:graphicData>
        </a:graphic>
      </p:graphicFrame>
      <p:pic>
        <p:nvPicPr>
          <p:cNvPr id="9" name="Picture 8" descr="Ask questions in lecture at ali.do with code #cse121">
            <a:extLst>
              <a:ext uri="{FF2B5EF4-FFF2-40B4-BE49-F238E27FC236}">
                <a16:creationId xmlns:a16="http://schemas.microsoft.com/office/drawing/2014/main" id="{DC038188-84A7-383B-977B-3F79095B24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3258" y="3092720"/>
            <a:ext cx="2442481" cy="244248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b="1" dirty="0">
                <a:solidFill>
                  <a:srgbClr val="008080"/>
                </a:solidFill>
              </a:rPr>
              <a:t>(PCM) </a:t>
            </a:r>
            <a:r>
              <a:rPr lang="en-US" b="1" dirty="0">
                <a:solidFill>
                  <a:schemeClr val="tx1"/>
                </a:solidFill>
              </a:rPr>
              <a:t>Array Traversal Pattern</a:t>
            </a:r>
            <a:endParaRPr dirty="0"/>
          </a:p>
        </p:txBody>
      </p:sp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13 - Autumn 2024</a:t>
            </a:r>
            <a:endParaRPr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324B5CB-22B0-485B-ADA0-FC5F9B3AB5BC}"/>
              </a:ext>
            </a:extLst>
          </p:cNvPr>
          <p:cNvSpPr/>
          <p:nvPr/>
        </p:nvSpPr>
        <p:spPr>
          <a:xfrm>
            <a:off x="1521088" y="2587908"/>
            <a:ext cx="91498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AF00DB"/>
                </a:solidFill>
                <a:latin typeface="Consolas" panose="020B0609020204030204" pitchFamily="49" charset="0"/>
              </a:rPr>
              <a:t>for</a:t>
            </a:r>
            <a:r>
              <a:rPr lang="en-US" sz="3200" dirty="0">
                <a:latin typeface="Consolas" panose="020B0609020204030204" pitchFamily="49" charset="0"/>
              </a:rPr>
              <a:t> (</a:t>
            </a:r>
            <a:r>
              <a:rPr lang="en-US" sz="3200" dirty="0">
                <a:solidFill>
                  <a:srgbClr val="267F99"/>
                </a:solidFill>
                <a:latin typeface="Consolas" panose="020B0609020204030204" pitchFamily="49" charset="0"/>
              </a:rPr>
              <a:t>int</a:t>
            </a:r>
            <a:r>
              <a:rPr lang="en-US" sz="3200" dirty="0">
                <a:latin typeface="Consolas" panose="020B0609020204030204" pitchFamily="49" charset="0"/>
              </a:rPr>
              <a:t> </a:t>
            </a:r>
            <a:r>
              <a:rPr lang="en-US" sz="3200" dirty="0" err="1">
                <a:solidFill>
                  <a:srgbClr val="001080"/>
                </a:solidFill>
                <a:latin typeface="Consolas" panose="020B0609020204030204" pitchFamily="49" charset="0"/>
              </a:rPr>
              <a:t>i</a:t>
            </a:r>
            <a:r>
              <a:rPr lang="en-US" sz="3200" dirty="0">
                <a:latin typeface="Consolas" panose="020B0609020204030204" pitchFamily="49" charset="0"/>
              </a:rPr>
              <a:t> = </a:t>
            </a:r>
            <a:r>
              <a:rPr lang="en-US" sz="32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3200" dirty="0">
                <a:latin typeface="Consolas" panose="020B0609020204030204" pitchFamily="49" charset="0"/>
              </a:rPr>
              <a:t>; </a:t>
            </a:r>
            <a:r>
              <a:rPr lang="en-US" sz="3200" dirty="0" err="1">
                <a:latin typeface="Consolas" panose="020B0609020204030204" pitchFamily="49" charset="0"/>
              </a:rPr>
              <a:t>i</a:t>
            </a:r>
            <a:r>
              <a:rPr lang="en-US" sz="3200" dirty="0">
                <a:latin typeface="Consolas" panose="020B0609020204030204" pitchFamily="49" charset="0"/>
              </a:rPr>
              <a:t> &lt; </a:t>
            </a:r>
            <a:r>
              <a:rPr lang="en-US" sz="3200" dirty="0" err="1">
                <a:solidFill>
                  <a:srgbClr val="001080"/>
                </a:solidFill>
                <a:latin typeface="Consolas" panose="020B0609020204030204" pitchFamily="49" charset="0"/>
              </a:rPr>
              <a:t>arr</a:t>
            </a:r>
            <a:r>
              <a:rPr lang="en-US" sz="3200" dirty="0" err="1">
                <a:latin typeface="Consolas" panose="020B0609020204030204" pitchFamily="49" charset="0"/>
              </a:rPr>
              <a:t>.</a:t>
            </a:r>
            <a:r>
              <a:rPr lang="en-US" sz="3200" dirty="0" err="1">
                <a:solidFill>
                  <a:srgbClr val="001080"/>
                </a:solidFill>
                <a:latin typeface="Consolas" panose="020B0609020204030204" pitchFamily="49" charset="0"/>
              </a:rPr>
              <a:t>length</a:t>
            </a:r>
            <a:r>
              <a:rPr lang="en-US" sz="3200" dirty="0">
                <a:latin typeface="Consolas" panose="020B0609020204030204" pitchFamily="49" charset="0"/>
              </a:rPr>
              <a:t>; </a:t>
            </a:r>
            <a:r>
              <a:rPr lang="en-US" sz="3200" dirty="0" err="1">
                <a:latin typeface="Consolas" panose="020B0609020204030204" pitchFamily="49" charset="0"/>
              </a:rPr>
              <a:t>i</a:t>
            </a:r>
            <a:r>
              <a:rPr lang="en-US" sz="3200" dirty="0">
                <a:latin typeface="Consolas" panose="020B0609020204030204" pitchFamily="49" charset="0"/>
              </a:rPr>
              <a:t>++) {</a:t>
            </a:r>
          </a:p>
          <a:p>
            <a:r>
              <a:rPr lang="en-US" sz="3200" dirty="0">
                <a:latin typeface="Consolas" panose="020B0609020204030204" pitchFamily="49" charset="0"/>
              </a:rPr>
              <a:t>    </a:t>
            </a:r>
            <a:r>
              <a:rPr lang="en-US" sz="3200" dirty="0">
                <a:solidFill>
                  <a:srgbClr val="008000"/>
                </a:solidFill>
                <a:latin typeface="Consolas" panose="020B0609020204030204" pitchFamily="49" charset="0"/>
              </a:rPr>
              <a:t>// do something with </a:t>
            </a:r>
            <a:r>
              <a:rPr lang="en-US" sz="3200" dirty="0" err="1">
                <a:solidFill>
                  <a:srgbClr val="008000"/>
                </a:solidFill>
                <a:latin typeface="Consolas" panose="020B0609020204030204" pitchFamily="49" charset="0"/>
              </a:rPr>
              <a:t>arr</a:t>
            </a:r>
            <a:r>
              <a:rPr lang="en-US" sz="3200" dirty="0">
                <a:solidFill>
                  <a:srgbClr val="008000"/>
                </a:solidFill>
                <a:latin typeface="Consolas" panose="020B0609020204030204" pitchFamily="49" charset="0"/>
              </a:rPr>
              <a:t>[</a:t>
            </a:r>
            <a:r>
              <a:rPr lang="en-US" sz="3200" dirty="0" err="1">
                <a:solidFill>
                  <a:srgbClr val="008000"/>
                </a:solidFill>
                <a:latin typeface="Consolas" panose="020B0609020204030204" pitchFamily="49" charset="0"/>
              </a:rPr>
              <a:t>i</a:t>
            </a:r>
            <a:r>
              <a:rPr lang="en-US" sz="3200" dirty="0">
                <a:solidFill>
                  <a:srgbClr val="008000"/>
                </a:solidFill>
                <a:latin typeface="Consolas" panose="020B0609020204030204" pitchFamily="49" charset="0"/>
              </a:rPr>
              <a:t>]</a:t>
            </a:r>
            <a:endParaRPr lang="en-US" sz="3200" dirty="0">
              <a:latin typeface="Consolas" panose="020B0609020204030204" pitchFamily="49" charset="0"/>
            </a:endParaRPr>
          </a:p>
          <a:p>
            <a:r>
              <a:rPr lang="en-US" sz="3200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30828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644D26C-6F24-4EAE-A973-4FAB26BC3E0A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Lesson 13 - Autumn 2024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B671E49-19A3-4D07-B0B2-CC4F00E88B0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966818" y="1496820"/>
            <a:ext cx="6226074" cy="107721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How can we get the last element of an array </a:t>
            </a: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 panose="020B0609020204030204" pitchFamily="49" charset="0"/>
                <a:ea typeface="Arial"/>
                <a:cs typeface="Calibri" panose="020F0502020204030204" pitchFamily="34" charset="0"/>
                <a:sym typeface="Arial"/>
              </a:rPr>
              <a:t>arr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?</a:t>
            </a:r>
            <a:endParaRPr kumimoji="0" lang="en-US" sz="5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0D9205-44E2-4DE1-8A2E-171A82EE876F}"/>
              </a:ext>
            </a:extLst>
          </p:cNvPr>
          <p:cNvSpPr txBox="1"/>
          <p:nvPr/>
        </p:nvSpPr>
        <p:spPr>
          <a:xfrm>
            <a:off x="2080746" y="2813051"/>
            <a:ext cx="5655694" cy="2941823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buClr>
                <a:srgbClr val="008080"/>
              </a:buClr>
              <a:buAutoNum type="alphaUcPeriod"/>
            </a:pPr>
            <a:r>
              <a:rPr lang="en-US" sz="2900" dirty="0" err="1">
                <a:latin typeface="Consolas" panose="020B0609020204030204" pitchFamily="49" charset="0"/>
                <a:cs typeface="Calibri" panose="020F0502020204030204" pitchFamily="34" charset="0"/>
              </a:rPr>
              <a:t>arr</a:t>
            </a:r>
            <a:r>
              <a:rPr lang="en-US" sz="2900" dirty="0">
                <a:latin typeface="Consolas" panose="020B0609020204030204" pitchFamily="49" charset="0"/>
                <a:cs typeface="Calibri" panose="020F0502020204030204" pitchFamily="34" charset="0"/>
              </a:rPr>
              <a:t>[</a:t>
            </a:r>
            <a:r>
              <a:rPr lang="en-US" sz="2900" dirty="0" err="1">
                <a:latin typeface="Consolas" panose="020B0609020204030204" pitchFamily="49" charset="0"/>
                <a:cs typeface="Calibri" panose="020F0502020204030204" pitchFamily="34" charset="0"/>
              </a:rPr>
              <a:t>arr.length</a:t>
            </a:r>
            <a:r>
              <a:rPr lang="en-US" sz="2900" dirty="0">
                <a:latin typeface="Consolas" panose="020B0609020204030204" pitchFamily="49" charset="0"/>
                <a:cs typeface="Calibri" panose="020F0502020204030204" pitchFamily="34" charset="0"/>
              </a:rPr>
              <a:t>()]</a:t>
            </a:r>
          </a:p>
          <a:p>
            <a:pPr marL="342900" indent="-342900">
              <a:spcBef>
                <a:spcPts val="1200"/>
              </a:spcBef>
              <a:buClr>
                <a:srgbClr val="008080"/>
              </a:buClr>
              <a:buAutoNum type="alphaUcPeriod"/>
            </a:pPr>
            <a:r>
              <a:rPr lang="en-US" sz="2900" dirty="0" err="1">
                <a:latin typeface="Consolas" panose="020B0609020204030204" pitchFamily="49" charset="0"/>
                <a:cs typeface="Calibri" panose="020F0502020204030204" pitchFamily="34" charset="0"/>
              </a:rPr>
              <a:t>arr</a:t>
            </a:r>
            <a:r>
              <a:rPr lang="en-US" sz="2900" dirty="0">
                <a:latin typeface="Consolas" panose="020B0609020204030204" pitchFamily="49" charset="0"/>
                <a:cs typeface="Calibri" panose="020F0502020204030204" pitchFamily="34" charset="0"/>
              </a:rPr>
              <a:t>[length()]</a:t>
            </a:r>
          </a:p>
          <a:p>
            <a:pPr marL="342900" indent="-342900">
              <a:spcBef>
                <a:spcPts val="1200"/>
              </a:spcBef>
              <a:buClr>
                <a:srgbClr val="008080"/>
              </a:buClr>
              <a:buAutoNum type="alphaUcPeriod"/>
            </a:pPr>
            <a:r>
              <a:rPr lang="en-US" sz="2900" dirty="0" err="1">
                <a:latin typeface="Consolas" panose="020B0609020204030204" pitchFamily="49" charset="0"/>
                <a:cs typeface="Calibri" panose="020F0502020204030204" pitchFamily="34" charset="0"/>
              </a:rPr>
              <a:t>arr</a:t>
            </a:r>
            <a:r>
              <a:rPr lang="en-US" sz="2900" dirty="0">
                <a:latin typeface="Consolas" panose="020B0609020204030204" pitchFamily="49" charset="0"/>
                <a:cs typeface="Calibri" panose="020F0502020204030204" pitchFamily="34" charset="0"/>
              </a:rPr>
              <a:t>[</a:t>
            </a:r>
            <a:r>
              <a:rPr lang="en-US" sz="2900" dirty="0" err="1">
                <a:latin typeface="Consolas" panose="020B0609020204030204" pitchFamily="49" charset="0"/>
                <a:cs typeface="Calibri" panose="020F0502020204030204" pitchFamily="34" charset="0"/>
              </a:rPr>
              <a:t>arr.length</a:t>
            </a:r>
            <a:r>
              <a:rPr lang="en-US" sz="2900" dirty="0">
                <a:latin typeface="Consolas" panose="020B0609020204030204" pitchFamily="49" charset="0"/>
                <a:cs typeface="Calibri" panose="020F0502020204030204" pitchFamily="34" charset="0"/>
              </a:rPr>
              <a:t>]</a:t>
            </a:r>
          </a:p>
          <a:p>
            <a:pPr marL="342900" indent="-342900">
              <a:spcBef>
                <a:spcPts val="1200"/>
              </a:spcBef>
              <a:buClr>
                <a:srgbClr val="008080"/>
              </a:buClr>
              <a:buAutoNum type="alphaUcPeriod"/>
            </a:pPr>
            <a:r>
              <a:rPr lang="en-US" sz="2900" dirty="0" err="1">
                <a:latin typeface="Consolas" panose="020B0609020204030204" pitchFamily="49" charset="0"/>
                <a:cs typeface="Calibri" panose="020F0502020204030204" pitchFamily="34" charset="0"/>
              </a:rPr>
              <a:t>arr</a:t>
            </a:r>
            <a:r>
              <a:rPr lang="en-US" sz="2900" dirty="0">
                <a:latin typeface="Consolas" panose="020B0609020204030204" pitchFamily="49" charset="0"/>
                <a:cs typeface="Calibri" panose="020F0502020204030204" pitchFamily="34" charset="0"/>
              </a:rPr>
              <a:t>[</a:t>
            </a:r>
            <a:r>
              <a:rPr lang="en-US" sz="2900" dirty="0" err="1">
                <a:latin typeface="Consolas" panose="020B0609020204030204" pitchFamily="49" charset="0"/>
                <a:cs typeface="Calibri" panose="020F0502020204030204" pitchFamily="34" charset="0"/>
              </a:rPr>
              <a:t>arr.length</a:t>
            </a:r>
            <a:r>
              <a:rPr lang="en-US" sz="2900" dirty="0">
                <a:latin typeface="Consolas" panose="020B0609020204030204" pitchFamily="49" charset="0"/>
                <a:cs typeface="Calibri" panose="020F0502020204030204" pitchFamily="34" charset="0"/>
              </a:rPr>
              <a:t>() - 1]</a:t>
            </a:r>
          </a:p>
          <a:p>
            <a:pPr marL="342900" indent="-342900">
              <a:spcBef>
                <a:spcPts val="1200"/>
              </a:spcBef>
              <a:buClr>
                <a:srgbClr val="008080"/>
              </a:buClr>
              <a:buAutoNum type="alphaUcPeriod"/>
            </a:pPr>
            <a:r>
              <a:rPr lang="en-US" sz="2900" dirty="0" err="1">
                <a:latin typeface="Consolas" panose="020B0609020204030204" pitchFamily="49" charset="0"/>
                <a:cs typeface="Calibri" panose="020F0502020204030204" pitchFamily="34" charset="0"/>
              </a:rPr>
              <a:t>arr</a:t>
            </a:r>
            <a:r>
              <a:rPr lang="en-US" sz="2900" dirty="0">
                <a:latin typeface="Consolas" panose="020B0609020204030204" pitchFamily="49" charset="0"/>
                <a:cs typeface="Calibri" panose="020F0502020204030204" pitchFamily="34" charset="0"/>
              </a:rPr>
              <a:t>[</a:t>
            </a:r>
            <a:r>
              <a:rPr lang="en-US" sz="2900" dirty="0" err="1">
                <a:latin typeface="Consolas" panose="020B0609020204030204" pitchFamily="49" charset="0"/>
                <a:cs typeface="Calibri" panose="020F0502020204030204" pitchFamily="34" charset="0"/>
              </a:rPr>
              <a:t>arr.length</a:t>
            </a:r>
            <a:r>
              <a:rPr lang="en-US" sz="2900" dirty="0">
                <a:latin typeface="Consolas" panose="020B0609020204030204" pitchFamily="49" charset="0"/>
                <a:cs typeface="Calibri" panose="020F0502020204030204" pitchFamily="34" charset="0"/>
              </a:rPr>
              <a:t> - 1]</a:t>
            </a:r>
          </a:p>
        </p:txBody>
      </p:sp>
    </p:spTree>
    <p:extLst>
      <p:ext uri="{BB962C8B-B14F-4D97-AF65-F5344CB8AC3E}">
        <p14:creationId xmlns:p14="http://schemas.microsoft.com/office/powerpoint/2010/main" val="4141744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644D26C-6F24-4EAE-A973-4FAB26BC3E0A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Lesson 13 - Autumn 2024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7BF8BB8-2116-7273-8E7D-C0689F6B9BF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92092" y="1234388"/>
            <a:ext cx="6890033" cy="181588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What would the array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 panose="020B0609020204030204" pitchFamily="49" charset="0"/>
                <a:ea typeface="Arial"/>
                <a:cs typeface="Calibri" panose="020F0502020204030204" pitchFamily="34" charset="0"/>
                <a:sym typeface="Arial"/>
              </a:rPr>
              <a:t>a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store at the end of this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 panose="020B0609020204030204" pitchFamily="49" charset="0"/>
                <a:ea typeface="Arial"/>
                <a:cs typeface="Calibri" panose="020F0502020204030204" pitchFamily="34" charset="0"/>
                <a:sym typeface="Arial"/>
              </a:rPr>
              <a:t>arrayMystery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method if </a:t>
            </a:r>
            <a:b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</a:b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 panose="020B0609020204030204" pitchFamily="49" charset="0"/>
                <a:ea typeface="Arial"/>
                <a:cs typeface="Calibri" panose="020F0502020204030204" pitchFamily="34" charset="0"/>
                <a:sym typeface="Arial"/>
              </a:rPr>
              <a:t>{-20, 20, 26, 32, 50, 3}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was passed in?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7E0D55-CBA3-E245-4997-349AD23C111E}"/>
              </a:ext>
            </a:extLst>
          </p:cNvPr>
          <p:cNvSpPr txBox="1"/>
          <p:nvPr/>
        </p:nvSpPr>
        <p:spPr>
          <a:xfrm>
            <a:off x="7253157" y="3136493"/>
            <a:ext cx="4793320" cy="2031325"/>
          </a:xfrm>
          <a:prstGeom prst="rect">
            <a:avLst/>
          </a:prstGeom>
          <a:noFill/>
          <a:ln w="12700">
            <a:solidFill>
              <a:srgbClr val="993366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buClr>
                <a:srgbClr val="008080"/>
              </a:buClr>
              <a:buAutoNum type="alphaUcPeriod"/>
            </a:pPr>
            <a:r>
              <a:rPr lang="en-US" sz="2400" dirty="0">
                <a:latin typeface="Consolas" panose="020B0609020204030204" pitchFamily="49" charset="0"/>
                <a:cs typeface="Calibri" panose="020F0502020204030204" pitchFamily="34" charset="0"/>
              </a:rPr>
              <a:t>{-20, 20, 26, 32, 50, 3}</a:t>
            </a:r>
          </a:p>
          <a:p>
            <a:pPr marL="342900" indent="-342900">
              <a:spcBef>
                <a:spcPts val="1200"/>
              </a:spcBef>
              <a:buClr>
                <a:srgbClr val="008080"/>
              </a:buClr>
              <a:buFont typeface="Arial"/>
              <a:buAutoNum type="alphaUcPeriod"/>
            </a:pPr>
            <a:r>
              <a:rPr lang="en-US" sz="2400" dirty="0">
                <a:latin typeface="Consolas" panose="020B0609020204030204" pitchFamily="49" charset="0"/>
                <a:cs typeface="Calibri" panose="020F0502020204030204" pitchFamily="34" charset="0"/>
              </a:rPr>
              <a:t>{-15, 25, 31, 37, 55, 8}</a:t>
            </a:r>
          </a:p>
          <a:p>
            <a:pPr marL="342900" indent="-342900">
              <a:spcBef>
                <a:spcPts val="1200"/>
              </a:spcBef>
              <a:buClr>
                <a:srgbClr val="008080"/>
              </a:buClr>
              <a:buFont typeface="Arial"/>
              <a:buAutoNum type="alphaUcPeriod"/>
            </a:pPr>
            <a:r>
              <a:rPr lang="en-US" sz="2400" dirty="0">
                <a:latin typeface="Consolas" panose="020B0609020204030204" pitchFamily="49" charset="0"/>
                <a:cs typeface="Calibri" panose="020F0502020204030204" pitchFamily="34" charset="0"/>
              </a:rPr>
              <a:t>{-15, 25, 31, 37, 50, 3}</a:t>
            </a:r>
          </a:p>
          <a:p>
            <a:pPr marL="342900" indent="-342900">
              <a:spcBef>
                <a:spcPts val="1200"/>
              </a:spcBef>
              <a:buClr>
                <a:srgbClr val="008080"/>
              </a:buClr>
              <a:buFont typeface="Arial"/>
              <a:buAutoNum type="alphaUcPeriod"/>
            </a:pPr>
            <a:r>
              <a:rPr lang="en-US" sz="2400" dirty="0">
                <a:latin typeface="Consolas" panose="020B0609020204030204" pitchFamily="49" charset="0"/>
                <a:cs typeface="Calibri" panose="020F0502020204030204" pitchFamily="34" charset="0"/>
              </a:rPr>
              <a:t>{-15, 20, 26, 37, 50, 3}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540421E-543A-FAAC-C556-91B0680A1188}"/>
              </a:ext>
            </a:extLst>
          </p:cNvPr>
          <p:cNvSpPr txBox="1"/>
          <p:nvPr/>
        </p:nvSpPr>
        <p:spPr>
          <a:xfrm>
            <a:off x="792092" y="3136493"/>
            <a:ext cx="622935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static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void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arrayMystery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[] a) {</a:t>
            </a:r>
          </a:p>
          <a:p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for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a.length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-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&gt;=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--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 if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(a[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]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a[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-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]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10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   a[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-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]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a[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-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]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55058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CFB4DE-9D5B-3E71-C80C-DCF7A8B6B8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8595818-4B09-A7D5-C95D-6ABCAF6265A1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Lesson 13 - Autumn 2024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D8DF9C4-0BB4-1B95-DEC2-AD5EBE64A18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92092" y="1234388"/>
            <a:ext cx="8527006" cy="52322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Tracing through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 panose="020B0609020204030204" pitchFamily="49" charset="0"/>
                <a:ea typeface="Arial"/>
                <a:cs typeface="Calibri" panose="020F0502020204030204" pitchFamily="34" charset="0"/>
                <a:sym typeface="Arial"/>
              </a:rPr>
              <a:t>{-20, 20, 26, 32, 50, 3}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F14D3E-0B75-A2D4-FB66-B0141CB35DD4}"/>
              </a:ext>
            </a:extLst>
          </p:cNvPr>
          <p:cNvSpPr txBox="1"/>
          <p:nvPr/>
        </p:nvSpPr>
        <p:spPr>
          <a:xfrm>
            <a:off x="792092" y="3136493"/>
            <a:ext cx="622935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static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void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arrayMystery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[] a) {</a:t>
            </a:r>
          </a:p>
          <a:p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for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a.length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-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&gt;=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--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 if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(a[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]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a[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-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]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10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   a[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-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]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a[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-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]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36198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AC354-1D01-94B4-EDED-DEA559159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Announcements, Reminders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343C98-21E3-3967-9CFC-787902AAB9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285089"/>
          </a:xfrm>
        </p:spPr>
        <p:txBody>
          <a:bodyPr>
            <a:normAutofit/>
          </a:bodyPr>
          <a:lstStyle/>
          <a:p>
            <a:r>
              <a:rPr lang="en-US" sz="3600" dirty="0"/>
              <a:t>P2 due next Tuesday, November 12</a:t>
            </a:r>
            <a:r>
              <a:rPr lang="en-US" sz="3600" baseline="30000" dirty="0"/>
              <a:t>th</a:t>
            </a:r>
            <a:r>
              <a:rPr lang="en-US" sz="3600" dirty="0"/>
              <a:t> </a:t>
            </a:r>
          </a:p>
          <a:p>
            <a:r>
              <a:rPr lang="en-US" sz="3600" dirty="0"/>
              <a:t>R4 released, due next Thursday November 14</a:t>
            </a:r>
            <a:r>
              <a:rPr lang="en-US" sz="3600" baseline="30000" dirty="0"/>
              <a:t>th</a:t>
            </a:r>
            <a:r>
              <a:rPr lang="en-US" sz="3600" dirty="0"/>
              <a:t> </a:t>
            </a:r>
          </a:p>
          <a:p>
            <a:r>
              <a:rPr lang="en-US" sz="3600" dirty="0"/>
              <a:t>Quiz 2 in 2 weeks (Thursday, November 21</a:t>
            </a:r>
            <a:r>
              <a:rPr lang="en-US" sz="3600" baseline="30000" dirty="0"/>
              <a:t>st</a:t>
            </a:r>
            <a:r>
              <a:rPr lang="en-US" sz="3600" dirty="0"/>
              <a:t>)</a:t>
            </a:r>
          </a:p>
          <a:p>
            <a:pPr lvl="1"/>
            <a:r>
              <a:rPr lang="en-US" sz="3200" dirty="0"/>
              <a:t>will include everything up to next Wed’s lecture</a:t>
            </a:r>
          </a:p>
          <a:p>
            <a:r>
              <a:rPr lang="en-US" sz="3600" dirty="0"/>
              <a:t>Quiz 1 grades </a:t>
            </a:r>
            <a:r>
              <a:rPr lang="en-US" sz="3600" i="1" dirty="0"/>
              <a:t>almost certainly</a:t>
            </a:r>
            <a:r>
              <a:rPr lang="en-US" sz="3600" dirty="0"/>
              <a:t> before Quiz 2</a:t>
            </a:r>
          </a:p>
          <a:p>
            <a:pPr lvl="1"/>
            <a:r>
              <a:rPr lang="en-US" sz="3200" dirty="0"/>
              <a:t>but, no promises on earlier :( sorry!</a:t>
            </a:r>
          </a:p>
          <a:p>
            <a:r>
              <a:rPr lang="en-US" sz="3600" dirty="0"/>
              <a:t>IPL closed for Veteran’s Day (November 11</a:t>
            </a:r>
            <a:r>
              <a:rPr lang="en-US" sz="3600" baseline="30000" dirty="0"/>
              <a:t>th</a:t>
            </a:r>
            <a:r>
              <a:rPr lang="en-US" sz="3600" dirty="0"/>
              <a:t>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839799-44A4-62F7-3B3F-9F0CE2261BC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13 - Autumn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341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Feedback &amp; Closing the Loop: The Good</a:t>
            </a:r>
            <a:endParaRPr dirty="0"/>
          </a:p>
        </p:txBody>
      </p:sp>
      <p:sp>
        <p:nvSpPr>
          <p:cNvPr id="68" name="Google Shape;68;p19"/>
          <p:cNvSpPr txBox="1">
            <a:spLocks noGrp="1"/>
          </p:cNvSpPr>
          <p:nvPr>
            <p:ph type="body" idx="1"/>
          </p:nvPr>
        </p:nvSpPr>
        <p:spPr>
          <a:xfrm>
            <a:off x="4630242" y="1460850"/>
            <a:ext cx="7256958" cy="46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08000" indent="-457200">
              <a:lnSpc>
                <a:spcPct val="100000"/>
              </a:lnSpc>
              <a:buSzPts val="2800"/>
            </a:pPr>
            <a:r>
              <a:rPr lang="en-US" u="sng" dirty="0">
                <a:solidFill>
                  <a:schemeClr val="tx1"/>
                </a:solidFill>
              </a:rPr>
              <a:t>Your TAs</a:t>
            </a:r>
            <a:r>
              <a:rPr lang="en-US" dirty="0">
                <a:solidFill>
                  <a:schemeClr val="tx1"/>
                </a:solidFill>
              </a:rPr>
              <a:t> (esp. quiz sections &amp; IPL) :)</a:t>
            </a:r>
            <a:r>
              <a:rPr lang="en-US" u="sng" dirty="0">
                <a:solidFill>
                  <a:schemeClr val="tx1"/>
                </a:solidFill>
              </a:rPr>
              <a:t> </a:t>
            </a:r>
          </a:p>
          <a:p>
            <a:pPr marL="508000" indent="-4572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Practice Quizzes &amp; Problems</a:t>
            </a:r>
          </a:p>
          <a:p>
            <a:pPr marL="508000" indent="-4572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Pre-class materials</a:t>
            </a:r>
          </a:p>
          <a:p>
            <a:pPr marL="508000" indent="-4572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Lectures (esp. live coding &amp; interaction)</a:t>
            </a:r>
          </a:p>
          <a:p>
            <a:pPr marL="508000" indent="-4572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Assignments</a:t>
            </a:r>
          </a:p>
          <a:p>
            <a:pPr marL="508000" indent="-4572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Ed discussion board</a:t>
            </a:r>
          </a:p>
          <a:p>
            <a:pPr marL="508000" indent="-4572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Classroom vibes &amp; peer engagement</a:t>
            </a:r>
          </a:p>
          <a:p>
            <a:pPr marL="508000" indent="-4572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Being funny (sometimes?) &amp; empathetic</a:t>
            </a:r>
          </a:p>
          <a:p>
            <a:pPr marL="508000" indent="-457200">
              <a:lnSpc>
                <a:spcPct val="100000"/>
              </a:lnSpc>
              <a:buSzPts val="2800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13 - Autumn 2024</a:t>
            </a: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2847B5-E380-A942-00E2-CF2AA37AE3DB}"/>
              </a:ext>
            </a:extLst>
          </p:cNvPr>
          <p:cNvSpPr txBox="1"/>
          <p:nvPr/>
        </p:nvSpPr>
        <p:spPr>
          <a:xfrm>
            <a:off x="838200" y="1460850"/>
            <a:ext cx="2819400" cy="461664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🎃-----nehaa24------🎃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|👾 Friend # 1: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daltonbo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|👾 Friend # 2: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rkorol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--------------------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🎃-----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samkoro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------🎃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|👾 Friend # 1: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yethanli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|👾 Friend # 2: zachwu5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|👾 Friend # 3: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mahimu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|👾 Friend # 4: qsun05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--------------------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🎃-----ali1726------🎃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|👾 Friend # 1: tan7271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|👾 Friend # 2: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deliu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|👾 Friend # 3: hzpan8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--------------------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🎃-----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mxw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------🎃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|👾 Friend # 1: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--------------------</a:t>
            </a:r>
          </a:p>
        </p:txBody>
      </p:sp>
    </p:spTree>
    <p:extLst>
      <p:ext uri="{BB962C8B-B14F-4D97-AF65-F5344CB8AC3E}">
        <p14:creationId xmlns:p14="http://schemas.microsoft.com/office/powerpoint/2010/main" val="420934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Feedback &amp; Closing the Loop: Suggestions</a:t>
            </a:r>
            <a:endParaRPr dirty="0"/>
          </a:p>
        </p:txBody>
      </p:sp>
      <p:sp>
        <p:nvSpPr>
          <p:cNvPr id="68" name="Google Shape;68;p19"/>
          <p:cNvSpPr txBox="1">
            <a:spLocks noGrp="1"/>
          </p:cNvSpPr>
          <p:nvPr>
            <p:ph type="body" idx="1"/>
          </p:nvPr>
        </p:nvSpPr>
        <p:spPr>
          <a:xfrm>
            <a:off x="4630242" y="1460850"/>
            <a:ext cx="7244432" cy="46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08000" indent="-4572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Time management &amp; pace in lecture,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including longer time spent coding</a:t>
            </a:r>
          </a:p>
          <a:p>
            <a:pPr marL="965200" lvl="1" indent="-4572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overall agree – we’re on it!</a:t>
            </a:r>
          </a:p>
          <a:p>
            <a:pPr marL="508000" indent="-4572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Even more practice quizzes (&amp; problems)!</a:t>
            </a:r>
          </a:p>
          <a:p>
            <a:pPr marL="965200" lvl="1" indent="-4572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stay tuned! (esp. for the final)</a:t>
            </a:r>
          </a:p>
          <a:p>
            <a:pPr marL="965200" lvl="1" indent="-4572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but also: more practice quizzes != doing better!</a:t>
            </a:r>
          </a:p>
          <a:p>
            <a:pPr marL="508000" indent="-4572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More debugging &amp; code quality, but split on whether it should be in lecture or not</a:t>
            </a:r>
          </a:p>
          <a:p>
            <a:pPr marL="965200" lvl="1" indent="-4572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we’re thinking about this! &amp; talking to TAs</a:t>
            </a:r>
          </a:p>
        </p:txBody>
      </p:sp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13 - Autumn 2024</a:t>
            </a: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F24A3A-29C3-2A09-6687-6FE7AB3B55AC}"/>
              </a:ext>
            </a:extLst>
          </p:cNvPr>
          <p:cNvSpPr txBox="1"/>
          <p:nvPr/>
        </p:nvSpPr>
        <p:spPr>
          <a:xfrm>
            <a:off x="838200" y="1767006"/>
            <a:ext cx="2489200" cy="33239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Network visualization: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nehaa24's friends: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✦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daltonbo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✦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rkorol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samkoro's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friends: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✦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yethanli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✦ zachwu5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✦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mahimu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✦ qsun05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ali1726's friends: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✦ tan7271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✦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deliu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✦ hzpan8</a:t>
            </a:r>
          </a:p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mxw's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friends: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✦ None :( womp womp</a:t>
            </a:r>
          </a:p>
        </p:txBody>
      </p:sp>
    </p:spTree>
    <p:extLst>
      <p:ext uri="{BB962C8B-B14F-4D97-AF65-F5344CB8AC3E}">
        <p14:creationId xmlns:p14="http://schemas.microsoft.com/office/powerpoint/2010/main" val="3983473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Feedback &amp; Closing the Loop: Practice (1/2)</a:t>
            </a:r>
            <a:endParaRPr dirty="0"/>
          </a:p>
        </p:txBody>
      </p:sp>
      <p:sp>
        <p:nvSpPr>
          <p:cNvPr id="68" name="Google Shape;68;p19"/>
          <p:cNvSpPr txBox="1">
            <a:spLocks noGrp="1"/>
          </p:cNvSpPr>
          <p:nvPr>
            <p:ph type="body" idx="1"/>
          </p:nvPr>
        </p:nvSpPr>
        <p:spPr>
          <a:xfrm>
            <a:off x="4630242" y="1331643"/>
            <a:ext cx="6873257" cy="46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0800" indent="0">
              <a:lnSpc>
                <a:spcPct val="100000"/>
              </a:lnSpc>
              <a:buSzPts val="2800"/>
              <a:buNone/>
            </a:pPr>
            <a:r>
              <a:rPr lang="en-US" sz="2400" dirty="0">
                <a:solidFill>
                  <a:schemeClr val="tx1"/>
                </a:solidFill>
              </a:rPr>
              <a:t>Practice can happen…</a:t>
            </a:r>
          </a:p>
          <a:p>
            <a:pPr marL="393700">
              <a:lnSpc>
                <a:spcPct val="100000"/>
              </a:lnSpc>
              <a:buSzPts val="2800"/>
            </a:pPr>
            <a:r>
              <a:rPr lang="en-US" sz="2400" dirty="0">
                <a:solidFill>
                  <a:schemeClr val="tx1"/>
                </a:solidFill>
              </a:rPr>
              <a:t>in structured environments (e.g. quiz section, IPL)</a:t>
            </a:r>
          </a:p>
          <a:p>
            <a:pPr marL="393700">
              <a:lnSpc>
                <a:spcPct val="100000"/>
              </a:lnSpc>
              <a:buSzPts val="2800"/>
            </a:pPr>
            <a:r>
              <a:rPr lang="en-US" sz="2400" dirty="0">
                <a:solidFill>
                  <a:schemeClr val="tx1"/>
                </a:solidFill>
              </a:rPr>
              <a:t>in unstructured environments (e.g. on your own)</a:t>
            </a:r>
          </a:p>
          <a:p>
            <a:pPr marL="50800" indent="0">
              <a:lnSpc>
                <a:spcPct val="100000"/>
              </a:lnSpc>
              <a:buSzPts val="2800"/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50800" indent="0">
              <a:lnSpc>
                <a:spcPct val="100000"/>
              </a:lnSpc>
              <a:buSzPts val="2800"/>
              <a:buNone/>
            </a:pPr>
            <a:r>
              <a:rPr lang="en-US" sz="2400" dirty="0">
                <a:solidFill>
                  <a:schemeClr val="tx1"/>
                </a:solidFill>
              </a:rPr>
              <a:t>Practice problems! (in order of relevance) </a:t>
            </a:r>
          </a:p>
          <a:p>
            <a:pPr marL="508000" indent="-457200">
              <a:lnSpc>
                <a:spcPct val="100000"/>
              </a:lnSpc>
              <a:buSzPts val="2800"/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Practice quizzes, section problems</a:t>
            </a:r>
            <a:endParaRPr lang="en-US" sz="2400" b="0" i="0" dirty="0">
              <a:solidFill>
                <a:srgbClr val="222222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8000" indent="-457200">
              <a:lnSpc>
                <a:spcPct val="100000"/>
              </a:lnSpc>
              <a:buSzPts val="2800"/>
              <a:buFont typeface="+mj-lt"/>
              <a:buAutoNum type="arabicPeriod"/>
            </a:pPr>
            <a:r>
              <a:rPr lang="en-US" sz="2400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“Extra Review” problems</a:t>
            </a:r>
          </a:p>
          <a:p>
            <a:pPr marL="508000" indent="-457200">
              <a:lnSpc>
                <a:spcPct val="100000"/>
              </a:lnSpc>
              <a:buSzPts val="2800"/>
              <a:buFont typeface="+mj-lt"/>
              <a:buAutoNum type="arabicPeriod"/>
            </a:pPr>
            <a:r>
              <a:rPr lang="en-US" sz="2400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Pre-class &amp; Lecture Problems</a:t>
            </a:r>
          </a:p>
          <a:p>
            <a:pPr marL="508000" indent="-457200">
              <a:lnSpc>
                <a:spcPct val="100000"/>
              </a:lnSpc>
              <a:buSzPts val="2800"/>
              <a:buFont typeface="+mj-lt"/>
              <a:buAutoNum type="arabicPeriod"/>
            </a:pPr>
            <a:r>
              <a:rPr lang="en-US" sz="2400" dirty="0" err="1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PracticeIt</a:t>
            </a:r>
            <a:endParaRPr lang="en-US" sz="2400" b="0" i="0" dirty="0">
              <a:solidFill>
                <a:srgbClr val="222222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93700">
              <a:lnSpc>
                <a:spcPct val="100000"/>
              </a:lnSpc>
              <a:buSzPts val="2800"/>
            </a:pPr>
            <a:endParaRPr lang="en-US" sz="2400" b="0" i="0" dirty="0">
              <a:solidFill>
                <a:srgbClr val="222222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13 - Autumn 2024</a:t>
            </a: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5F652C-DD3A-D857-ABBD-6CB1943E9758}"/>
              </a:ext>
            </a:extLst>
          </p:cNvPr>
          <p:cNvSpPr txBox="1"/>
          <p:nvPr/>
        </p:nvSpPr>
        <p:spPr>
          <a:xfrm>
            <a:off x="304800" y="1348319"/>
            <a:ext cx="3822700" cy="461664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Network visualization: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✨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ʕ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•ᴥ•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ʔ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nehaa24's 2 friends✨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*--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daltonbo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*--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rkorol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🧡💛💚💙💜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✨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ʕ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•ᴥ•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ʔ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samkoro's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4 friends✨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*--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yethanli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*--zachwu5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*--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mahimu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*--qsun05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🧡💛💚💙💜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✨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ʕ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•ᴥ•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ʔ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ali1726's 3 friends✨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*--tan7271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*--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deliu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*--hzpan8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🧡💛💚💙💜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✨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ʕ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•ᴥ•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ʔ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mxw's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0 friends✨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🧡💛💚💙💜</a:t>
            </a:r>
          </a:p>
        </p:txBody>
      </p:sp>
    </p:spTree>
    <p:extLst>
      <p:ext uri="{BB962C8B-B14F-4D97-AF65-F5344CB8AC3E}">
        <p14:creationId xmlns:p14="http://schemas.microsoft.com/office/powerpoint/2010/main" val="4199855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>
          <a:extLst>
            <a:ext uri="{FF2B5EF4-FFF2-40B4-BE49-F238E27FC236}">
              <a16:creationId xmlns:a16="http://schemas.microsoft.com/office/drawing/2014/main" id="{666F0A59-D7F5-97AD-1589-582FCCCCCB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>
            <a:extLst>
              <a:ext uri="{FF2B5EF4-FFF2-40B4-BE49-F238E27FC236}">
                <a16:creationId xmlns:a16="http://schemas.microsoft.com/office/drawing/2014/main" id="{6079169C-4627-605D-B541-43A6B8DBEFA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Feedback &amp; Closing the Loop: Practice (2/2)</a:t>
            </a:r>
            <a:endParaRPr dirty="0"/>
          </a:p>
        </p:txBody>
      </p:sp>
      <p:sp>
        <p:nvSpPr>
          <p:cNvPr id="68" name="Google Shape;68;p19">
            <a:extLst>
              <a:ext uri="{FF2B5EF4-FFF2-40B4-BE49-F238E27FC236}">
                <a16:creationId xmlns:a16="http://schemas.microsoft.com/office/drawing/2014/main" id="{B2506657-894F-9D69-EDE5-784951F46FB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630242" y="1331643"/>
            <a:ext cx="7052677" cy="46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0800" indent="0">
              <a:lnSpc>
                <a:spcPct val="100000"/>
              </a:lnSpc>
              <a:buSzPts val="2800"/>
              <a:buNone/>
            </a:pPr>
            <a:r>
              <a:rPr lang="en-US" sz="24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But: what we care about in this class is </a:t>
            </a:r>
            <a:r>
              <a:rPr lang="en-US" sz="2400" b="0" i="0" u="sng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transfer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how can you use your knowledge</a:t>
            </a:r>
            <a:r>
              <a:rPr lang="en-US" sz="2400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on new tasks.</a:t>
            </a:r>
          </a:p>
          <a:p>
            <a:pPr marL="393700">
              <a:lnSpc>
                <a:spcPct val="100000"/>
              </a:lnSpc>
              <a:buSzPts val="2800"/>
            </a:pPr>
            <a:r>
              <a:rPr lang="en-US" sz="24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won’t ask you </a:t>
            </a:r>
            <a:r>
              <a:rPr lang="en-US" sz="2400" b="0" i="1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exactly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what’s on the practice quiz</a:t>
            </a:r>
          </a:p>
          <a:p>
            <a:pPr marL="393700">
              <a:lnSpc>
                <a:spcPct val="100000"/>
              </a:lnSpc>
              <a:buSzPts val="2800"/>
            </a:pPr>
            <a:r>
              <a:rPr lang="en-US" sz="2400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more practice quizzes has diminishing returns</a:t>
            </a:r>
          </a:p>
          <a:p>
            <a:pPr marL="393700">
              <a:lnSpc>
                <a:spcPct val="100000"/>
              </a:lnSpc>
              <a:buSzPts val="2800"/>
            </a:pPr>
            <a:r>
              <a:rPr lang="en-US" sz="2400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programming in real life looks like!</a:t>
            </a:r>
          </a:p>
          <a:p>
            <a:pPr marL="393700">
              <a:lnSpc>
                <a:spcPct val="100000"/>
              </a:lnSpc>
              <a:buSzPts val="2800"/>
            </a:pPr>
            <a:endParaRPr lang="en-US" sz="2400" b="0" i="0" dirty="0">
              <a:solidFill>
                <a:srgbClr val="222222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800" indent="0">
              <a:lnSpc>
                <a:spcPct val="100000"/>
              </a:lnSpc>
              <a:buSzPts val="2800"/>
              <a:buNone/>
            </a:pPr>
            <a:r>
              <a:rPr lang="en-US" sz="2400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 yourself hitting a wall with practice (or on work)?</a:t>
            </a:r>
            <a:br>
              <a:rPr lang="en-US" sz="2400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b="1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sign that you should be doing something different!</a:t>
            </a:r>
            <a:endParaRPr lang="en-US" sz="2400" b="0" i="0" dirty="0">
              <a:solidFill>
                <a:srgbClr val="222222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800" indent="0">
              <a:lnSpc>
                <a:spcPct val="100000"/>
              </a:lnSpc>
              <a:buSzPts val="2800"/>
              <a:buNone/>
            </a:pPr>
            <a:r>
              <a:rPr lang="en-US" sz="2400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Advice: reflect on what’s working &amp; talk to someone (office hours, IPL, or your bestie)</a:t>
            </a:r>
            <a:endParaRPr lang="en-US" sz="2400" b="0" i="0" dirty="0">
              <a:solidFill>
                <a:srgbClr val="222222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" name="Google Shape;69;p19">
            <a:extLst>
              <a:ext uri="{FF2B5EF4-FFF2-40B4-BE49-F238E27FC236}">
                <a16:creationId xmlns:a16="http://schemas.microsoft.com/office/drawing/2014/main" id="{39F73B14-8793-F9DE-B812-62575AD96380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13 - Autumn 2024</a:t>
            </a: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CE9505-C6C5-F918-CD9B-05884CE89CBC}"/>
              </a:ext>
            </a:extLst>
          </p:cNvPr>
          <p:cNvSpPr txBox="1"/>
          <p:nvPr/>
        </p:nvSpPr>
        <p:spPr>
          <a:xfrm>
            <a:off x="267781" y="2324893"/>
            <a:ext cx="4215319" cy="246221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User😎: nehaa24</a:t>
            </a:r>
          </a:p>
          <a:p>
            <a:r>
              <a:rPr lang="en-US" dirty="0"/>
              <a:t>Friend(s)🍀: </a:t>
            </a:r>
            <a:r>
              <a:rPr lang="en-US" dirty="0" err="1"/>
              <a:t>daltonbo</a:t>
            </a:r>
            <a:r>
              <a:rPr lang="en-US" dirty="0"/>
              <a:t>, </a:t>
            </a:r>
            <a:r>
              <a:rPr lang="en-US" dirty="0" err="1"/>
              <a:t>rkorol</a:t>
            </a:r>
            <a:endParaRPr lang="en-US" dirty="0"/>
          </a:p>
          <a:p>
            <a:endParaRPr lang="en-US" dirty="0"/>
          </a:p>
          <a:p>
            <a:r>
              <a:rPr lang="en-US" dirty="0"/>
              <a:t>User😎: </a:t>
            </a:r>
            <a:r>
              <a:rPr lang="en-US" dirty="0" err="1"/>
              <a:t>samkoro</a:t>
            </a:r>
            <a:endParaRPr lang="en-US" dirty="0"/>
          </a:p>
          <a:p>
            <a:r>
              <a:rPr lang="en-US" dirty="0"/>
              <a:t>Friend(s)🍀: </a:t>
            </a:r>
            <a:r>
              <a:rPr lang="en-US" dirty="0" err="1"/>
              <a:t>yethanli</a:t>
            </a:r>
            <a:r>
              <a:rPr lang="en-US" dirty="0"/>
              <a:t>, zachwu5, </a:t>
            </a:r>
            <a:r>
              <a:rPr lang="en-US" dirty="0" err="1"/>
              <a:t>mahimu</a:t>
            </a:r>
            <a:r>
              <a:rPr lang="en-US" dirty="0"/>
              <a:t>, qsun05</a:t>
            </a:r>
          </a:p>
          <a:p>
            <a:endParaRPr lang="en-US" dirty="0"/>
          </a:p>
          <a:p>
            <a:r>
              <a:rPr lang="en-US" dirty="0"/>
              <a:t>User😎: ali1726</a:t>
            </a:r>
          </a:p>
          <a:p>
            <a:r>
              <a:rPr lang="en-US" dirty="0"/>
              <a:t>Friend(s)🍀: tan7271, </a:t>
            </a:r>
            <a:r>
              <a:rPr lang="en-US" dirty="0" err="1"/>
              <a:t>deliu</a:t>
            </a:r>
            <a:r>
              <a:rPr lang="en-US" dirty="0"/>
              <a:t>, hzpan8</a:t>
            </a:r>
          </a:p>
          <a:p>
            <a:endParaRPr lang="en-US" dirty="0"/>
          </a:p>
          <a:p>
            <a:r>
              <a:rPr lang="en-US" dirty="0"/>
              <a:t>User😎: </a:t>
            </a:r>
            <a:r>
              <a:rPr lang="en-US" dirty="0" err="1"/>
              <a:t>mxw</a:t>
            </a:r>
            <a:endParaRPr lang="en-US" dirty="0"/>
          </a:p>
          <a:p>
            <a:r>
              <a:rPr lang="en-US" dirty="0"/>
              <a:t>Friend(s)🍀: No FRIEND😳</a:t>
            </a:r>
          </a:p>
        </p:txBody>
      </p:sp>
    </p:spTree>
    <p:extLst>
      <p:ext uri="{BB962C8B-B14F-4D97-AF65-F5344CB8AC3E}">
        <p14:creationId xmlns:p14="http://schemas.microsoft.com/office/powerpoint/2010/main" val="3081132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>
          <a:extLst>
            <a:ext uri="{FF2B5EF4-FFF2-40B4-BE49-F238E27FC236}">
              <a16:creationId xmlns:a16="http://schemas.microsoft.com/office/drawing/2014/main" id="{04FBFE04-C702-0256-F4ED-385B77103A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>
            <a:extLst>
              <a:ext uri="{FF2B5EF4-FFF2-40B4-BE49-F238E27FC236}">
                <a16:creationId xmlns:a16="http://schemas.microsoft.com/office/drawing/2014/main" id="{A11AC4DF-AC3A-2CB4-6D97-B64B601598F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Feedback &amp; Closing the Loop: in closing…</a:t>
            </a:r>
            <a:endParaRPr dirty="0"/>
          </a:p>
        </p:txBody>
      </p:sp>
      <p:sp>
        <p:nvSpPr>
          <p:cNvPr id="68" name="Google Shape;68;p19">
            <a:extLst>
              <a:ext uri="{FF2B5EF4-FFF2-40B4-BE49-F238E27FC236}">
                <a16:creationId xmlns:a16="http://schemas.microsoft.com/office/drawing/2014/main" id="{A4D15B75-64A0-F2E8-9041-80DA3A6BCD3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630242" y="1331643"/>
            <a:ext cx="6873257" cy="46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0800" indent="0">
              <a:lnSpc>
                <a:spcPct val="100000"/>
              </a:lnSpc>
              <a:buSzPts val="2800"/>
              <a:buNone/>
            </a:pPr>
            <a:r>
              <a:rPr lang="en-US" sz="24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Reading specifications carefully is a skill!</a:t>
            </a:r>
          </a:p>
          <a:p>
            <a:pPr marL="508000" indent="-457200">
              <a:lnSpc>
                <a:spcPct val="100000"/>
              </a:lnSpc>
              <a:buSzPts val="2800"/>
            </a:pPr>
            <a:r>
              <a:rPr lang="en-US" sz="2400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“Fun” fact: Matt has to read specs too…</a:t>
            </a:r>
          </a:p>
          <a:p>
            <a:pPr marL="50800" indent="0">
              <a:lnSpc>
                <a:spcPct val="100000"/>
              </a:lnSpc>
              <a:buSzPts val="2800"/>
              <a:buNone/>
            </a:pPr>
            <a:endParaRPr lang="en-US" sz="2400" dirty="0">
              <a:solidFill>
                <a:srgbClr val="22222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800" indent="0">
              <a:lnSpc>
                <a:spcPct val="100000"/>
              </a:lnSpc>
              <a:buSzPts val="2800"/>
              <a:buNone/>
            </a:pPr>
            <a:r>
              <a:rPr lang="en-US" sz="2400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Make use of the IPL!</a:t>
            </a:r>
          </a:p>
          <a:p>
            <a:pPr marL="393700">
              <a:lnSpc>
                <a:spcPct val="100000"/>
              </a:lnSpc>
              <a:buSzPts val="2800"/>
            </a:pPr>
            <a:r>
              <a:rPr lang="en-US" sz="2400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 </a:t>
            </a:r>
            <a:r>
              <a:rPr lang="en-US" sz="2400" i="1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just</a:t>
            </a:r>
            <a:r>
              <a:rPr lang="en-US" sz="2400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for homework help!</a:t>
            </a:r>
          </a:p>
          <a:p>
            <a:pPr marL="393700">
              <a:lnSpc>
                <a:spcPct val="100000"/>
              </a:lnSpc>
              <a:buSzPts val="2800"/>
            </a:pPr>
            <a:r>
              <a:rPr lang="en-US" sz="2400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 times are busier than others … plan for this!</a:t>
            </a:r>
          </a:p>
          <a:p>
            <a:pPr marL="50800" indent="0">
              <a:lnSpc>
                <a:spcPct val="100000"/>
              </a:lnSpc>
              <a:buSzPts val="2800"/>
              <a:buNone/>
            </a:pPr>
            <a:endParaRPr lang="en-US" sz="2400" dirty="0">
              <a:solidFill>
                <a:srgbClr val="22222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800" indent="0">
              <a:lnSpc>
                <a:spcPct val="100000"/>
              </a:lnSpc>
              <a:buSzPts val="2800"/>
              <a:buNone/>
            </a:pPr>
            <a:r>
              <a:rPr lang="en-US" sz="2400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finally, please keep giving us feedback!</a:t>
            </a:r>
          </a:p>
        </p:txBody>
      </p:sp>
      <p:sp>
        <p:nvSpPr>
          <p:cNvPr id="69" name="Google Shape;69;p19">
            <a:extLst>
              <a:ext uri="{FF2B5EF4-FFF2-40B4-BE49-F238E27FC236}">
                <a16:creationId xmlns:a16="http://schemas.microsoft.com/office/drawing/2014/main" id="{7113BF8C-502E-5CE7-2C20-F5B91EB86DF6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13 - Autumn 2024</a:t>
            </a: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01BC833-C8F5-0D90-E9D1-E32928E96854}"/>
              </a:ext>
            </a:extLst>
          </p:cNvPr>
          <p:cNvSpPr txBox="1"/>
          <p:nvPr/>
        </p:nvSpPr>
        <p:spPr>
          <a:xfrm>
            <a:off x="509892" y="1364995"/>
            <a:ext cx="3528708" cy="461664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╭───────────────────────.★.🍎.─╮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✦ nehaa24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-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daltonbo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-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rkorol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╰─.🍎.★.───────────────────────╯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╭───────────────────────.★.🍏.─╮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✦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samkoro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-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yethanli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- zachwu5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-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mahimu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- qsun05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╰─.🍏.★.───────────────────────╯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╭───────────────────────.★.🍎.─╮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✦ ali1726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- tan7271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-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deliu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- hzpan8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╰─.🍎.★.───────────────────────╯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╭───────────────────────.★.🍏.─╮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✦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mxw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╰─.🍏.★.───────────────────────╯</a:t>
            </a:r>
          </a:p>
        </p:txBody>
      </p:sp>
    </p:spTree>
    <p:extLst>
      <p:ext uri="{BB962C8B-B14F-4D97-AF65-F5344CB8AC3E}">
        <p14:creationId xmlns:p14="http://schemas.microsoft.com/office/powerpoint/2010/main" val="2551141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0B305-013D-264C-0ECB-837D34480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one last C2 that made me chuckle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ED1651-4B04-4A4B-1829-2CD4390DD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13 - Autumn 2024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A16C0D-98D7-80E8-9A70-677129A3F45D}"/>
              </a:ext>
            </a:extLst>
          </p:cNvPr>
          <p:cNvSpPr txBox="1"/>
          <p:nvPr/>
        </p:nvSpPr>
        <p:spPr>
          <a:xfrm>
            <a:off x="604736" y="1514289"/>
            <a:ext cx="3636524" cy="440120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What the emoji means: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*-------------------------------*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|      😎: User                 |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|      🤝: Users friends        |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|      ❌: Fake friends         |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*-------------------------------*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-----------------------------\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😎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jachi's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friends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🤝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hconeybe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🤝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hibbahk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❌  gumball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_____________________________/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-----------------------------\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😎juliak24's friends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🤝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hhemps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🤝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eshira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🤝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sahejk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❌  gumball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_____________________________/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FC326E5-1BAA-9AC9-0F54-A5D1724DFED8}"/>
              </a:ext>
            </a:extLst>
          </p:cNvPr>
          <p:cNvSpPr txBox="1"/>
          <p:nvPr/>
        </p:nvSpPr>
        <p:spPr>
          <a:xfrm>
            <a:off x="4474724" y="1520791"/>
            <a:ext cx="5651770" cy="375487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-----------------------------\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😎gumball's friends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🤝  nwang913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🤝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swofferh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🤝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tradams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🤝  aaw01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🤝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sdokka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🤝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jachi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❌  juliak24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_____________________________/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-----------------------------\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😎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mxw's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friends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❌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_____________________________/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mxw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has no friends + are fake somehow !? 😔❌)</a:t>
            </a:r>
          </a:p>
        </p:txBody>
      </p:sp>
    </p:spTree>
    <p:extLst>
      <p:ext uri="{BB962C8B-B14F-4D97-AF65-F5344CB8AC3E}">
        <p14:creationId xmlns:p14="http://schemas.microsoft.com/office/powerpoint/2010/main" val="124516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b="1" dirty="0">
                <a:solidFill>
                  <a:srgbClr val="008080"/>
                </a:solidFill>
              </a:rPr>
              <a:t>(PCM) </a:t>
            </a:r>
            <a:r>
              <a:rPr lang="en-US" b="1" dirty="0">
                <a:solidFill>
                  <a:schemeClr val="tx1"/>
                </a:solidFill>
              </a:rPr>
              <a:t>Arrays</a:t>
            </a:r>
            <a:endParaRPr dirty="0"/>
          </a:p>
        </p:txBody>
      </p:sp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13 - Autumn 2024</a:t>
            </a:r>
            <a:endParaRPr/>
          </a:p>
        </p:txBody>
      </p:sp>
      <p:pic>
        <p:nvPicPr>
          <p:cNvPr id="1026" name="Picture 2" descr="The text &quot;int[] arr = new int[4];&quot; above a grey box with the label &quot;name: arr (int[])&quot; underneath it. There is an arrow coming out the grey box and pointing to a row of 4 blue boxes, with 0's in each one and numbers 0, 1, 2, 3 underneath the boxes in order from left to right. ">
            <a:extLst>
              <a:ext uri="{FF2B5EF4-FFF2-40B4-BE49-F238E27FC236}">
                <a16:creationId xmlns:a16="http://schemas.microsoft.com/office/drawing/2014/main" id="{218A5618-8946-43E9-9C1B-DCA9744A71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776" y="4348283"/>
            <a:ext cx="6619875" cy="178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1BFAF3C-1097-4397-A796-86DAC6E51E72}"/>
              </a:ext>
            </a:extLst>
          </p:cNvPr>
          <p:cNvSpPr txBox="1"/>
          <p:nvPr/>
        </p:nvSpPr>
        <p:spPr>
          <a:xfrm>
            <a:off x="1083302" y="1619129"/>
            <a:ext cx="1027049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Elements must </a:t>
            </a:r>
            <a:r>
              <a:rPr lang="en-US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all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be the same type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Indices (starting at </a:t>
            </a:r>
            <a:r>
              <a:rPr lang="en-US" sz="2800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Must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decide size when created!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>
                <a:latin typeface="Consolas" panose="020B0609020204030204" pitchFamily="49" charset="0"/>
                <a:cs typeface="Calibri" panose="020F0502020204030204" pitchFamily="34" charset="0"/>
              </a:rPr>
              <a:t>arr.length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to get </a:t>
            </a:r>
            <a:r>
              <a:rPr lang="en-US" sz="2800" dirty="0" err="1">
                <a:latin typeface="Consolas" panose="020B0609020204030204" pitchFamily="49" charset="0"/>
                <a:cs typeface="Calibri" panose="020F0502020204030204" pitchFamily="34" charset="0"/>
              </a:rPr>
              <a:t>arr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's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length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>
                <a:latin typeface="Consolas" panose="020B0609020204030204" pitchFamily="49" charset="0"/>
                <a:cs typeface="Calibri" panose="020F0502020204030204" pitchFamily="34" charset="0"/>
              </a:rPr>
              <a:t>Arrays.toString</a:t>
            </a:r>
            <a:r>
              <a:rPr lang="en-US" sz="2800" dirty="0">
                <a:latin typeface="Consolas" panose="020B0609020204030204" pitchFamily="49" charset="0"/>
                <a:cs typeface="Calibri" panose="020F0502020204030204" pitchFamily="34" charset="0"/>
              </a:rPr>
              <a:t>(</a:t>
            </a:r>
            <a:r>
              <a:rPr lang="en-US" sz="2800" dirty="0" err="1">
                <a:latin typeface="Consolas" panose="020B0609020204030204" pitchFamily="49" charset="0"/>
                <a:cs typeface="Calibri" panose="020F0502020204030204" pitchFamily="34" charset="0"/>
              </a:rPr>
              <a:t>arr</a:t>
            </a:r>
            <a:r>
              <a:rPr lang="en-US" sz="2800" dirty="0">
                <a:latin typeface="Consolas" panose="020B0609020204030204" pitchFamily="49" charset="0"/>
                <a:cs typeface="Calibri" panose="020F0502020204030204" pitchFamily="34" charset="0"/>
              </a:rPr>
              <a:t>)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to get a nice </a:t>
            </a:r>
            <a:r>
              <a:rPr lang="en-US" sz="2800" dirty="0">
                <a:latin typeface="Consolas" panose="020B0609020204030204" pitchFamily="49" charset="0"/>
                <a:cs typeface="Calibri" panose="020F0502020204030204" pitchFamily="34" charset="0"/>
              </a:rPr>
              <a:t>String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version</a:t>
            </a:r>
          </a:p>
        </p:txBody>
      </p:sp>
      <p:pic>
        <p:nvPicPr>
          <p:cNvPr id="1028" name="Picture 4" descr="A diagram of initializing an array, with three components: the type (int[]), the name (arr), and the array creation code (new int[4])">
            <a:extLst>
              <a:ext uri="{FF2B5EF4-FFF2-40B4-BE49-F238E27FC236}">
                <a16:creationId xmlns:a16="http://schemas.microsoft.com/office/drawing/2014/main" id="{150305CD-3D70-486D-A7BF-F286443816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386" y="2324639"/>
            <a:ext cx="5581754" cy="1012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6775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Allen School">
      <a:dk1>
        <a:srgbClr val="000000"/>
      </a:dk1>
      <a:lt1>
        <a:srgbClr val="FFFFFF"/>
      </a:lt1>
      <a:dk2>
        <a:srgbClr val="373545"/>
      </a:dk2>
      <a:lt2>
        <a:srgbClr val="DCD8DC"/>
      </a:lt2>
      <a:accent1>
        <a:srgbClr val="330065"/>
      </a:accent1>
      <a:accent2>
        <a:srgbClr val="917B4C"/>
      </a:accent2>
      <a:accent3>
        <a:srgbClr val="E8D3A2"/>
      </a:accent3>
      <a:accent4>
        <a:srgbClr val="330065"/>
      </a:accent4>
      <a:accent5>
        <a:srgbClr val="917B4C"/>
      </a:accent5>
      <a:accent6>
        <a:srgbClr val="E8D3A2"/>
      </a:accent6>
      <a:hlink>
        <a:srgbClr val="330065"/>
      </a:hlink>
      <a:folHlink>
        <a:srgbClr val="8C8C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37423</TotalTime>
  <Words>1345</Words>
  <Application>Microsoft Macintosh PowerPoint</Application>
  <PresentationFormat>Widescreen</PresentationFormat>
  <Paragraphs>272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Quattrocento Sans</vt:lpstr>
      <vt:lpstr>Arial</vt:lpstr>
      <vt:lpstr>Consolas</vt:lpstr>
      <vt:lpstr>Office Theme</vt:lpstr>
      <vt:lpstr>CSE 121 Lesson 13: Arrays</vt:lpstr>
      <vt:lpstr>Announcements, Reminders</vt:lpstr>
      <vt:lpstr>Feedback &amp; Closing the Loop: The Good</vt:lpstr>
      <vt:lpstr>Feedback &amp; Closing the Loop: Suggestions</vt:lpstr>
      <vt:lpstr>Feedback &amp; Closing the Loop: Practice (1/2)</vt:lpstr>
      <vt:lpstr>Feedback &amp; Closing the Loop: Practice (2/2)</vt:lpstr>
      <vt:lpstr>Feedback &amp; Closing the Loop: in closing…</vt:lpstr>
      <vt:lpstr>and one last C2 that made me chuckle</vt:lpstr>
      <vt:lpstr>(PCM) Arrays</vt:lpstr>
      <vt:lpstr>(PCM) Array Traversal Pattern</vt:lpstr>
      <vt:lpstr>How can we get the last element of an array arr?</vt:lpstr>
      <vt:lpstr>What would the array a store at the end of this arrayMystery method if  {-20, 20, 26, 32, 50, 3} was passed in?</vt:lpstr>
      <vt:lpstr>Tracing through {-20, 20, 26, 32, 50, 3}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121</dc:title>
  <dc:creator>Brett Wortzman</dc:creator>
  <cp:lastModifiedBy>Matthew Wang</cp:lastModifiedBy>
  <cp:revision>204</cp:revision>
  <dcterms:created xsi:type="dcterms:W3CDTF">2020-09-29T18:40:50Z</dcterms:created>
  <dcterms:modified xsi:type="dcterms:W3CDTF">2024-11-08T18:53:31Z</dcterms:modified>
</cp:coreProperties>
</file>