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48" r:id="rId1"/>
  </p:sldMasterIdLst>
  <p:notesMasterIdLst>
    <p:notesMasterId r:id="rId18"/>
  </p:notesMasterIdLst>
  <p:handoutMasterIdLst>
    <p:handoutMasterId r:id="rId19"/>
  </p:handoutMasterIdLst>
  <p:sldIdLst>
    <p:sldId id="295" r:id="rId2"/>
    <p:sldId id="296" r:id="rId3"/>
    <p:sldId id="301" r:id="rId4"/>
    <p:sldId id="302" r:id="rId5"/>
    <p:sldId id="303" r:id="rId6"/>
    <p:sldId id="297" r:id="rId7"/>
    <p:sldId id="298" r:id="rId8"/>
    <p:sldId id="289" r:id="rId9"/>
    <p:sldId id="299" r:id="rId10"/>
    <p:sldId id="300" r:id="rId11"/>
    <p:sldId id="286" r:id="rId12"/>
    <p:sldId id="287" r:id="rId13"/>
    <p:sldId id="290" r:id="rId14"/>
    <p:sldId id="275" r:id="rId15"/>
    <p:sldId id="291" r:id="rId16"/>
    <p:sldId id="292" r:id="rId17"/>
  </p:sldIdLst>
  <p:sldSz cx="12192000" cy="6858000"/>
  <p:notesSz cx="6858000" cy="9144000"/>
  <p:embeddedFontLst>
    <p:embeddedFont>
      <p:font typeface="Consolas" panose="020B0609020204030204" pitchFamily="49" charset="0"/>
      <p:regular r:id="rId20"/>
      <p:bold r:id="rId21"/>
      <p:italic r:id="rId22"/>
      <p:boldItalic r:id="rId23"/>
    </p:embeddedFont>
    <p:embeddedFont>
      <p:font typeface="Quattrocento Sans" panose="020B0502050000020003" pitchFamily="34" charset="0"/>
      <p:regular r:id="rId24"/>
      <p:bold r:id="rId25"/>
      <p:italic r:id="rId26"/>
      <p:boldItalic r:id="rId2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8" roundtripDataSignature="AMtx7mioJJQ/Bx54phgIwE+RMXi9NrKuY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008080"/>
    <a:srgbClr val="993366"/>
    <a:srgbClr val="339966"/>
    <a:srgbClr val="990033"/>
    <a:srgbClr val="CCECFF"/>
    <a:srgbClr val="FFFFCC"/>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70" autoAdjust="0"/>
    <p:restoredTop sz="90068" autoAdjust="0"/>
  </p:normalViewPr>
  <p:slideViewPr>
    <p:cSldViewPr snapToGrid="0">
      <p:cViewPr varScale="1">
        <p:scale>
          <a:sx n="103" d="100"/>
          <a:sy n="103" d="100"/>
        </p:scale>
        <p:origin x="120" y="13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9" d="100"/>
          <a:sy n="69" d="100"/>
        </p:scale>
        <p:origin x="2568" y="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font" Target="fonts/font7.fntdata"/><Relationship Id="rId3" Type="http://schemas.openxmlformats.org/officeDocument/2006/relationships/slide" Target="slides/slide2.xml"/><Relationship Id="rId21" Type="http://schemas.openxmlformats.org/officeDocument/2006/relationships/font" Target="fonts/font2.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1.fntdata"/><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5.fntdata"/><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4.fntdata"/><Relationship Id="rId28" Type="http://customschemas.google.com/relationships/presentationmetadata" Target="metadata"/><Relationship Id="rId10" Type="http://schemas.openxmlformats.org/officeDocument/2006/relationships/slide" Target="slides/slide9.xml"/><Relationship Id="rId19" Type="http://schemas.openxmlformats.org/officeDocument/2006/relationships/handoutMaster" Target="handoutMasters/handoutMaster1.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3.fntdata"/><Relationship Id="rId27" Type="http://schemas.openxmlformats.org/officeDocument/2006/relationships/font" Target="fonts/font8.fntdata"/><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9233D88-8018-4E9F-AB4A-98A7BBAF25A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47834B6-5C07-4317-936A-D39B3D436FA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5DF552-0698-4B73-9CF8-11036753CEB6}" type="datetimeFigureOut">
              <a:rPr lang="en-US" smtClean="0"/>
              <a:t>10/30/2024</a:t>
            </a:fld>
            <a:endParaRPr lang="en-US"/>
          </a:p>
        </p:txBody>
      </p:sp>
      <p:sp>
        <p:nvSpPr>
          <p:cNvPr id="4" name="Footer Placeholder 3">
            <a:extLst>
              <a:ext uri="{FF2B5EF4-FFF2-40B4-BE49-F238E27FC236}">
                <a16:creationId xmlns:a16="http://schemas.microsoft.com/office/drawing/2014/main" id="{E0D1CA0C-7DF0-4795-8351-9A39722C22A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03B18879-4BC0-4CD3-9BD4-EA40A1FBCFD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C184190-D873-4EA6-8530-DA7A931EF15D}" type="slidenum">
              <a:rPr lang="en-US" smtClean="0"/>
              <a:t>‹#›</a:t>
            </a:fld>
            <a:endParaRPr lang="en-US"/>
          </a:p>
        </p:txBody>
      </p:sp>
    </p:spTree>
    <p:extLst>
      <p:ext uri="{BB962C8B-B14F-4D97-AF65-F5344CB8AC3E}">
        <p14:creationId xmlns:p14="http://schemas.microsoft.com/office/powerpoint/2010/main" val="24241314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8" name="Google Shape;88;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1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285750" lvl="0" indent="-285750" algn="l" rtl="0">
              <a:lnSpc>
                <a:spcPct val="100000"/>
              </a:lnSpc>
              <a:spcBef>
                <a:spcPts val="0"/>
              </a:spcBef>
              <a:spcAft>
                <a:spcPts val="0"/>
              </a:spcAft>
              <a:buSzPts val="1400"/>
              <a:buFontTx/>
              <a:buChar char="-"/>
            </a:pPr>
            <a:endParaRPr sz="1800" dirty="0"/>
          </a:p>
        </p:txBody>
      </p:sp>
      <p:sp>
        <p:nvSpPr>
          <p:cNvPr id="65" name="Google Shape;65;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5327246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1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285750" lvl="0" indent="-285750" algn="l" rtl="0">
              <a:lnSpc>
                <a:spcPct val="100000"/>
              </a:lnSpc>
              <a:spcBef>
                <a:spcPts val="0"/>
              </a:spcBef>
              <a:spcAft>
                <a:spcPts val="0"/>
              </a:spcAft>
              <a:buSzPts val="1400"/>
              <a:buFontTx/>
              <a:buChar char="-"/>
            </a:pPr>
            <a:endParaRPr sz="1800" dirty="0"/>
          </a:p>
        </p:txBody>
      </p:sp>
      <p:sp>
        <p:nvSpPr>
          <p:cNvPr id="65" name="Google Shape;65;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5327246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1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285750" lvl="0" indent="-285750" algn="l" rtl="0">
              <a:lnSpc>
                <a:spcPct val="100000"/>
              </a:lnSpc>
              <a:spcBef>
                <a:spcPts val="0"/>
              </a:spcBef>
              <a:spcAft>
                <a:spcPts val="0"/>
              </a:spcAft>
              <a:buSzPts val="1400"/>
              <a:buFontTx/>
              <a:buChar char="-"/>
            </a:pPr>
            <a:endParaRPr sz="1800" dirty="0"/>
          </a:p>
        </p:txBody>
      </p:sp>
      <p:sp>
        <p:nvSpPr>
          <p:cNvPr id="65" name="Google Shape;65;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5754287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95BA02-86A5-8A5F-060D-F3824FB18ED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DC47799-785B-710E-4EC4-8E334DC508F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BE1DD42-21B3-0BB7-9C48-E8961373A872}"/>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A4DF54B-55D8-2663-7C2A-DB6958031017}"/>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Calibri"/>
                <a:ea typeface="Calibri"/>
                <a:cs typeface="Calibri"/>
                <a:sym typeface="Calibri"/>
              </a:rPr>
              <a:t>13</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9470074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1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285750" lvl="0" indent="-285750" algn="l" rtl="0">
              <a:lnSpc>
                <a:spcPct val="100000"/>
              </a:lnSpc>
              <a:spcBef>
                <a:spcPts val="0"/>
              </a:spcBef>
              <a:spcAft>
                <a:spcPts val="0"/>
              </a:spcAft>
              <a:buSzPts val="1400"/>
              <a:buFontTx/>
              <a:buChar char="-"/>
            </a:pPr>
            <a:endParaRPr sz="1800" dirty="0"/>
          </a:p>
        </p:txBody>
      </p:sp>
      <p:sp>
        <p:nvSpPr>
          <p:cNvPr id="65" name="Google Shape;65;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1704631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a:extLst>
            <a:ext uri="{FF2B5EF4-FFF2-40B4-BE49-F238E27FC236}">
              <a16:creationId xmlns:a16="http://schemas.microsoft.com/office/drawing/2014/main" id="{509149B0-5534-0728-17DB-FE6BAFF66AD1}"/>
            </a:ext>
          </a:extLst>
        </p:cNvPr>
        <p:cNvGrpSpPr/>
        <p:nvPr/>
      </p:nvGrpSpPr>
      <p:grpSpPr>
        <a:xfrm>
          <a:off x="0" y="0"/>
          <a:ext cx="0" cy="0"/>
          <a:chOff x="0" y="0"/>
          <a:chExt cx="0" cy="0"/>
        </a:xfrm>
      </p:grpSpPr>
      <p:sp>
        <p:nvSpPr>
          <p:cNvPr id="64" name="Google Shape;64;p19:notes">
            <a:extLst>
              <a:ext uri="{FF2B5EF4-FFF2-40B4-BE49-F238E27FC236}">
                <a16:creationId xmlns:a16="http://schemas.microsoft.com/office/drawing/2014/main" id="{19571F4D-AAF7-E344-71AA-75DFFBC64993}"/>
              </a:ext>
            </a:extLst>
          </p:cNvPr>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285750" lvl="0" indent="-285750" algn="l" rtl="0">
              <a:lnSpc>
                <a:spcPct val="100000"/>
              </a:lnSpc>
              <a:spcBef>
                <a:spcPts val="0"/>
              </a:spcBef>
              <a:spcAft>
                <a:spcPts val="0"/>
              </a:spcAft>
              <a:buSzPts val="1400"/>
              <a:buFontTx/>
              <a:buChar char="-"/>
            </a:pPr>
            <a:endParaRPr sz="1800" dirty="0"/>
          </a:p>
        </p:txBody>
      </p:sp>
      <p:sp>
        <p:nvSpPr>
          <p:cNvPr id="65" name="Google Shape;65;p19:notes">
            <a:extLst>
              <a:ext uri="{FF2B5EF4-FFF2-40B4-BE49-F238E27FC236}">
                <a16:creationId xmlns:a16="http://schemas.microsoft.com/office/drawing/2014/main" id="{A5FAE5AA-41D0-88EF-0396-C3D01B4A3411}"/>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9444962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a:extLst>
            <a:ext uri="{FF2B5EF4-FFF2-40B4-BE49-F238E27FC236}">
              <a16:creationId xmlns:a16="http://schemas.microsoft.com/office/drawing/2014/main" id="{95036E4F-EF8A-251F-96A7-858509A1A3C8}"/>
            </a:ext>
          </a:extLst>
        </p:cNvPr>
        <p:cNvGrpSpPr/>
        <p:nvPr/>
      </p:nvGrpSpPr>
      <p:grpSpPr>
        <a:xfrm>
          <a:off x="0" y="0"/>
          <a:ext cx="0" cy="0"/>
          <a:chOff x="0" y="0"/>
          <a:chExt cx="0" cy="0"/>
        </a:xfrm>
      </p:grpSpPr>
      <p:sp>
        <p:nvSpPr>
          <p:cNvPr id="64" name="Google Shape;64;p19:notes">
            <a:extLst>
              <a:ext uri="{FF2B5EF4-FFF2-40B4-BE49-F238E27FC236}">
                <a16:creationId xmlns:a16="http://schemas.microsoft.com/office/drawing/2014/main" id="{14891C4F-511D-AA63-3677-9299D97971C9}"/>
              </a:ext>
            </a:extLst>
          </p:cNvPr>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285750" lvl="0" indent="-285750" algn="l" rtl="0">
              <a:lnSpc>
                <a:spcPct val="100000"/>
              </a:lnSpc>
              <a:spcBef>
                <a:spcPts val="0"/>
              </a:spcBef>
              <a:spcAft>
                <a:spcPts val="0"/>
              </a:spcAft>
              <a:buSzPts val="1400"/>
              <a:buFontTx/>
              <a:buChar char="-"/>
            </a:pPr>
            <a:endParaRPr sz="1800" dirty="0"/>
          </a:p>
        </p:txBody>
      </p:sp>
      <p:sp>
        <p:nvSpPr>
          <p:cNvPr id="65" name="Google Shape;65;p19:notes">
            <a:extLst>
              <a:ext uri="{FF2B5EF4-FFF2-40B4-BE49-F238E27FC236}">
                <a16:creationId xmlns:a16="http://schemas.microsoft.com/office/drawing/2014/main" id="{FF260824-A663-96A4-75AE-417C1F9B51C5}"/>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9009886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6"/>
        <p:cNvGrpSpPr/>
        <p:nvPr/>
      </p:nvGrpSpPr>
      <p:grpSpPr>
        <a:xfrm>
          <a:off x="0" y="0"/>
          <a:ext cx="0" cy="0"/>
          <a:chOff x="0" y="0"/>
          <a:chExt cx="0" cy="0"/>
        </a:xfrm>
      </p:grpSpPr>
      <p:sp>
        <p:nvSpPr>
          <p:cNvPr id="17" name="Google Shape;17;p3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 name="Google Shape;18;p3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9" name="Google Shape;19;p3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3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dirty="0"/>
              <a:t>Lesson 11 - Autumn 2024</a:t>
            </a:r>
            <a:endParaRPr dirty="0"/>
          </a:p>
        </p:txBody>
      </p:sp>
      <p:sp>
        <p:nvSpPr>
          <p:cNvPr id="21" name="Google Shape;21;p3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2"/>
        <p:cNvGrpSpPr/>
        <p:nvPr/>
      </p:nvGrpSpPr>
      <p:grpSpPr>
        <a:xfrm>
          <a:off x="0" y="0"/>
          <a:ext cx="0" cy="0"/>
          <a:chOff x="0" y="0"/>
          <a:chExt cx="0" cy="0"/>
        </a:xfrm>
      </p:grpSpPr>
      <p:sp>
        <p:nvSpPr>
          <p:cNvPr id="23" name="Google Shape;23;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 name="Google Shape;24;p34"/>
          <p:cNvSpPr txBox="1">
            <a:spLocks noGrp="1"/>
          </p:cNvSpPr>
          <p:nvPr>
            <p:ph type="body" idx="1"/>
          </p:nvPr>
        </p:nvSpPr>
        <p:spPr>
          <a:xfrm>
            <a:off x="838200" y="1825625"/>
            <a:ext cx="5181600" cy="428508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5" name="Google Shape;25;p34"/>
          <p:cNvSpPr txBox="1">
            <a:spLocks noGrp="1"/>
          </p:cNvSpPr>
          <p:nvPr>
            <p:ph type="body" idx="2"/>
          </p:nvPr>
        </p:nvSpPr>
        <p:spPr>
          <a:xfrm>
            <a:off x="6172200" y="1825625"/>
            <a:ext cx="5181600" cy="428508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6" name="Google Shape;26;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dirty="0"/>
              <a:t>Lesson 11 - Autumn 2024</a:t>
            </a:r>
            <a:endParaRPr dirty="0"/>
          </a:p>
        </p:txBody>
      </p:sp>
      <p:sp>
        <p:nvSpPr>
          <p:cNvPr id="28" name="Google Shape;28;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chemeClr val="l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29"/>
        <p:cNvGrpSpPr/>
        <p:nvPr/>
      </p:nvGrpSpPr>
      <p:grpSpPr>
        <a:xfrm>
          <a:off x="0" y="0"/>
          <a:ext cx="0" cy="0"/>
          <a:chOff x="0" y="0"/>
          <a:chExt cx="0" cy="0"/>
        </a:xfrm>
      </p:grpSpPr>
      <p:sp>
        <p:nvSpPr>
          <p:cNvPr id="30" name="Google Shape;30;p4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41"/>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32" name="Google Shape;32;p41"/>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33" name="Google Shape;33;p4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4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dirty="0"/>
              <a:t>Lesson 11 - Autumn 2024</a:t>
            </a:r>
            <a:endParaRPr dirty="0"/>
          </a:p>
        </p:txBody>
      </p:sp>
      <p:sp>
        <p:nvSpPr>
          <p:cNvPr id="35" name="Google Shape;35;p4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Content">
    <p:spTree>
      <p:nvGrpSpPr>
        <p:cNvPr id="1" name="Shape 43"/>
        <p:cNvGrpSpPr/>
        <p:nvPr/>
      </p:nvGrpSpPr>
      <p:grpSpPr>
        <a:xfrm>
          <a:off x="0" y="0"/>
          <a:ext cx="0" cy="0"/>
          <a:chOff x="0" y="0"/>
          <a:chExt cx="0" cy="0"/>
        </a:xfrm>
      </p:grpSpPr>
      <p:sp>
        <p:nvSpPr>
          <p:cNvPr id="44" name="Google Shape;44;p4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43"/>
          <p:cNvSpPr txBox="1">
            <a:spLocks noGrp="1"/>
          </p:cNvSpPr>
          <p:nvPr>
            <p:ph type="body" idx="1"/>
          </p:nvPr>
        </p:nvSpPr>
        <p:spPr>
          <a:xfrm>
            <a:off x="838201" y="1889032"/>
            <a:ext cx="10515600" cy="3953272"/>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dirty="0"/>
          </a:p>
        </p:txBody>
      </p:sp>
      <p:sp>
        <p:nvSpPr>
          <p:cNvPr id="46" name="Google Shape;46;p4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4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dirty="0"/>
              <a:t>Lesson 11 - Autumn 2024</a:t>
            </a:r>
            <a:endParaRPr dirty="0"/>
          </a:p>
        </p:txBody>
      </p:sp>
      <p:sp>
        <p:nvSpPr>
          <p:cNvPr id="48" name="Google Shape;48;p4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49"/>
        <p:cNvGrpSpPr/>
        <p:nvPr/>
      </p:nvGrpSpPr>
      <p:grpSpPr>
        <a:xfrm>
          <a:off x="0" y="0"/>
          <a:ext cx="0" cy="0"/>
          <a:chOff x="0" y="0"/>
          <a:chExt cx="0" cy="0"/>
        </a:xfrm>
      </p:grpSpPr>
      <p:sp>
        <p:nvSpPr>
          <p:cNvPr id="50" name="Google Shape;50;p44"/>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44"/>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2" name="Google Shape;52;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dirty="0"/>
              <a:t>Lesson 11 - Autumn 2024</a:t>
            </a:r>
            <a:endParaRPr dirty="0"/>
          </a:p>
        </p:txBody>
      </p:sp>
      <p:sp>
        <p:nvSpPr>
          <p:cNvPr id="54" name="Google Shape;54;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Vertical Title and Text" preserve="1" userDrawn="1">
  <p:cSld name="Activity">
    <p:spTree>
      <p:nvGrpSpPr>
        <p:cNvPr id="1" name="Shape 49"/>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2CD06408-CBE8-49C8-BF99-8A874C03FAC6}"/>
              </a:ext>
            </a:extLst>
          </p:cNvPr>
          <p:cNvSpPr/>
          <p:nvPr userDrawn="1"/>
        </p:nvSpPr>
        <p:spPr>
          <a:xfrm>
            <a:off x="9933039" y="136525"/>
            <a:ext cx="2028601" cy="195774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Rounded Corners 4">
            <a:extLst>
              <a:ext uri="{FF2B5EF4-FFF2-40B4-BE49-F238E27FC236}">
                <a16:creationId xmlns:a16="http://schemas.microsoft.com/office/drawing/2014/main" id="{53AD86CC-BB2A-BC23-6D51-C463D01D02B6}"/>
              </a:ext>
            </a:extLst>
          </p:cNvPr>
          <p:cNvSpPr/>
          <p:nvPr userDrawn="1"/>
        </p:nvSpPr>
        <p:spPr>
          <a:xfrm>
            <a:off x="9993666" y="223472"/>
            <a:ext cx="1907346" cy="178076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Google Shape;52;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solidFill>
                  <a:schemeClr val="bg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dirty="0"/>
              <a:t>Lesson 11 - Autumn 2024</a:t>
            </a:r>
          </a:p>
        </p:txBody>
      </p:sp>
      <p:sp>
        <p:nvSpPr>
          <p:cNvPr id="54" name="Google Shape;54;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chemeClr val="bg1"/>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fld id="{00000000-1234-1234-1234-123412341234}" type="slidenum">
              <a:rPr lang="en-US" smtClean="0"/>
              <a:pPr/>
              <a:t>‹#›</a:t>
            </a:fld>
            <a:endParaRPr lang="en-US"/>
          </a:p>
        </p:txBody>
      </p:sp>
      <p:sp>
        <p:nvSpPr>
          <p:cNvPr id="3" name="Rectangle 2">
            <a:extLst>
              <a:ext uri="{FF2B5EF4-FFF2-40B4-BE49-F238E27FC236}">
                <a16:creationId xmlns:a16="http://schemas.microsoft.com/office/drawing/2014/main" id="{5413942D-824F-4D58-BD74-D47D2D03BFE9}"/>
              </a:ext>
            </a:extLst>
          </p:cNvPr>
          <p:cNvSpPr/>
          <p:nvPr userDrawn="1"/>
        </p:nvSpPr>
        <p:spPr>
          <a:xfrm>
            <a:off x="1456148" y="300788"/>
            <a:ext cx="8340746" cy="923330"/>
          </a:xfrm>
          <a:prstGeom prst="rect">
            <a:avLst/>
          </a:prstGeom>
          <a:noFill/>
        </p:spPr>
        <p:txBody>
          <a:bodyPr wrap="none" lIns="91440" tIns="45720" rIns="91440" bIns="45720">
            <a:spAutoFit/>
          </a:bodyPr>
          <a:lstStyle/>
          <a:p>
            <a:pPr algn="ctr"/>
            <a:r>
              <a:rPr lang="en-US"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Poll in with your answer!</a:t>
            </a:r>
            <a:endParaRPr lang="en-US" sz="54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endParaRPr>
          </a:p>
        </p:txBody>
      </p:sp>
      <p:sp>
        <p:nvSpPr>
          <p:cNvPr id="4" name="TextBox 3">
            <a:extLst>
              <a:ext uri="{FF2B5EF4-FFF2-40B4-BE49-F238E27FC236}">
                <a16:creationId xmlns:a16="http://schemas.microsoft.com/office/drawing/2014/main" id="{CE19F79E-EE5C-C388-9B74-DBC253963A19}"/>
              </a:ext>
            </a:extLst>
          </p:cNvPr>
          <p:cNvSpPr txBox="1"/>
          <p:nvPr userDrawn="1"/>
        </p:nvSpPr>
        <p:spPr>
          <a:xfrm>
            <a:off x="9675639" y="2035733"/>
            <a:ext cx="2743200" cy="400110"/>
          </a:xfrm>
          <a:prstGeom prst="rect">
            <a:avLst/>
          </a:prstGeom>
          <a:noFill/>
        </p:spPr>
        <p:txBody>
          <a:bodyPr wrap="square" rtlCol="0">
            <a:spAutoFit/>
          </a:bodyPr>
          <a:lstStyle/>
          <a:p>
            <a:pPr algn="ctr"/>
            <a:r>
              <a:rPr lang="en-US" sz="2000" b="1" dirty="0">
                <a:solidFill>
                  <a:srgbClr val="9900CC"/>
                </a:solidFill>
                <a:latin typeface="Calibri" panose="020F0502020204030204" pitchFamily="34" charset="0"/>
                <a:cs typeface="Calibri" panose="020F0502020204030204" pitchFamily="34" charset="0"/>
              </a:rPr>
              <a:t>sli.do #cse121</a:t>
            </a:r>
          </a:p>
        </p:txBody>
      </p:sp>
      <p:pic>
        <p:nvPicPr>
          <p:cNvPr id="7" name="Picture 6">
            <a:extLst>
              <a:ext uri="{FF2B5EF4-FFF2-40B4-BE49-F238E27FC236}">
                <a16:creationId xmlns:a16="http://schemas.microsoft.com/office/drawing/2014/main" id="{8B2F7B06-EEAC-88A6-463C-EF5C0F06C562}"/>
              </a:ext>
            </a:extLst>
          </p:cNvPr>
          <p:cNvPicPr>
            <a:picLocks noChangeAspect="1"/>
          </p:cNvPicPr>
          <p:nvPr userDrawn="1"/>
        </p:nvPicPr>
        <p:blipFill>
          <a:blip r:embed="rId2"/>
          <a:srcRect/>
          <a:stretch/>
        </p:blipFill>
        <p:spPr>
          <a:xfrm>
            <a:off x="10134633" y="301148"/>
            <a:ext cx="1625412" cy="1625412"/>
          </a:xfrm>
          <a:prstGeom prst="rect">
            <a:avLst/>
          </a:prstGeom>
          <a:solidFill>
            <a:schemeClr val="bg1"/>
          </a:solidFill>
        </p:spPr>
      </p:pic>
    </p:spTree>
    <p:extLst>
      <p:ext uri="{BB962C8B-B14F-4D97-AF65-F5344CB8AC3E}">
        <p14:creationId xmlns:p14="http://schemas.microsoft.com/office/powerpoint/2010/main" val="34188771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3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3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3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3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r>
              <a:rPr lang="en-US" dirty="0"/>
              <a:t>Lesson 11 - Autumn 2024</a:t>
            </a:r>
            <a:endParaRPr dirty="0"/>
          </a:p>
        </p:txBody>
      </p:sp>
      <p:sp>
        <p:nvSpPr>
          <p:cNvPr id="14" name="Google Shape;14;p3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pic>
        <p:nvPicPr>
          <p:cNvPr id="15" name="Google Shape;15;p32"/>
          <p:cNvPicPr preferRelativeResize="0"/>
          <p:nvPr/>
        </p:nvPicPr>
        <p:blipFill rotWithShape="1">
          <a:blip r:embed="rId8">
            <a:alphaModFix/>
          </a:blip>
          <a:srcRect/>
          <a:stretch/>
        </p:blipFill>
        <p:spPr>
          <a:xfrm>
            <a:off x="0" y="6180666"/>
            <a:ext cx="12192000" cy="677334"/>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 id="2147483655" r:id="rId6"/>
  </p:sldLayoutIdLst>
  <p:hf hd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open.spotify.com/playlist/1HCHBroVLLe0isx2r4dPXG?si=5d4a463acbb643e8"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kalzumeus.com/2010/06/17/falsehoods-programmers-believe-about-names/"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www.nytimes.com/2014/12/11/world/asia/for-afghans-name-and-birthdate-census-questions-are-not-so-simple.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en.wikipedia.org/wiki/Switch_access"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www.washington.edu/doit/dr-stephen-hawking-case-study-using-technology-communicate-world"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5" name="Google Shape;48;p1">
            <a:extLst>
              <a:ext uri="{FF2B5EF4-FFF2-40B4-BE49-F238E27FC236}">
                <a16:creationId xmlns:a16="http://schemas.microsoft.com/office/drawing/2014/main" id="{E42B7484-C1B0-CDDC-12C6-704E9BC05D7E}"/>
              </a:ext>
            </a:extLst>
          </p:cNvPr>
          <p:cNvSpPr txBox="1">
            <a:spLocks noGrp="1"/>
          </p:cNvSpPr>
          <p:nvPr>
            <p:ph type="title" idx="4294967295"/>
          </p:nvPr>
        </p:nvSpPr>
        <p:spPr>
          <a:xfrm>
            <a:off x="430594" y="487066"/>
            <a:ext cx="11338559" cy="1490152"/>
          </a:xfrm>
          <a:prstGeom prst="rect">
            <a:avLst/>
          </a:prstGeom>
          <a:noFill/>
          <a:ln>
            <a:noFill/>
            <a:prstDash/>
          </a:ln>
          <a:effectLst/>
        </p:spPr>
        <p:txBody>
          <a:bodyPr rot="0" spcFirstLastPara="1" vertOverflow="overflow" horzOverflow="overflow" vert="horz" wrap="square" lIns="0" tIns="12700" rIns="0" bIns="0" numCol="1" spcCol="0" rtlCol="0" fromWordArt="0" anchor="t" anchorCtr="0" forceAA="0" compatLnSpc="1">
            <a:prstTxWarp prst="textNoShape">
              <a:avLst/>
            </a:prstTxWarp>
            <a:spAutoFit/>
          </a:bodyPr>
          <a:lstStyle>
            <a:defPPr marR="0" lvl="0" algn="l" rtl="0">
              <a:lnSpc>
                <a:spcPct val="100000"/>
              </a:lnSpc>
              <a:spcBef>
                <a:spcPts val="0"/>
              </a:spcBef>
              <a:spcAft>
                <a:spcPts val="0"/>
              </a:spcAft>
              <a:defRPr/>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12700" marR="0" lvl="0" indent="0" algn="ctr" defTabSz="914400" rtl="0" eaLnBrk="1" fontAlgn="auto" latinLnBrk="0" hangingPunct="1">
              <a:lnSpc>
                <a:spcPct val="100000"/>
              </a:lnSpc>
              <a:spcBef>
                <a:spcPts val="0"/>
              </a:spcBef>
              <a:spcAft>
                <a:spcPts val="0"/>
              </a:spcAft>
              <a:buClr>
                <a:schemeClr val="dk1"/>
              </a:buClr>
              <a:buSzPts val="1400"/>
              <a:buFont typeface="Calibri"/>
              <a:buNone/>
              <a:tabLst/>
              <a:defRPr/>
            </a:pPr>
            <a:r>
              <a:rPr kumimoji="0" lang="en-US" sz="4800" b="0" i="0" u="none" strike="noStrike" kern="0" cap="none" spc="0" normalizeH="0" baseline="0" noProof="0" dirty="0">
                <a:ln>
                  <a:noFill/>
                </a:ln>
                <a:solidFill>
                  <a:schemeClr val="dk1"/>
                </a:solidFill>
                <a:effectLst/>
                <a:uLnTx/>
                <a:uFillTx/>
                <a:latin typeface="Calibri"/>
                <a:ea typeface="Calibri"/>
                <a:cs typeface="Calibri"/>
                <a:sym typeface="Calibri"/>
              </a:rPr>
              <a:t>CSE 121 Lesson 10:</a:t>
            </a:r>
            <a:br>
              <a:rPr kumimoji="0" lang="en-US" sz="4800" b="0" i="0" u="none" strike="noStrike" kern="0" cap="none" spc="0" normalizeH="0" baseline="0" noProof="0" dirty="0">
                <a:ln>
                  <a:noFill/>
                </a:ln>
                <a:solidFill>
                  <a:schemeClr val="dk1"/>
                </a:solidFill>
                <a:effectLst/>
                <a:uLnTx/>
                <a:uFillTx/>
                <a:latin typeface="Calibri"/>
                <a:ea typeface="Calibri"/>
                <a:cs typeface="Calibri"/>
                <a:sym typeface="Calibri"/>
              </a:rPr>
            </a:br>
            <a:r>
              <a:rPr lang="en-US" sz="4800" dirty="0"/>
              <a:t>User Input (Scanner) and while loops</a:t>
            </a:r>
            <a:endParaRPr kumimoji="0" lang="en-US" sz="4800" b="0" i="0" u="none" strike="noStrike" kern="0" cap="none" spc="0" normalizeH="0" baseline="0" noProof="0" dirty="0">
              <a:ln>
                <a:noFill/>
              </a:ln>
              <a:solidFill>
                <a:schemeClr val="dk1"/>
              </a:solidFill>
              <a:effectLst/>
              <a:uLnTx/>
              <a:uFillTx/>
              <a:latin typeface="Calibri"/>
              <a:ea typeface="Calibri"/>
              <a:cs typeface="Calibri"/>
              <a:sym typeface="Calibri"/>
            </a:endParaRPr>
          </a:p>
        </p:txBody>
      </p:sp>
      <p:sp>
        <p:nvSpPr>
          <p:cNvPr id="6" name="Google Shape;49;p1">
            <a:extLst>
              <a:ext uri="{FF2B5EF4-FFF2-40B4-BE49-F238E27FC236}">
                <a16:creationId xmlns:a16="http://schemas.microsoft.com/office/drawing/2014/main" id="{3979C94A-96F8-F961-3DB0-50F9A61428E4}"/>
              </a:ext>
            </a:extLst>
          </p:cNvPr>
          <p:cNvSpPr txBox="1"/>
          <p:nvPr/>
        </p:nvSpPr>
        <p:spPr>
          <a:xfrm>
            <a:off x="3309996" y="2307891"/>
            <a:ext cx="5369815" cy="934230"/>
          </a:xfrm>
          <a:prstGeom prst="rect">
            <a:avLst/>
          </a:prstGeom>
          <a:noFill/>
          <a:ln>
            <a:noFill/>
          </a:ln>
        </p:spPr>
        <p:txBody>
          <a:bodyPr spcFirstLastPara="1" wrap="square" lIns="0" tIns="104775" rIns="0" bIns="0" anchor="t" anchorCtr="0">
            <a:spAutoFit/>
          </a:bodyPr>
          <a:lstStyle/>
          <a:p>
            <a:pPr marL="227329" marR="0" lvl="0" indent="0" algn="ctr" rtl="0">
              <a:lnSpc>
                <a:spcPct val="100000"/>
              </a:lnSpc>
              <a:spcBef>
                <a:spcPts val="0"/>
              </a:spcBef>
              <a:spcAft>
                <a:spcPts val="0"/>
              </a:spcAft>
              <a:buClr>
                <a:srgbClr val="000000"/>
              </a:buClr>
              <a:buSzPts val="2400"/>
              <a:buFont typeface="Arial"/>
              <a:buNone/>
            </a:pPr>
            <a:r>
              <a:rPr lang="en-US" sz="2400" b="0" i="0" u="none" strike="noStrike" cap="none" dirty="0">
                <a:solidFill>
                  <a:srgbClr val="000000"/>
                </a:solidFill>
                <a:latin typeface="Calibri"/>
                <a:ea typeface="Calibri"/>
                <a:cs typeface="Calibri"/>
                <a:sym typeface="Calibri"/>
              </a:rPr>
              <a:t>Matt Wang &amp; Brett </a:t>
            </a:r>
            <a:r>
              <a:rPr lang="en-US" sz="2400" b="0" i="0" u="none" strike="noStrike" cap="none" dirty="0" err="1">
                <a:solidFill>
                  <a:srgbClr val="000000"/>
                </a:solidFill>
                <a:latin typeface="Calibri"/>
                <a:ea typeface="Calibri"/>
                <a:cs typeface="Calibri"/>
                <a:sym typeface="Calibri"/>
              </a:rPr>
              <a:t>Wortzman</a:t>
            </a:r>
            <a:endParaRPr sz="2400" b="0" i="0" u="none" strike="noStrike" cap="none" dirty="0">
              <a:solidFill>
                <a:srgbClr val="000000"/>
              </a:solidFill>
              <a:latin typeface="Calibri"/>
              <a:ea typeface="Calibri"/>
              <a:cs typeface="Calibri"/>
              <a:sym typeface="Calibri"/>
            </a:endParaRPr>
          </a:p>
          <a:p>
            <a:pPr marL="229870" marR="0" lvl="0" indent="0" algn="ctr" rtl="0">
              <a:lnSpc>
                <a:spcPct val="100000"/>
              </a:lnSpc>
              <a:spcBef>
                <a:spcPts val="720"/>
              </a:spcBef>
              <a:spcAft>
                <a:spcPts val="0"/>
              </a:spcAft>
              <a:buClr>
                <a:srgbClr val="000000"/>
              </a:buClr>
              <a:buSzPts val="2400"/>
              <a:buFont typeface="Arial"/>
              <a:buNone/>
            </a:pPr>
            <a:r>
              <a:rPr lang="en-US" sz="2400" b="0" i="0" u="none" strike="noStrike" cap="none" dirty="0">
                <a:solidFill>
                  <a:srgbClr val="000000"/>
                </a:solidFill>
                <a:latin typeface="Calibri"/>
                <a:ea typeface="Calibri"/>
                <a:cs typeface="Calibri"/>
                <a:sym typeface="Calibri"/>
              </a:rPr>
              <a:t>Autumn 2024</a:t>
            </a:r>
            <a:endParaRPr sz="2800" b="0" i="0" u="none" strike="noStrike" cap="none" dirty="0">
              <a:solidFill>
                <a:srgbClr val="000000"/>
              </a:solidFill>
              <a:latin typeface="Quattrocento Sans"/>
              <a:ea typeface="Quattrocento Sans"/>
              <a:cs typeface="Quattrocento Sans"/>
              <a:sym typeface="Quattrocento Sans"/>
            </a:endParaRPr>
          </a:p>
        </p:txBody>
      </p:sp>
      <p:sp>
        <p:nvSpPr>
          <p:cNvPr id="7" name="Google Shape;50;p1">
            <a:extLst>
              <a:ext uri="{FF2B5EF4-FFF2-40B4-BE49-F238E27FC236}">
                <a16:creationId xmlns:a16="http://schemas.microsoft.com/office/drawing/2014/main" id="{43D583B1-409A-C300-67A3-D3B9AF8D2A41}"/>
              </a:ext>
            </a:extLst>
          </p:cNvPr>
          <p:cNvSpPr txBox="1"/>
          <p:nvPr/>
        </p:nvSpPr>
        <p:spPr>
          <a:xfrm>
            <a:off x="272161" y="5535201"/>
            <a:ext cx="2664676" cy="443055"/>
          </a:xfrm>
          <a:prstGeom prst="rect">
            <a:avLst/>
          </a:prstGeom>
          <a:noFill/>
          <a:ln>
            <a:noFill/>
          </a:ln>
        </p:spPr>
        <p:txBody>
          <a:bodyPr spcFirstLastPara="1" wrap="square" lIns="0" tIns="12050" rIns="0" bIns="0" anchor="t" anchorCtr="0">
            <a:spAutoFit/>
          </a:bodyPr>
          <a:lstStyle/>
          <a:p>
            <a:pPr marL="12700" marR="0" lvl="0" indent="0" algn="ctr" rtl="0">
              <a:lnSpc>
                <a:spcPct val="100000"/>
              </a:lnSpc>
              <a:spcBef>
                <a:spcPts val="0"/>
              </a:spcBef>
              <a:spcAft>
                <a:spcPts val="0"/>
              </a:spcAft>
              <a:buClr>
                <a:srgbClr val="000000"/>
              </a:buClr>
              <a:buSzPts val="2800"/>
              <a:buFont typeface="Arial"/>
              <a:buNone/>
            </a:pPr>
            <a:r>
              <a:rPr lang="en-US" sz="2800" b="1" i="0" u="none" strike="noStrike" cap="none" dirty="0" err="1">
                <a:solidFill>
                  <a:srgbClr val="9900CC"/>
                </a:solidFill>
                <a:latin typeface="Calibri"/>
                <a:ea typeface="Calibri"/>
                <a:cs typeface="Calibri"/>
                <a:sym typeface="Calibri"/>
              </a:rPr>
              <a:t>sli.do</a:t>
            </a:r>
            <a:r>
              <a:rPr lang="en-US" sz="2800" b="1" i="0" u="none" strike="noStrike" cap="none" dirty="0">
                <a:solidFill>
                  <a:srgbClr val="9900CC"/>
                </a:solidFill>
                <a:latin typeface="Calibri"/>
                <a:ea typeface="Calibri"/>
                <a:cs typeface="Calibri"/>
                <a:sym typeface="Calibri"/>
              </a:rPr>
              <a:t> #cse121</a:t>
            </a:r>
            <a:endParaRPr sz="2800" b="0" i="0" u="none" strike="noStrike" cap="none" dirty="0">
              <a:solidFill>
                <a:srgbClr val="000000"/>
              </a:solidFill>
              <a:latin typeface="Calibri"/>
              <a:ea typeface="Calibri"/>
              <a:cs typeface="Calibri"/>
              <a:sym typeface="Calibri"/>
            </a:endParaRPr>
          </a:p>
        </p:txBody>
      </p:sp>
      <p:sp>
        <p:nvSpPr>
          <p:cNvPr id="9" name="TextBox 8">
            <a:extLst>
              <a:ext uri="{FF2B5EF4-FFF2-40B4-BE49-F238E27FC236}">
                <a16:creationId xmlns:a16="http://schemas.microsoft.com/office/drawing/2014/main" id="{0C7D59F9-57FF-3EAD-570E-0751D1B25C7A}"/>
              </a:ext>
            </a:extLst>
          </p:cNvPr>
          <p:cNvSpPr txBox="1"/>
          <p:nvPr/>
        </p:nvSpPr>
        <p:spPr>
          <a:xfrm>
            <a:off x="10111019" y="5589931"/>
            <a:ext cx="1867819" cy="523220"/>
          </a:xfrm>
          <a:prstGeom prst="rect">
            <a:avLst/>
          </a:prstGeom>
          <a:noFill/>
        </p:spPr>
        <p:txBody>
          <a:bodyPr wrap="none" rtlCol="0">
            <a:spAutoFit/>
          </a:bodyPr>
          <a:lstStyle/>
          <a:p>
            <a:pPr algn="r"/>
            <a:r>
              <a:rPr lang="en-US" dirty="0">
                <a:latin typeface="Calibri" panose="020F0502020204030204" pitchFamily="34" charset="0"/>
                <a:cs typeface="Calibri" panose="020F0502020204030204" pitchFamily="34" charset="0"/>
              </a:rPr>
              <a:t>Today’s playlist:</a:t>
            </a:r>
            <a:br>
              <a:rPr lang="en-US" dirty="0">
                <a:latin typeface="Calibri" panose="020F0502020204030204" pitchFamily="34" charset="0"/>
                <a:cs typeface="Calibri" panose="020F0502020204030204" pitchFamily="34" charset="0"/>
              </a:rPr>
            </a:br>
            <a:r>
              <a:rPr lang="en-US" dirty="0">
                <a:latin typeface="Calibri" panose="020F0502020204030204" pitchFamily="34" charset="0"/>
                <a:cs typeface="Calibri" panose="020F0502020204030204" pitchFamily="34" charset="0"/>
                <a:hlinkClick r:id="rId3"/>
              </a:rPr>
              <a:t>121 24au lecture tunes</a:t>
            </a:r>
            <a:endParaRPr lang="en-US" dirty="0">
              <a:latin typeface="Calibri" panose="020F0502020204030204" pitchFamily="34" charset="0"/>
              <a:cs typeface="Calibri" panose="020F0502020204030204" pitchFamily="34" charset="0"/>
            </a:endParaRPr>
          </a:p>
        </p:txBody>
      </p:sp>
      <p:sp>
        <p:nvSpPr>
          <p:cNvPr id="12" name="Google Shape;51;p1">
            <a:extLst>
              <a:ext uri="{FF2B5EF4-FFF2-40B4-BE49-F238E27FC236}">
                <a16:creationId xmlns:a16="http://schemas.microsoft.com/office/drawing/2014/main" id="{EB7B6530-D0F3-235A-8075-91514CC9A34E}"/>
              </a:ext>
            </a:extLst>
          </p:cNvPr>
          <p:cNvSpPr txBox="1"/>
          <p:nvPr/>
        </p:nvSpPr>
        <p:spPr>
          <a:xfrm>
            <a:off x="3245686" y="4038193"/>
            <a:ext cx="551997" cy="30773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dirty="0">
                <a:solidFill>
                  <a:srgbClr val="000000"/>
                </a:solidFill>
                <a:latin typeface="Calibri"/>
                <a:ea typeface="Calibri"/>
                <a:cs typeface="Calibri"/>
                <a:sym typeface="Calibri"/>
              </a:rPr>
              <a:t>TAs: </a:t>
            </a:r>
            <a:endParaRPr sz="1400" b="0" i="0" u="none" strike="noStrike" cap="none" dirty="0">
              <a:solidFill>
                <a:srgbClr val="000000"/>
              </a:solidFill>
              <a:latin typeface="Arial"/>
              <a:ea typeface="Arial"/>
              <a:cs typeface="Arial"/>
              <a:sym typeface="Arial"/>
            </a:endParaRPr>
          </a:p>
        </p:txBody>
      </p:sp>
      <p:graphicFrame>
        <p:nvGraphicFramePr>
          <p:cNvPr id="13" name="Google Shape;54;p1">
            <a:extLst>
              <a:ext uri="{FF2B5EF4-FFF2-40B4-BE49-F238E27FC236}">
                <a16:creationId xmlns:a16="http://schemas.microsoft.com/office/drawing/2014/main" id="{07C81F79-5AE4-FFEF-B30E-1B8EFEBE90B3}"/>
              </a:ext>
            </a:extLst>
          </p:cNvPr>
          <p:cNvGraphicFramePr/>
          <p:nvPr/>
        </p:nvGraphicFramePr>
        <p:xfrm>
          <a:off x="3797683" y="3461621"/>
          <a:ext cx="7098114" cy="2595950"/>
        </p:xfrm>
        <a:graphic>
          <a:graphicData uri="http://schemas.openxmlformats.org/drawingml/2006/table">
            <a:tbl>
              <a:tblPr firstRow="1" bandRow="1">
                <a:noFill/>
              </a:tblPr>
              <a:tblGrid>
                <a:gridCol w="1183019">
                  <a:extLst>
                    <a:ext uri="{9D8B030D-6E8A-4147-A177-3AD203B41FA5}">
                      <a16:colId xmlns:a16="http://schemas.microsoft.com/office/drawing/2014/main" val="20000"/>
                    </a:ext>
                  </a:extLst>
                </a:gridCol>
                <a:gridCol w="1183019">
                  <a:extLst>
                    <a:ext uri="{9D8B030D-6E8A-4147-A177-3AD203B41FA5}">
                      <a16:colId xmlns:a16="http://schemas.microsoft.com/office/drawing/2014/main" val="20001"/>
                    </a:ext>
                  </a:extLst>
                </a:gridCol>
                <a:gridCol w="1183019">
                  <a:extLst>
                    <a:ext uri="{9D8B030D-6E8A-4147-A177-3AD203B41FA5}">
                      <a16:colId xmlns:a16="http://schemas.microsoft.com/office/drawing/2014/main" val="20002"/>
                    </a:ext>
                  </a:extLst>
                </a:gridCol>
                <a:gridCol w="1183019">
                  <a:extLst>
                    <a:ext uri="{9D8B030D-6E8A-4147-A177-3AD203B41FA5}">
                      <a16:colId xmlns:a16="http://schemas.microsoft.com/office/drawing/2014/main" val="20003"/>
                    </a:ext>
                  </a:extLst>
                </a:gridCol>
                <a:gridCol w="1183019">
                  <a:extLst>
                    <a:ext uri="{9D8B030D-6E8A-4147-A177-3AD203B41FA5}">
                      <a16:colId xmlns:a16="http://schemas.microsoft.com/office/drawing/2014/main" val="20004"/>
                    </a:ext>
                  </a:extLst>
                </a:gridCol>
                <a:gridCol w="1183019">
                  <a:extLst>
                    <a:ext uri="{9D8B030D-6E8A-4147-A177-3AD203B41FA5}">
                      <a16:colId xmlns:a16="http://schemas.microsoft.com/office/drawing/2014/main" val="20005"/>
                    </a:ext>
                  </a:extLst>
                </a:gridCol>
              </a:tblGrid>
              <a:tr h="37085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latin typeface="Calibri" panose="020F0502020204030204" pitchFamily="34" charset="0"/>
                          <a:cs typeface="Calibri" panose="020F0502020204030204" pitchFamily="34" charset="0"/>
                        </a:rPr>
                        <a:t>Abby</a:t>
                      </a:r>
                      <a:endParaRPr sz="1400" u="none" strike="noStrike" cap="none" dirty="0">
                        <a:latin typeface="Calibri" panose="020F0502020204030204" pitchFamily="34" charset="0"/>
                        <a:cs typeface="Calibri" panose="020F0502020204030204" pitchFamily="34" charset="0"/>
                      </a:endParaRPr>
                    </a:p>
                  </a:txBody>
                  <a:tcPr marL="91450" marR="91450" marT="45725" marB="45725">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err="1">
                          <a:latin typeface="Calibri" panose="020F0502020204030204" pitchFamily="34" charset="0"/>
                          <a:cs typeface="Calibri" panose="020F0502020204030204" pitchFamily="34" charset="0"/>
                        </a:rPr>
                        <a:t>Afifah</a:t>
                      </a:r>
                      <a:endParaRPr sz="1400" u="none" strike="noStrike" cap="none" dirty="0">
                        <a:latin typeface="Calibri" panose="020F0502020204030204" pitchFamily="34" charset="0"/>
                        <a:cs typeface="Calibri" panose="020F0502020204030204" pitchFamily="34" charset="0"/>
                      </a:endParaRPr>
                    </a:p>
                  </a:txBody>
                  <a:tcPr marL="91450" marR="91450" marT="45725" marB="45725">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latin typeface="Calibri" panose="020F0502020204030204" pitchFamily="34" charset="0"/>
                          <a:cs typeface="Calibri" panose="020F0502020204030204" pitchFamily="34" charset="0"/>
                        </a:rPr>
                        <a:t>Ailsa</a:t>
                      </a:r>
                      <a:endParaRPr sz="1400" u="none" strike="noStrike" cap="none" dirty="0">
                        <a:latin typeface="Calibri" panose="020F0502020204030204" pitchFamily="34" charset="0"/>
                        <a:cs typeface="Calibri" panose="020F0502020204030204" pitchFamily="34" charset="0"/>
                      </a:endParaRPr>
                    </a:p>
                  </a:txBody>
                  <a:tcPr marL="91450" marR="91450" marT="45725" marB="45725">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latin typeface="Calibri" panose="020F0502020204030204" pitchFamily="34" charset="0"/>
                          <a:cs typeface="Calibri" panose="020F0502020204030204" pitchFamily="34" charset="0"/>
                        </a:rPr>
                        <a:t>Alice</a:t>
                      </a:r>
                      <a:endParaRPr sz="1400" u="none" strike="noStrike" cap="none" dirty="0">
                        <a:latin typeface="Calibri" panose="020F0502020204030204" pitchFamily="34" charset="0"/>
                        <a:cs typeface="Calibri" panose="020F0502020204030204" pitchFamily="34" charset="0"/>
                      </a:endParaRPr>
                    </a:p>
                  </a:txBody>
                  <a:tcPr marL="91450" marR="91450" marT="45725" marB="45725">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err="1">
                          <a:latin typeface="Calibri" panose="020F0502020204030204" pitchFamily="34" charset="0"/>
                          <a:cs typeface="Calibri" panose="020F0502020204030204" pitchFamily="34" charset="0"/>
                        </a:rPr>
                        <a:t>Aliyan</a:t>
                      </a:r>
                      <a:endParaRPr sz="1400" u="none" strike="noStrike" cap="none" dirty="0">
                        <a:latin typeface="Calibri" panose="020F0502020204030204" pitchFamily="34" charset="0"/>
                        <a:cs typeface="Calibri" panose="020F0502020204030204" pitchFamily="34" charset="0"/>
                      </a:endParaRPr>
                    </a:p>
                  </a:txBody>
                  <a:tcPr marL="91450" marR="91450" marT="45725" marB="45725">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err="1">
                          <a:latin typeface="Calibri" panose="020F0502020204030204" pitchFamily="34" charset="0"/>
                          <a:cs typeface="Calibri" panose="020F0502020204030204" pitchFamily="34" charset="0"/>
                        </a:rPr>
                        <a:t>Arohan</a:t>
                      </a:r>
                      <a:endParaRPr sz="1400" u="none" strike="noStrike" cap="none" dirty="0">
                        <a:latin typeface="Calibri" panose="020F0502020204030204" pitchFamily="34" charset="0"/>
                        <a:cs typeface="Calibri" panose="020F0502020204030204" pitchFamily="34" charset="0"/>
                      </a:endParaRPr>
                    </a:p>
                  </a:txBody>
                  <a:tcPr marL="91450" marR="91450" marT="45725" marB="45725">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7085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latin typeface="Calibri" panose="020F0502020204030204" pitchFamily="34" charset="0"/>
                          <a:cs typeface="Calibri" panose="020F0502020204030204" pitchFamily="34" charset="0"/>
                        </a:rPr>
                        <a:t>Chloë</a:t>
                      </a:r>
                      <a:endParaRPr sz="1400" u="none" strike="noStrike" cap="none" dirty="0">
                        <a:latin typeface="Calibri" panose="020F0502020204030204" pitchFamily="34" charset="0"/>
                        <a:cs typeface="Calibri" panose="020F0502020204030204" pitchFamily="34" charset="0"/>
                      </a:endParaRPr>
                    </a:p>
                  </a:txBody>
                  <a:tcPr marL="91450" marR="91450" marT="45725" marB="45725">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latin typeface="Calibri" panose="020F0502020204030204" pitchFamily="34" charset="0"/>
                          <a:cs typeface="Calibri" panose="020F0502020204030204" pitchFamily="34" charset="0"/>
                        </a:rPr>
                        <a:t>Christopher</a:t>
                      </a:r>
                      <a:endParaRPr sz="1400" u="none" strike="noStrike" cap="none" dirty="0">
                        <a:latin typeface="Calibri" panose="020F0502020204030204" pitchFamily="34" charset="0"/>
                        <a:cs typeface="Calibri" panose="020F0502020204030204" pitchFamily="34" charset="0"/>
                      </a:endParaRPr>
                    </a:p>
                  </a:txBody>
                  <a:tcPr marL="91450" marR="91450" marT="45725" marB="45725">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latin typeface="Calibri" panose="020F0502020204030204" pitchFamily="34" charset="0"/>
                          <a:cs typeface="Calibri" panose="020F0502020204030204" pitchFamily="34" charset="0"/>
                        </a:rPr>
                        <a:t>Dalton</a:t>
                      </a:r>
                      <a:endParaRPr sz="1400" u="none" strike="noStrike" cap="none" dirty="0">
                        <a:latin typeface="Calibri" panose="020F0502020204030204" pitchFamily="34" charset="0"/>
                        <a:cs typeface="Calibri" panose="020F0502020204030204" pitchFamily="34" charset="0"/>
                      </a:endParaRPr>
                    </a:p>
                  </a:txBody>
                  <a:tcPr marL="91450" marR="91450" marT="45725" marB="45725">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latin typeface="Calibri" panose="020F0502020204030204" pitchFamily="34" charset="0"/>
                          <a:cs typeface="Calibri" panose="020F0502020204030204" pitchFamily="34" charset="0"/>
                        </a:rPr>
                        <a:t>Derek</a:t>
                      </a:r>
                      <a:endParaRPr sz="1400" u="none" strike="noStrike" cap="none" dirty="0">
                        <a:latin typeface="Calibri" panose="020F0502020204030204" pitchFamily="34" charset="0"/>
                        <a:cs typeface="Calibri" panose="020F0502020204030204" pitchFamily="34" charset="0"/>
                      </a:endParaRPr>
                    </a:p>
                  </a:txBody>
                  <a:tcPr marL="91450" marR="91450" marT="45725" marB="45725">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latin typeface="Calibri" panose="020F0502020204030204" pitchFamily="34" charset="0"/>
                          <a:cs typeface="Calibri" panose="020F0502020204030204" pitchFamily="34" charset="0"/>
                        </a:rPr>
                        <a:t>Elizabeth</a:t>
                      </a:r>
                      <a:endParaRPr sz="1400" u="none" strike="noStrike" cap="none" dirty="0">
                        <a:latin typeface="Calibri" panose="020F0502020204030204" pitchFamily="34" charset="0"/>
                        <a:cs typeface="Calibri" panose="020F0502020204030204" pitchFamily="34" charset="0"/>
                      </a:endParaRPr>
                    </a:p>
                  </a:txBody>
                  <a:tcPr marL="91450" marR="91450" marT="45725" marB="45725">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latin typeface="Calibri" panose="020F0502020204030204" pitchFamily="34" charset="0"/>
                          <a:cs typeface="Calibri" panose="020F0502020204030204" pitchFamily="34" charset="0"/>
                        </a:rPr>
                        <a:t>Ethan</a:t>
                      </a:r>
                      <a:endParaRPr sz="1400" u="none" strike="noStrike" cap="none" dirty="0">
                        <a:latin typeface="Calibri" panose="020F0502020204030204" pitchFamily="34" charset="0"/>
                        <a:cs typeface="Calibri" panose="020F0502020204030204" pitchFamily="34" charset="0"/>
                      </a:endParaRPr>
                    </a:p>
                  </a:txBody>
                  <a:tcPr marL="91450" marR="91450" marT="45725" marB="45725">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37085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latin typeface="Calibri" panose="020F0502020204030204" pitchFamily="34" charset="0"/>
                          <a:cs typeface="Calibri" panose="020F0502020204030204" pitchFamily="34" charset="0"/>
                        </a:rPr>
                        <a:t>Hanna</a:t>
                      </a:r>
                      <a:endParaRPr sz="1400" u="none" strike="noStrike" cap="none" dirty="0">
                        <a:latin typeface="Calibri" panose="020F0502020204030204" pitchFamily="34" charset="0"/>
                        <a:cs typeface="Calibri" panose="020F0502020204030204" pitchFamily="34" charset="0"/>
                      </a:endParaRPr>
                    </a:p>
                  </a:txBody>
                  <a:tcPr marL="91450" marR="91450" marT="45725" marB="45725">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latin typeface="Calibri" panose="020F0502020204030204" pitchFamily="34" charset="0"/>
                          <a:cs typeface="Calibri" panose="020F0502020204030204" pitchFamily="34" charset="0"/>
                        </a:rPr>
                        <a:t>Hannah</a:t>
                      </a:r>
                      <a:endParaRPr sz="1400" u="none" strike="noStrike" cap="none" dirty="0">
                        <a:latin typeface="Calibri" panose="020F0502020204030204" pitchFamily="34" charset="0"/>
                        <a:cs typeface="Calibri" panose="020F0502020204030204" pitchFamily="34" charset="0"/>
                      </a:endParaRPr>
                    </a:p>
                  </a:txBody>
                  <a:tcPr marL="91450" marR="91450" marT="45725" marB="45725">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latin typeface="Calibri" panose="020F0502020204030204" pitchFamily="34" charset="0"/>
                          <a:cs typeface="Calibri" panose="020F0502020204030204" pitchFamily="34" charset="0"/>
                        </a:rPr>
                        <a:t>Heather</a:t>
                      </a:r>
                      <a:endParaRPr sz="1400" u="none" strike="noStrike" cap="none" dirty="0">
                        <a:latin typeface="Calibri" panose="020F0502020204030204" pitchFamily="34" charset="0"/>
                        <a:cs typeface="Calibri" panose="020F0502020204030204" pitchFamily="34" charset="0"/>
                      </a:endParaRPr>
                    </a:p>
                  </a:txBody>
                  <a:tcPr marL="91450" marR="91450" marT="45725" marB="45725">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err="1">
                          <a:latin typeface="Calibri" panose="020F0502020204030204" pitchFamily="34" charset="0"/>
                          <a:cs typeface="Calibri" panose="020F0502020204030204" pitchFamily="34" charset="0"/>
                        </a:rPr>
                        <a:t>Hibbah</a:t>
                      </a:r>
                      <a:endParaRPr sz="1400" u="none" strike="noStrike" cap="none" dirty="0">
                        <a:latin typeface="Calibri" panose="020F0502020204030204" pitchFamily="34" charset="0"/>
                        <a:cs typeface="Calibri" panose="020F0502020204030204" pitchFamily="34" charset="0"/>
                      </a:endParaRPr>
                    </a:p>
                  </a:txBody>
                  <a:tcPr marL="91450" marR="91450" marT="45725" marB="45725">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latin typeface="Calibri" panose="020F0502020204030204" pitchFamily="34" charset="0"/>
                          <a:cs typeface="Calibri" panose="020F0502020204030204" pitchFamily="34" charset="0"/>
                        </a:rPr>
                        <a:t>Janvi</a:t>
                      </a:r>
                      <a:endParaRPr sz="1400" u="none" strike="noStrike" cap="none" dirty="0">
                        <a:latin typeface="Calibri" panose="020F0502020204030204" pitchFamily="34" charset="0"/>
                        <a:cs typeface="Calibri" panose="020F0502020204030204" pitchFamily="34" charset="0"/>
                      </a:endParaRPr>
                    </a:p>
                  </a:txBody>
                  <a:tcPr marL="91450" marR="91450" marT="45725" marB="45725">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latin typeface="Calibri" panose="020F0502020204030204" pitchFamily="34" charset="0"/>
                          <a:cs typeface="Calibri" panose="020F0502020204030204" pitchFamily="34" charset="0"/>
                        </a:rPr>
                        <a:t>Jasmine</a:t>
                      </a:r>
                      <a:endParaRPr sz="1400" u="none" strike="noStrike" cap="none" dirty="0">
                        <a:latin typeface="Calibri" panose="020F0502020204030204" pitchFamily="34" charset="0"/>
                        <a:cs typeface="Calibri" panose="020F0502020204030204" pitchFamily="34" charset="0"/>
                      </a:endParaRPr>
                    </a:p>
                  </a:txBody>
                  <a:tcPr marL="91450" marR="91450" marT="45725" marB="45725">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7085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latin typeface="Calibri" panose="020F0502020204030204" pitchFamily="34" charset="0"/>
                          <a:cs typeface="Calibri" panose="020F0502020204030204" pitchFamily="34" charset="0"/>
                        </a:rPr>
                        <a:t>Judy</a:t>
                      </a:r>
                      <a:endParaRPr sz="1400" u="none" strike="noStrike" cap="none" dirty="0">
                        <a:latin typeface="Calibri" panose="020F0502020204030204" pitchFamily="34" charset="0"/>
                        <a:cs typeface="Calibri" panose="020F0502020204030204" pitchFamily="34" charset="0"/>
                      </a:endParaRPr>
                    </a:p>
                  </a:txBody>
                  <a:tcPr marL="91450" marR="91450" marT="45725" marB="45725">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latin typeface="Calibri" panose="020F0502020204030204" pitchFamily="34" charset="0"/>
                          <a:cs typeface="Calibri" panose="020F0502020204030204" pitchFamily="34" charset="0"/>
                        </a:rPr>
                        <a:t>Julia</a:t>
                      </a:r>
                      <a:endParaRPr sz="1400" u="none" strike="noStrike" cap="none" dirty="0">
                        <a:latin typeface="Calibri" panose="020F0502020204030204" pitchFamily="34" charset="0"/>
                        <a:cs typeface="Calibri" panose="020F0502020204030204" pitchFamily="34" charset="0"/>
                      </a:endParaRPr>
                    </a:p>
                  </a:txBody>
                  <a:tcPr marL="91450" marR="91450" marT="45725" marB="45725">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latin typeface="Calibri" panose="020F0502020204030204" pitchFamily="34" charset="0"/>
                          <a:cs typeface="Calibri" panose="020F0502020204030204" pitchFamily="34" charset="0"/>
                        </a:rPr>
                        <a:t>Kelsey</a:t>
                      </a:r>
                      <a:endParaRPr sz="1400" u="none" strike="noStrike" cap="none" dirty="0">
                        <a:latin typeface="Calibri" panose="020F0502020204030204" pitchFamily="34" charset="0"/>
                        <a:cs typeface="Calibri" panose="020F0502020204030204" pitchFamily="34" charset="0"/>
                      </a:endParaRPr>
                    </a:p>
                  </a:txBody>
                  <a:tcPr marL="91450" marR="91450" marT="45725" marB="45725">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latin typeface="Calibri" panose="020F0502020204030204" pitchFamily="34" charset="0"/>
                          <a:cs typeface="Calibri" panose="020F0502020204030204" pitchFamily="34" charset="0"/>
                        </a:rPr>
                        <a:t>Lucas</a:t>
                      </a:r>
                      <a:endParaRPr sz="1400" u="none" strike="noStrike" cap="none" dirty="0">
                        <a:latin typeface="Calibri" panose="020F0502020204030204" pitchFamily="34" charset="0"/>
                        <a:cs typeface="Calibri" panose="020F0502020204030204" pitchFamily="34" charset="0"/>
                      </a:endParaRPr>
                    </a:p>
                  </a:txBody>
                  <a:tcPr marL="91450" marR="91450" marT="45725" marB="45725">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latin typeface="Calibri" panose="020F0502020204030204" pitchFamily="34" charset="0"/>
                          <a:cs typeface="Calibri" panose="020F0502020204030204" pitchFamily="34" charset="0"/>
                        </a:rPr>
                        <a:t>Luke</a:t>
                      </a:r>
                      <a:endParaRPr sz="1400" u="none" strike="noStrike" cap="none" dirty="0">
                        <a:latin typeface="Calibri" panose="020F0502020204030204" pitchFamily="34" charset="0"/>
                        <a:cs typeface="Calibri" panose="020F0502020204030204" pitchFamily="34" charset="0"/>
                      </a:endParaRPr>
                    </a:p>
                  </a:txBody>
                  <a:tcPr marL="91450" marR="91450" marT="45725" marB="45725">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latin typeface="Calibri" panose="020F0502020204030204" pitchFamily="34" charset="0"/>
                          <a:cs typeface="Calibri" panose="020F0502020204030204" pitchFamily="34" charset="0"/>
                        </a:rPr>
                        <a:t>Mahima</a:t>
                      </a:r>
                      <a:endParaRPr sz="1400" u="none" strike="noStrike" cap="none" dirty="0">
                        <a:latin typeface="Calibri" panose="020F0502020204030204" pitchFamily="34" charset="0"/>
                        <a:cs typeface="Calibri" panose="020F0502020204030204" pitchFamily="34" charset="0"/>
                      </a:endParaRPr>
                    </a:p>
                  </a:txBody>
                  <a:tcPr marL="91450" marR="91450" marT="45725" marB="45725">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7085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err="1">
                          <a:latin typeface="Calibri" panose="020F0502020204030204" pitchFamily="34" charset="0"/>
                          <a:cs typeface="Calibri" panose="020F0502020204030204" pitchFamily="34" charset="0"/>
                        </a:rPr>
                        <a:t>Maitreyi</a:t>
                      </a:r>
                      <a:endParaRPr sz="1400" u="none" strike="noStrike" cap="none" dirty="0">
                        <a:latin typeface="Calibri" panose="020F0502020204030204" pitchFamily="34" charset="0"/>
                        <a:cs typeface="Calibri" panose="020F0502020204030204" pitchFamily="34" charset="0"/>
                      </a:endParaRPr>
                    </a:p>
                  </a:txBody>
                  <a:tcPr marL="91450" marR="91450" marT="45725" marB="45725">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latin typeface="Calibri" panose="020F0502020204030204" pitchFamily="34" charset="0"/>
                          <a:cs typeface="Calibri" panose="020F0502020204030204" pitchFamily="34" charset="0"/>
                        </a:rPr>
                        <a:t>Maria</a:t>
                      </a:r>
                      <a:endParaRPr sz="1400" u="none" strike="noStrike" cap="none" dirty="0">
                        <a:latin typeface="Calibri" panose="020F0502020204030204" pitchFamily="34" charset="0"/>
                        <a:cs typeface="Calibri" panose="020F0502020204030204" pitchFamily="34" charset="0"/>
                      </a:endParaRPr>
                    </a:p>
                  </a:txBody>
                  <a:tcPr marL="91450" marR="91450" marT="45725" marB="45725">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err="1">
                          <a:latin typeface="Calibri" panose="020F0502020204030204" pitchFamily="34" charset="0"/>
                          <a:cs typeface="Calibri" panose="020F0502020204030204" pitchFamily="34" charset="0"/>
                        </a:rPr>
                        <a:t>Merav</a:t>
                      </a:r>
                      <a:endParaRPr sz="1400" u="none" strike="noStrike" cap="none" dirty="0">
                        <a:latin typeface="Calibri" panose="020F0502020204030204" pitchFamily="34" charset="0"/>
                        <a:cs typeface="Calibri" panose="020F0502020204030204" pitchFamily="34" charset="0"/>
                      </a:endParaRPr>
                    </a:p>
                  </a:txBody>
                  <a:tcPr marL="91450" marR="91450" marT="45725" marB="45725">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latin typeface="Calibri" panose="020F0502020204030204" pitchFamily="34" charset="0"/>
                          <a:cs typeface="Calibri" panose="020F0502020204030204" pitchFamily="34" charset="0"/>
                        </a:rPr>
                        <a:t>Minh</a:t>
                      </a:r>
                      <a:endParaRPr sz="1400" u="none" strike="noStrike" cap="none" dirty="0">
                        <a:latin typeface="Calibri" panose="020F0502020204030204" pitchFamily="34" charset="0"/>
                        <a:cs typeface="Calibri" panose="020F0502020204030204" pitchFamily="34" charset="0"/>
                      </a:endParaRPr>
                    </a:p>
                  </a:txBody>
                  <a:tcPr marL="91450" marR="91450" marT="45725" marB="45725">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latin typeface="Calibri" panose="020F0502020204030204" pitchFamily="34" charset="0"/>
                          <a:cs typeface="Calibri" panose="020F0502020204030204" pitchFamily="34" charset="0"/>
                        </a:rPr>
                        <a:t>Neha</a:t>
                      </a:r>
                      <a:endParaRPr sz="1400" u="none" strike="noStrike" cap="none" dirty="0">
                        <a:latin typeface="Calibri" panose="020F0502020204030204" pitchFamily="34" charset="0"/>
                        <a:cs typeface="Calibri" panose="020F0502020204030204" pitchFamily="34" charset="0"/>
                      </a:endParaRPr>
                    </a:p>
                  </a:txBody>
                  <a:tcPr marL="91450" marR="91450" marT="45725" marB="45725">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latin typeface="Calibri" panose="020F0502020204030204" pitchFamily="34" charset="0"/>
                          <a:cs typeface="Calibri" panose="020F0502020204030204" pitchFamily="34" charset="0"/>
                        </a:rPr>
                        <a:t>Ronald</a:t>
                      </a:r>
                      <a:endParaRPr sz="1400" u="none" strike="noStrike" cap="none" dirty="0">
                        <a:latin typeface="Calibri" panose="020F0502020204030204" pitchFamily="34" charset="0"/>
                        <a:cs typeface="Calibri" panose="020F0502020204030204" pitchFamily="34" charset="0"/>
                      </a:endParaRPr>
                    </a:p>
                  </a:txBody>
                  <a:tcPr marL="91450" marR="91450" marT="45725" marB="45725">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343091883"/>
                  </a:ext>
                </a:extLst>
              </a:tr>
              <a:tr h="37085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err="1">
                          <a:latin typeface="Calibri" panose="020F0502020204030204" pitchFamily="34" charset="0"/>
                          <a:cs typeface="Calibri" panose="020F0502020204030204" pitchFamily="34" charset="0"/>
                        </a:rPr>
                        <a:t>Ruslana</a:t>
                      </a:r>
                      <a:endParaRPr sz="1400" u="none" strike="noStrike" cap="none" dirty="0">
                        <a:latin typeface="Calibri" panose="020F0502020204030204" pitchFamily="34" charset="0"/>
                        <a:cs typeface="Calibri" panose="020F0502020204030204" pitchFamily="34" charset="0"/>
                      </a:endParaRPr>
                    </a:p>
                  </a:txBody>
                  <a:tcPr marL="91450" marR="91450" marT="45725" marB="45725">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err="1">
                          <a:latin typeface="Calibri" panose="020F0502020204030204" pitchFamily="34" charset="0"/>
                          <a:cs typeface="Calibri" panose="020F0502020204030204" pitchFamily="34" charset="0"/>
                        </a:rPr>
                        <a:t>Sahej</a:t>
                      </a:r>
                      <a:endParaRPr sz="1400" u="none" strike="noStrike" cap="none" dirty="0">
                        <a:latin typeface="Calibri" panose="020F0502020204030204" pitchFamily="34" charset="0"/>
                        <a:cs typeface="Calibri" panose="020F0502020204030204" pitchFamily="34" charset="0"/>
                      </a:endParaRPr>
                    </a:p>
                  </a:txBody>
                  <a:tcPr marL="91450" marR="91450" marT="45725" marB="45725">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latin typeface="Calibri" panose="020F0502020204030204" pitchFamily="34" charset="0"/>
                          <a:cs typeface="Calibri" panose="020F0502020204030204" pitchFamily="34" charset="0"/>
                        </a:rPr>
                        <a:t>Sam</a:t>
                      </a:r>
                      <a:endParaRPr sz="1400" u="none" strike="noStrike" cap="none" dirty="0">
                        <a:latin typeface="Calibri" panose="020F0502020204030204" pitchFamily="34" charset="0"/>
                        <a:cs typeface="Calibri" panose="020F0502020204030204" pitchFamily="34" charset="0"/>
                      </a:endParaRPr>
                    </a:p>
                  </a:txBody>
                  <a:tcPr marL="91450" marR="91450" marT="45725" marB="45725">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err="1">
                          <a:latin typeface="Calibri" panose="020F0502020204030204" pitchFamily="34" charset="0"/>
                          <a:cs typeface="Calibri" panose="020F0502020204030204" pitchFamily="34" charset="0"/>
                        </a:rPr>
                        <a:t>Samrutha</a:t>
                      </a:r>
                      <a:endParaRPr sz="1400" u="none" strike="noStrike" cap="none" dirty="0">
                        <a:latin typeface="Calibri" panose="020F0502020204030204" pitchFamily="34" charset="0"/>
                        <a:cs typeface="Calibri" panose="020F0502020204030204" pitchFamily="34" charset="0"/>
                      </a:endParaRPr>
                    </a:p>
                  </a:txBody>
                  <a:tcPr marL="91450" marR="91450" marT="45725" marB="45725">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latin typeface="Calibri" panose="020F0502020204030204" pitchFamily="34" charset="0"/>
                          <a:cs typeface="Calibri" panose="020F0502020204030204" pitchFamily="34" charset="0"/>
                        </a:rPr>
                        <a:t>Sushma</a:t>
                      </a:r>
                      <a:endParaRPr sz="1400" u="none" strike="noStrike" cap="none" dirty="0">
                        <a:latin typeface="Calibri" panose="020F0502020204030204" pitchFamily="34" charset="0"/>
                        <a:cs typeface="Calibri" panose="020F0502020204030204" pitchFamily="34" charset="0"/>
                      </a:endParaRPr>
                    </a:p>
                  </a:txBody>
                  <a:tcPr marL="91450" marR="91450" marT="45725" marB="45725">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latin typeface="Calibri" panose="020F0502020204030204" pitchFamily="34" charset="0"/>
                          <a:cs typeface="Calibri" panose="020F0502020204030204" pitchFamily="34" charset="0"/>
                        </a:rPr>
                        <a:t>Vivian</a:t>
                      </a:r>
                      <a:endParaRPr sz="1400" u="none" strike="noStrike" cap="none" dirty="0">
                        <a:latin typeface="Calibri" panose="020F0502020204030204" pitchFamily="34" charset="0"/>
                        <a:cs typeface="Calibri" panose="020F0502020204030204" pitchFamily="34" charset="0"/>
                      </a:endParaRPr>
                    </a:p>
                  </a:txBody>
                  <a:tcPr marL="91450" marR="91450" marT="45725" marB="45725">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708081882"/>
                  </a:ext>
                </a:extLst>
              </a:tr>
              <a:tr h="370850">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err="1">
                          <a:latin typeface="Calibri" panose="020F0502020204030204" pitchFamily="34" charset="0"/>
                          <a:cs typeface="Calibri" panose="020F0502020204030204" pitchFamily="34" charset="0"/>
                        </a:rPr>
                        <a:t>Yijia</a:t>
                      </a:r>
                      <a:endParaRPr sz="1400" u="none" strike="noStrike" cap="none" dirty="0">
                        <a:latin typeface="Calibri" panose="020F0502020204030204" pitchFamily="34" charset="0"/>
                        <a:cs typeface="Calibri" panose="020F0502020204030204" pitchFamily="34" charset="0"/>
                      </a:endParaRPr>
                    </a:p>
                  </a:txBody>
                  <a:tcPr marL="91450" marR="91450" marT="45725" marB="45725">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marL="0" marR="0" lvl="0" indent="0" algn="l" rtl="0">
                        <a:lnSpc>
                          <a:spcPct val="100000"/>
                        </a:lnSpc>
                        <a:spcBef>
                          <a:spcPts val="0"/>
                        </a:spcBef>
                        <a:spcAft>
                          <a:spcPts val="0"/>
                        </a:spcAft>
                        <a:buClr>
                          <a:srgbClr val="000000"/>
                        </a:buClr>
                        <a:buSzPts val="1400"/>
                        <a:buFont typeface="Arial"/>
                        <a:buNone/>
                      </a:pPr>
                      <a:r>
                        <a:rPr lang="en-US" sz="1400" u="none" strike="noStrike" cap="none" dirty="0">
                          <a:latin typeface="Calibri" panose="020F0502020204030204" pitchFamily="34" charset="0"/>
                          <a:cs typeface="Calibri" panose="020F0502020204030204" pitchFamily="34" charset="0"/>
                        </a:rPr>
                        <a:t>Zachary</a:t>
                      </a:r>
                      <a:endParaRPr sz="1400" u="none" strike="noStrike" cap="none" dirty="0">
                        <a:latin typeface="Calibri" panose="020F0502020204030204" pitchFamily="34" charset="0"/>
                        <a:cs typeface="Calibri" panose="020F0502020204030204" pitchFamily="34" charset="0"/>
                      </a:endParaRPr>
                    </a:p>
                  </a:txBody>
                  <a:tcPr marL="91450" marR="91450" marT="45725" marB="45725">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dirty="0">
                        <a:latin typeface="Calibri" panose="020F0502020204030204" pitchFamily="34" charset="0"/>
                        <a:cs typeface="Calibri" panose="020F0502020204030204" pitchFamily="34" charset="0"/>
                      </a:endParaRPr>
                    </a:p>
                  </a:txBody>
                  <a:tcPr marL="91450" marR="91450" marT="45725" marB="45725">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dirty="0">
                        <a:latin typeface="Calibri" panose="020F0502020204030204" pitchFamily="34" charset="0"/>
                        <a:cs typeface="Calibri" panose="020F0502020204030204" pitchFamily="34" charset="0"/>
                      </a:endParaRPr>
                    </a:p>
                  </a:txBody>
                  <a:tcPr marL="91450" marR="91450" marT="45725" marB="45725">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dirty="0">
                        <a:latin typeface="Calibri" panose="020F0502020204030204" pitchFamily="34" charset="0"/>
                        <a:cs typeface="Calibri" panose="020F0502020204030204" pitchFamily="34" charset="0"/>
                      </a:endParaRPr>
                    </a:p>
                  </a:txBody>
                  <a:tcPr marL="91450" marR="91450" marT="45725" marB="45725">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tc>
                  <a:txBody>
                    <a:bodyPr/>
                    <a:lstStyle/>
                    <a:p>
                      <a:pPr marL="0" marR="0" lvl="0" indent="0" algn="l" rtl="0">
                        <a:lnSpc>
                          <a:spcPct val="100000"/>
                        </a:lnSpc>
                        <a:spcBef>
                          <a:spcPts val="0"/>
                        </a:spcBef>
                        <a:spcAft>
                          <a:spcPts val="0"/>
                        </a:spcAft>
                        <a:buClr>
                          <a:srgbClr val="000000"/>
                        </a:buClr>
                        <a:buSzPts val="1400"/>
                        <a:buFont typeface="Arial"/>
                        <a:buNone/>
                      </a:pPr>
                      <a:endParaRPr sz="1400" u="none" strike="noStrike" cap="none" dirty="0">
                        <a:latin typeface="Calibri" panose="020F0502020204030204" pitchFamily="34" charset="0"/>
                        <a:cs typeface="Calibri" panose="020F0502020204030204" pitchFamily="34" charset="0"/>
                      </a:endParaRPr>
                    </a:p>
                  </a:txBody>
                  <a:tcPr marL="91450" marR="91450" marT="45725" marB="45725">
                    <a:lnL w="12700" cmpd="sng">
                      <a:noFill/>
                      <a:prstDash val="solid"/>
                    </a:lnL>
                    <a:lnR w="12700" cmpd="sng">
                      <a:noFill/>
                      <a:prstDash val="solid"/>
                    </a:lnR>
                    <a:lnT w="12700" cmpd="sng">
                      <a:noFill/>
                      <a:prstDash val="solid"/>
                    </a:lnT>
                    <a:lnB w="12700" cmpd="sng">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630633662"/>
                  </a:ext>
                </a:extLst>
              </a:tr>
            </a:tbl>
          </a:graphicData>
        </a:graphic>
      </p:graphicFrame>
      <p:pic>
        <p:nvPicPr>
          <p:cNvPr id="15" name="Picture 14">
            <a:extLst>
              <a:ext uri="{FF2B5EF4-FFF2-40B4-BE49-F238E27FC236}">
                <a16:creationId xmlns:a16="http://schemas.microsoft.com/office/drawing/2014/main" id="{40E02FDB-ABE5-E236-4D7D-1799AE6E0B97}"/>
              </a:ext>
            </a:extLst>
          </p:cNvPr>
          <p:cNvPicPr>
            <a:picLocks noChangeAspect="1"/>
          </p:cNvPicPr>
          <p:nvPr/>
        </p:nvPicPr>
        <p:blipFill>
          <a:blip r:embed="rId4"/>
          <a:srcRect/>
          <a:stretch/>
        </p:blipFill>
        <p:spPr>
          <a:xfrm>
            <a:off x="424766" y="2936025"/>
            <a:ext cx="2512071" cy="2512071"/>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331F482-D31B-4252-BB77-0DBEB59484ED}"/>
              </a:ext>
            </a:extLst>
          </p:cNvPr>
          <p:cNvSpPr>
            <a:spLocks noGrp="1"/>
          </p:cNvSpPr>
          <p:nvPr>
            <p:ph type="ftr" idx="11"/>
          </p:nvPr>
        </p:nvSpPr>
        <p:spPr/>
        <p:txBody>
          <a:bodyPr/>
          <a:lstStyle/>
          <a:p>
            <a:r>
              <a:rPr lang="en-US" dirty="0"/>
              <a:t>Lesson 10 - Autumn 2024</a:t>
            </a:r>
          </a:p>
        </p:txBody>
      </p:sp>
      <p:sp>
        <p:nvSpPr>
          <p:cNvPr id="3" name="Slide Number Placeholder 2">
            <a:extLst>
              <a:ext uri="{FF2B5EF4-FFF2-40B4-BE49-F238E27FC236}">
                <a16:creationId xmlns:a16="http://schemas.microsoft.com/office/drawing/2014/main" id="{1088FEA1-6E87-46C8-B0F4-A3639D10F197}"/>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solidFill>
                  <a:schemeClr val="bg1"/>
                </a:solidFill>
              </a:rPr>
              <a:t>10</a:t>
            </a:fld>
            <a:endParaRPr lang="en-US" dirty="0">
              <a:solidFill>
                <a:schemeClr val="bg1"/>
              </a:solidFill>
            </a:endParaRPr>
          </a:p>
        </p:txBody>
      </p:sp>
      <p:sp>
        <p:nvSpPr>
          <p:cNvPr id="6" name="TextBox 5">
            <a:extLst>
              <a:ext uri="{FF2B5EF4-FFF2-40B4-BE49-F238E27FC236}">
                <a16:creationId xmlns:a16="http://schemas.microsoft.com/office/drawing/2014/main" id="{21EB6C64-B220-4A1F-ADBF-29ACD7C578EC}"/>
              </a:ext>
            </a:extLst>
          </p:cNvPr>
          <p:cNvSpPr txBox="1"/>
          <p:nvPr/>
        </p:nvSpPr>
        <p:spPr>
          <a:xfrm>
            <a:off x="282972" y="1639632"/>
            <a:ext cx="8428617" cy="523220"/>
          </a:xfrm>
          <a:prstGeom prst="rect">
            <a:avLst/>
          </a:prstGeom>
          <a:noFill/>
        </p:spPr>
        <p:txBody>
          <a:bodyPr wrap="square" rtlCol="0">
            <a:spAutoFit/>
          </a:bodyPr>
          <a:lstStyle/>
          <a:p>
            <a:r>
              <a:rPr lang="en-US" sz="2800" dirty="0">
                <a:latin typeface="Calibri" panose="020F0502020204030204" pitchFamily="34" charset="0"/>
                <a:ea typeface="Calibri" panose="020F0502020204030204" pitchFamily="34" charset="0"/>
                <a:cs typeface="Calibri" panose="020F0502020204030204" pitchFamily="34" charset="0"/>
              </a:rPr>
              <a:t>How would you describe what the variable </a:t>
            </a:r>
            <a:r>
              <a:rPr lang="en-US" sz="2800" dirty="0">
                <a:latin typeface="Consolas" panose="020B0609020204030204" pitchFamily="49" charset="0"/>
                <a:ea typeface="Calibri" panose="020F0502020204030204" pitchFamily="34" charset="0"/>
                <a:cs typeface="Consolas" panose="020B0609020204030204" pitchFamily="49" charset="0"/>
              </a:rPr>
              <a:t>x</a:t>
            </a:r>
            <a:r>
              <a:rPr lang="en-US" sz="2800" dirty="0">
                <a:latin typeface="Calibri" panose="020F0502020204030204" pitchFamily="34" charset="0"/>
                <a:ea typeface="Calibri" panose="020F0502020204030204" pitchFamily="34" charset="0"/>
                <a:cs typeface="Calibri" panose="020F0502020204030204" pitchFamily="34" charset="0"/>
              </a:rPr>
              <a:t> calculates?</a:t>
            </a:r>
          </a:p>
        </p:txBody>
      </p:sp>
      <p:sp>
        <p:nvSpPr>
          <p:cNvPr id="7" name="TextBox 6">
            <a:extLst>
              <a:ext uri="{FF2B5EF4-FFF2-40B4-BE49-F238E27FC236}">
                <a16:creationId xmlns:a16="http://schemas.microsoft.com/office/drawing/2014/main" id="{4F230673-B35E-4D2C-AA55-ED64851BD8A7}"/>
              </a:ext>
            </a:extLst>
          </p:cNvPr>
          <p:cNvSpPr txBox="1"/>
          <p:nvPr/>
        </p:nvSpPr>
        <p:spPr>
          <a:xfrm>
            <a:off x="7990795" y="2320608"/>
            <a:ext cx="4201205" cy="3354765"/>
          </a:xfrm>
          <a:prstGeom prst="rect">
            <a:avLst/>
          </a:prstGeom>
          <a:noFill/>
        </p:spPr>
        <p:txBody>
          <a:bodyPr wrap="square" rtlCol="0">
            <a:spAutoFit/>
          </a:bodyPr>
          <a:lstStyle/>
          <a:p>
            <a:pPr marL="342900" indent="-342900">
              <a:spcAft>
                <a:spcPts val="600"/>
              </a:spcAft>
              <a:buClr>
                <a:srgbClr val="008080"/>
              </a:buClr>
              <a:buSzPct val="110000"/>
              <a:buFont typeface="+mj-lt"/>
              <a:buAutoNum type="alphaUcPeriod"/>
            </a:pPr>
            <a:r>
              <a:rPr lang="en-US" sz="2600" dirty="0">
                <a:latin typeface="Calibri" panose="020F0502020204030204" pitchFamily="34" charset="0"/>
                <a:ea typeface="Calibri" panose="020F0502020204030204" pitchFamily="34" charset="0"/>
                <a:cs typeface="Calibri" panose="020F0502020204030204" pitchFamily="34" charset="0"/>
              </a:rPr>
              <a:t>The largest value rolled</a:t>
            </a:r>
          </a:p>
          <a:p>
            <a:pPr marL="342900" indent="-342900">
              <a:spcAft>
                <a:spcPts val="600"/>
              </a:spcAft>
              <a:buClr>
                <a:srgbClr val="008080"/>
              </a:buClr>
              <a:buSzPct val="110000"/>
              <a:buFont typeface="+mj-lt"/>
              <a:buAutoNum type="alphaUcPeriod"/>
            </a:pPr>
            <a:r>
              <a:rPr lang="en-US" sz="2600" dirty="0">
                <a:latin typeface="Calibri" panose="020F0502020204030204" pitchFamily="34" charset="0"/>
                <a:ea typeface="Calibri" panose="020F0502020204030204" pitchFamily="34" charset="0"/>
                <a:cs typeface="Calibri" panose="020F0502020204030204" pitchFamily="34" charset="0"/>
              </a:rPr>
              <a:t>The smallest value rolled</a:t>
            </a:r>
          </a:p>
          <a:p>
            <a:pPr marL="342900" indent="-342900">
              <a:spcAft>
                <a:spcPts val="600"/>
              </a:spcAft>
              <a:buClr>
                <a:srgbClr val="008080"/>
              </a:buClr>
              <a:buSzPct val="110000"/>
              <a:buFont typeface="+mj-lt"/>
              <a:buAutoNum type="alphaUcPeriod"/>
            </a:pPr>
            <a:r>
              <a:rPr lang="en-US" sz="2600" dirty="0">
                <a:latin typeface="Calibri" panose="020F0502020204030204" pitchFamily="34" charset="0"/>
                <a:ea typeface="Calibri" panose="020F0502020204030204" pitchFamily="34" charset="0"/>
                <a:cs typeface="Calibri" panose="020F0502020204030204" pitchFamily="34" charset="0"/>
              </a:rPr>
              <a:t>The last value rolled</a:t>
            </a:r>
          </a:p>
          <a:p>
            <a:pPr marL="342900" indent="-342900">
              <a:spcAft>
                <a:spcPts val="600"/>
              </a:spcAft>
              <a:buClr>
                <a:srgbClr val="008080"/>
              </a:buClr>
              <a:buSzPct val="110000"/>
              <a:buFont typeface="+mj-lt"/>
              <a:buAutoNum type="alphaUcPeriod"/>
            </a:pPr>
            <a:r>
              <a:rPr lang="en-US" sz="2600" dirty="0">
                <a:latin typeface="Calibri" panose="020F0502020204030204" pitchFamily="34" charset="0"/>
                <a:ea typeface="Calibri" panose="020F0502020204030204" pitchFamily="34" charset="0"/>
                <a:cs typeface="Calibri" panose="020F0502020204030204" pitchFamily="34" charset="0"/>
              </a:rPr>
              <a:t>The first value rolled</a:t>
            </a:r>
          </a:p>
          <a:p>
            <a:pPr marL="342900" indent="-342900">
              <a:spcAft>
                <a:spcPts val="600"/>
              </a:spcAft>
              <a:buClr>
                <a:srgbClr val="008080"/>
              </a:buClr>
              <a:buSzPct val="110000"/>
              <a:buFont typeface="+mj-lt"/>
              <a:buAutoNum type="alphaUcPeriod"/>
            </a:pPr>
            <a:r>
              <a:rPr lang="en-US" sz="2600" dirty="0">
                <a:latin typeface="Calibri" panose="020F0502020204030204" pitchFamily="34" charset="0"/>
                <a:ea typeface="Calibri" panose="020F0502020204030204" pitchFamily="34" charset="0"/>
                <a:cs typeface="Calibri" panose="020F0502020204030204" pitchFamily="34" charset="0"/>
              </a:rPr>
              <a:t>The sum of all values rolled</a:t>
            </a:r>
          </a:p>
          <a:p>
            <a:pPr marL="342900" indent="-342900">
              <a:spcAft>
                <a:spcPts val="600"/>
              </a:spcAft>
              <a:buClr>
                <a:srgbClr val="008080"/>
              </a:buClr>
              <a:buSzPct val="110000"/>
              <a:buFont typeface="+mj-lt"/>
              <a:buAutoNum type="alphaUcPeriod"/>
            </a:pPr>
            <a:r>
              <a:rPr lang="en-US" sz="2600" dirty="0">
                <a:latin typeface="Calibri" panose="020F0502020204030204" pitchFamily="34" charset="0"/>
                <a:ea typeface="Calibri" panose="020F0502020204030204" pitchFamily="34" charset="0"/>
                <a:cs typeface="Calibri" panose="020F0502020204030204" pitchFamily="34" charset="0"/>
              </a:rPr>
              <a:t>Error</a:t>
            </a:r>
          </a:p>
          <a:p>
            <a:pPr marL="342900" indent="-342900">
              <a:spcAft>
                <a:spcPts val="600"/>
              </a:spcAft>
              <a:buClr>
                <a:srgbClr val="008080"/>
              </a:buClr>
              <a:buSzPct val="110000"/>
              <a:buFont typeface="+mj-lt"/>
              <a:buAutoNum type="alphaUcPeriod"/>
            </a:pPr>
            <a:r>
              <a:rPr lang="en-US" sz="2600" dirty="0">
                <a:latin typeface="Calibri" panose="020F0502020204030204" pitchFamily="34" charset="0"/>
                <a:ea typeface="Calibri" panose="020F0502020204030204" pitchFamily="34" charset="0"/>
                <a:cs typeface="Calibri" panose="020F0502020204030204" pitchFamily="34" charset="0"/>
              </a:rPr>
              <a:t>-1</a:t>
            </a:r>
          </a:p>
        </p:txBody>
      </p:sp>
      <p:sp>
        <p:nvSpPr>
          <p:cNvPr id="9" name="TextBox 8">
            <a:extLst>
              <a:ext uri="{FF2B5EF4-FFF2-40B4-BE49-F238E27FC236}">
                <a16:creationId xmlns:a16="http://schemas.microsoft.com/office/drawing/2014/main" id="{CEE3A8BD-34E7-02FC-F44E-4613F40CB541}"/>
              </a:ext>
            </a:extLst>
          </p:cNvPr>
          <p:cNvSpPr txBox="1"/>
          <p:nvPr/>
        </p:nvSpPr>
        <p:spPr>
          <a:xfrm>
            <a:off x="282972" y="2566829"/>
            <a:ext cx="7224733" cy="2862322"/>
          </a:xfrm>
          <a:prstGeom prst="rect">
            <a:avLst/>
          </a:prstGeom>
          <a:noFill/>
        </p:spPr>
        <p:txBody>
          <a:bodyPr wrap="square">
            <a:spAutoFit/>
          </a:bodyPr>
          <a:lstStyle/>
          <a:p>
            <a:r>
              <a:rPr lang="en-US" sz="2000" b="0" dirty="0">
                <a:solidFill>
                  <a:srgbClr val="D73A49"/>
                </a:solidFill>
                <a:effectLst/>
                <a:highlight>
                  <a:srgbClr val="FFFFFF"/>
                </a:highlight>
                <a:latin typeface="Consolas" panose="020B0609020204030204" pitchFamily="49" charset="0"/>
                <a:cs typeface="Consolas" panose="020B0609020204030204" pitchFamily="49" charset="0"/>
              </a:rPr>
              <a:t>int</a:t>
            </a:r>
            <a:r>
              <a:rPr lang="en-US" sz="2000" b="0" dirty="0">
                <a:solidFill>
                  <a:srgbClr val="24292E"/>
                </a:solidFill>
                <a:effectLst/>
                <a:highlight>
                  <a:srgbClr val="FFFFFF"/>
                </a:highlight>
                <a:latin typeface="Consolas" panose="020B0609020204030204" pitchFamily="49" charset="0"/>
                <a:cs typeface="Consolas" panose="020B0609020204030204" pitchFamily="49" charset="0"/>
              </a:rPr>
              <a:t> roll </a:t>
            </a:r>
            <a:r>
              <a:rPr lang="en-US" sz="2000" b="0" dirty="0">
                <a:solidFill>
                  <a:srgbClr val="D73A49"/>
                </a:solidFill>
                <a:effectLst/>
                <a:highlight>
                  <a:srgbClr val="FFFFFF"/>
                </a:highlight>
                <a:latin typeface="Consolas" panose="020B0609020204030204" pitchFamily="49" charset="0"/>
                <a:cs typeface="Consolas" panose="020B0609020204030204" pitchFamily="49" charset="0"/>
              </a:rPr>
              <a:t>=</a:t>
            </a:r>
            <a:r>
              <a:rPr lang="en-US" sz="2000" b="0" dirty="0">
                <a:solidFill>
                  <a:srgbClr val="24292E"/>
                </a:solidFill>
                <a:effectLst/>
                <a:highlight>
                  <a:srgbClr val="FFFFFF"/>
                </a:highlight>
                <a:latin typeface="Consolas" panose="020B0609020204030204" pitchFamily="49" charset="0"/>
                <a:cs typeface="Consolas" panose="020B0609020204030204" pitchFamily="49" charset="0"/>
              </a:rPr>
              <a:t> </a:t>
            </a:r>
            <a:r>
              <a:rPr lang="en-US" sz="2000" b="0" dirty="0">
                <a:solidFill>
                  <a:srgbClr val="D73A49"/>
                </a:solidFill>
                <a:effectLst/>
                <a:highlight>
                  <a:srgbClr val="FFFFFF"/>
                </a:highlight>
                <a:latin typeface="Consolas" panose="020B0609020204030204" pitchFamily="49" charset="0"/>
                <a:cs typeface="Consolas" panose="020B0609020204030204" pitchFamily="49" charset="0"/>
              </a:rPr>
              <a:t>-</a:t>
            </a:r>
            <a:r>
              <a:rPr lang="en-US" sz="2000" b="0" dirty="0">
                <a:solidFill>
                  <a:srgbClr val="005CC5"/>
                </a:solidFill>
                <a:effectLst/>
                <a:highlight>
                  <a:srgbClr val="FFFFFF"/>
                </a:highlight>
                <a:latin typeface="Consolas" panose="020B0609020204030204" pitchFamily="49" charset="0"/>
                <a:cs typeface="Consolas" panose="020B0609020204030204" pitchFamily="49" charset="0"/>
              </a:rPr>
              <a:t>1</a:t>
            </a:r>
            <a:r>
              <a:rPr lang="en-US" sz="2000" b="0" dirty="0">
                <a:solidFill>
                  <a:srgbClr val="24292E"/>
                </a:solidFill>
                <a:effectLst/>
                <a:highlight>
                  <a:srgbClr val="FFFFFF"/>
                </a:highlight>
                <a:latin typeface="Consolas" panose="020B0609020204030204" pitchFamily="49" charset="0"/>
                <a:cs typeface="Consolas" panose="020B0609020204030204" pitchFamily="49" charset="0"/>
              </a:rPr>
              <a:t>; </a:t>
            </a:r>
            <a:r>
              <a:rPr lang="en-US" sz="2000" b="0" dirty="0">
                <a:solidFill>
                  <a:srgbClr val="6A737D"/>
                </a:solidFill>
                <a:effectLst/>
                <a:highlight>
                  <a:srgbClr val="FFFFFF"/>
                </a:highlight>
                <a:latin typeface="Consolas" panose="020B0609020204030204" pitchFamily="49" charset="0"/>
                <a:cs typeface="Consolas" panose="020B0609020204030204" pitchFamily="49" charset="0"/>
              </a:rPr>
              <a:t>// "priming" the loop</a:t>
            </a:r>
            <a:endParaRPr lang="en-US" sz="2000" b="0" dirty="0">
              <a:solidFill>
                <a:srgbClr val="24292E"/>
              </a:solidFill>
              <a:effectLst/>
              <a:highlight>
                <a:srgbClr val="FFFFFF"/>
              </a:highlight>
              <a:latin typeface="Consolas" panose="020B0609020204030204" pitchFamily="49" charset="0"/>
              <a:cs typeface="Consolas" panose="020B0609020204030204" pitchFamily="49" charset="0"/>
            </a:endParaRPr>
          </a:p>
          <a:p>
            <a:r>
              <a:rPr lang="en-US" sz="2000" b="0" dirty="0">
                <a:solidFill>
                  <a:srgbClr val="D73A49"/>
                </a:solidFill>
                <a:effectLst/>
                <a:highlight>
                  <a:srgbClr val="FFFFFF"/>
                </a:highlight>
                <a:latin typeface="Consolas" panose="020B0609020204030204" pitchFamily="49" charset="0"/>
                <a:cs typeface="Consolas" panose="020B0609020204030204" pitchFamily="49" charset="0"/>
              </a:rPr>
              <a:t>int</a:t>
            </a:r>
            <a:r>
              <a:rPr lang="en-US" sz="2000" b="0" dirty="0">
                <a:solidFill>
                  <a:srgbClr val="24292E"/>
                </a:solidFill>
                <a:effectLst/>
                <a:highlight>
                  <a:srgbClr val="FFFFFF"/>
                </a:highlight>
                <a:latin typeface="Consolas" panose="020B0609020204030204" pitchFamily="49" charset="0"/>
                <a:cs typeface="Consolas" panose="020B0609020204030204" pitchFamily="49" charset="0"/>
              </a:rPr>
              <a:t> x </a:t>
            </a:r>
            <a:r>
              <a:rPr lang="en-US" sz="2000" b="0" dirty="0">
                <a:solidFill>
                  <a:srgbClr val="D73A49"/>
                </a:solidFill>
                <a:effectLst/>
                <a:highlight>
                  <a:srgbClr val="FFFFFF"/>
                </a:highlight>
                <a:latin typeface="Consolas" panose="020B0609020204030204" pitchFamily="49" charset="0"/>
                <a:cs typeface="Consolas" panose="020B0609020204030204" pitchFamily="49" charset="0"/>
              </a:rPr>
              <a:t>=</a:t>
            </a:r>
            <a:r>
              <a:rPr lang="en-US" sz="2000" b="0" dirty="0">
                <a:solidFill>
                  <a:srgbClr val="24292E"/>
                </a:solidFill>
                <a:effectLst/>
                <a:highlight>
                  <a:srgbClr val="FFFFFF"/>
                </a:highlight>
                <a:latin typeface="Consolas" panose="020B0609020204030204" pitchFamily="49" charset="0"/>
                <a:cs typeface="Consolas" panose="020B0609020204030204" pitchFamily="49" charset="0"/>
              </a:rPr>
              <a:t> </a:t>
            </a:r>
            <a:r>
              <a:rPr lang="en-US" sz="2000" b="0" dirty="0">
                <a:solidFill>
                  <a:srgbClr val="D73A49"/>
                </a:solidFill>
                <a:effectLst/>
                <a:highlight>
                  <a:srgbClr val="FFFFFF"/>
                </a:highlight>
                <a:latin typeface="Consolas" panose="020B0609020204030204" pitchFamily="49" charset="0"/>
                <a:cs typeface="Consolas" panose="020B0609020204030204" pitchFamily="49" charset="0"/>
              </a:rPr>
              <a:t>-</a:t>
            </a:r>
            <a:r>
              <a:rPr lang="en-US" sz="2000" b="0" dirty="0">
                <a:solidFill>
                  <a:srgbClr val="005CC5"/>
                </a:solidFill>
                <a:effectLst/>
                <a:highlight>
                  <a:srgbClr val="FFFFFF"/>
                </a:highlight>
                <a:latin typeface="Consolas" panose="020B0609020204030204" pitchFamily="49" charset="0"/>
                <a:cs typeface="Consolas" panose="020B0609020204030204" pitchFamily="49" charset="0"/>
              </a:rPr>
              <a:t>1</a:t>
            </a:r>
            <a:r>
              <a:rPr lang="en-US" sz="2000" b="0" dirty="0">
                <a:solidFill>
                  <a:srgbClr val="24292E"/>
                </a:solidFill>
                <a:effectLst/>
                <a:highlight>
                  <a:srgbClr val="FFFFFF"/>
                </a:highlight>
                <a:latin typeface="Consolas" panose="020B0609020204030204" pitchFamily="49" charset="0"/>
                <a:cs typeface="Consolas" panose="020B0609020204030204" pitchFamily="49" charset="0"/>
              </a:rPr>
              <a:t>;</a:t>
            </a:r>
          </a:p>
          <a:p>
            <a:r>
              <a:rPr lang="en-US" sz="2000" b="0" dirty="0">
                <a:solidFill>
                  <a:srgbClr val="D73A49"/>
                </a:solidFill>
                <a:effectLst/>
                <a:highlight>
                  <a:srgbClr val="FFFFFF"/>
                </a:highlight>
                <a:latin typeface="Consolas" panose="020B0609020204030204" pitchFamily="49" charset="0"/>
                <a:cs typeface="Consolas" panose="020B0609020204030204" pitchFamily="49" charset="0"/>
              </a:rPr>
              <a:t>while</a:t>
            </a:r>
            <a:r>
              <a:rPr lang="en-US" sz="2000" b="0" dirty="0">
                <a:solidFill>
                  <a:srgbClr val="24292E"/>
                </a:solidFill>
                <a:effectLst/>
                <a:highlight>
                  <a:srgbClr val="FFFFFF"/>
                </a:highlight>
                <a:latin typeface="Consolas" panose="020B0609020204030204" pitchFamily="49" charset="0"/>
                <a:cs typeface="Consolas" panose="020B0609020204030204" pitchFamily="49" charset="0"/>
              </a:rPr>
              <a:t> (roll </a:t>
            </a:r>
            <a:r>
              <a:rPr lang="en-US" sz="2000" b="0" dirty="0">
                <a:solidFill>
                  <a:srgbClr val="D73A49"/>
                </a:solidFill>
                <a:effectLst/>
                <a:highlight>
                  <a:srgbClr val="FFFFFF"/>
                </a:highlight>
                <a:latin typeface="Consolas" panose="020B0609020204030204" pitchFamily="49" charset="0"/>
                <a:cs typeface="Consolas" panose="020B0609020204030204" pitchFamily="49" charset="0"/>
              </a:rPr>
              <a:t>!=</a:t>
            </a:r>
            <a:r>
              <a:rPr lang="en-US" sz="2000" b="0" dirty="0">
                <a:solidFill>
                  <a:srgbClr val="24292E"/>
                </a:solidFill>
                <a:effectLst/>
                <a:highlight>
                  <a:srgbClr val="FFFFFF"/>
                </a:highlight>
                <a:latin typeface="Consolas" panose="020B0609020204030204" pitchFamily="49" charset="0"/>
                <a:cs typeface="Consolas" panose="020B0609020204030204" pitchFamily="49" charset="0"/>
              </a:rPr>
              <a:t> lucky) {</a:t>
            </a:r>
          </a:p>
          <a:p>
            <a:r>
              <a:rPr lang="en-US" sz="2000" b="0" dirty="0">
                <a:solidFill>
                  <a:srgbClr val="24292E"/>
                </a:solidFill>
                <a:effectLst/>
                <a:highlight>
                  <a:srgbClr val="FFFFFF"/>
                </a:highlight>
                <a:latin typeface="Consolas" panose="020B0609020204030204" pitchFamily="49" charset="0"/>
                <a:cs typeface="Consolas" panose="020B0609020204030204" pitchFamily="49" charset="0"/>
              </a:rPr>
              <a:t>  roll </a:t>
            </a:r>
            <a:r>
              <a:rPr lang="en-US" sz="2000" b="0" dirty="0">
                <a:solidFill>
                  <a:srgbClr val="D73A49"/>
                </a:solidFill>
                <a:effectLst/>
                <a:highlight>
                  <a:srgbClr val="FFFFFF"/>
                </a:highlight>
                <a:latin typeface="Consolas" panose="020B0609020204030204" pitchFamily="49" charset="0"/>
                <a:cs typeface="Consolas" panose="020B0609020204030204" pitchFamily="49" charset="0"/>
              </a:rPr>
              <a:t>=</a:t>
            </a:r>
            <a:r>
              <a:rPr lang="en-US" sz="2000" b="0" dirty="0">
                <a:solidFill>
                  <a:srgbClr val="24292E"/>
                </a:solidFill>
                <a:effectLst/>
                <a:highlight>
                  <a:srgbClr val="FFFFFF"/>
                </a:highlight>
                <a:latin typeface="Consolas" panose="020B0609020204030204" pitchFamily="49" charset="0"/>
                <a:cs typeface="Consolas" panose="020B0609020204030204" pitchFamily="49" charset="0"/>
              </a:rPr>
              <a:t> </a:t>
            </a:r>
            <a:r>
              <a:rPr lang="en-US" sz="2000" b="0" dirty="0" err="1">
                <a:solidFill>
                  <a:srgbClr val="24292E"/>
                </a:solidFill>
                <a:effectLst/>
                <a:highlight>
                  <a:srgbClr val="FFFFFF"/>
                </a:highlight>
                <a:latin typeface="Consolas" panose="020B0609020204030204" pitchFamily="49" charset="0"/>
                <a:cs typeface="Consolas" panose="020B0609020204030204" pitchFamily="49" charset="0"/>
              </a:rPr>
              <a:t>randy.</a:t>
            </a:r>
            <a:r>
              <a:rPr lang="en-US" sz="2000" b="0" dirty="0" err="1">
                <a:solidFill>
                  <a:srgbClr val="6F42C1"/>
                </a:solidFill>
                <a:effectLst/>
                <a:highlight>
                  <a:srgbClr val="FFFFFF"/>
                </a:highlight>
                <a:latin typeface="Consolas" panose="020B0609020204030204" pitchFamily="49" charset="0"/>
                <a:cs typeface="Consolas" panose="020B0609020204030204" pitchFamily="49" charset="0"/>
              </a:rPr>
              <a:t>nextInt</a:t>
            </a:r>
            <a:r>
              <a:rPr lang="en-US" sz="2000" b="0" dirty="0">
                <a:solidFill>
                  <a:srgbClr val="24292E"/>
                </a:solidFill>
                <a:effectLst/>
                <a:highlight>
                  <a:srgbClr val="FFFFFF"/>
                </a:highlight>
                <a:latin typeface="Consolas" panose="020B0609020204030204" pitchFamily="49" charset="0"/>
                <a:cs typeface="Consolas" panose="020B0609020204030204" pitchFamily="49" charset="0"/>
              </a:rPr>
              <a:t>(sides) </a:t>
            </a:r>
            <a:r>
              <a:rPr lang="en-US" sz="2000" b="0" dirty="0">
                <a:solidFill>
                  <a:srgbClr val="D73A49"/>
                </a:solidFill>
                <a:effectLst/>
                <a:highlight>
                  <a:srgbClr val="FFFFFF"/>
                </a:highlight>
                <a:latin typeface="Consolas" panose="020B0609020204030204" pitchFamily="49" charset="0"/>
                <a:cs typeface="Consolas" panose="020B0609020204030204" pitchFamily="49" charset="0"/>
              </a:rPr>
              <a:t>+</a:t>
            </a:r>
            <a:r>
              <a:rPr lang="en-US" sz="2000" b="0" dirty="0">
                <a:solidFill>
                  <a:srgbClr val="24292E"/>
                </a:solidFill>
                <a:effectLst/>
                <a:highlight>
                  <a:srgbClr val="FFFFFF"/>
                </a:highlight>
                <a:latin typeface="Consolas" panose="020B0609020204030204" pitchFamily="49" charset="0"/>
                <a:cs typeface="Consolas" panose="020B0609020204030204" pitchFamily="49" charset="0"/>
              </a:rPr>
              <a:t> </a:t>
            </a:r>
            <a:r>
              <a:rPr lang="en-US" sz="2000" b="0" dirty="0">
                <a:solidFill>
                  <a:srgbClr val="005CC5"/>
                </a:solidFill>
                <a:effectLst/>
                <a:highlight>
                  <a:srgbClr val="FFFFFF"/>
                </a:highlight>
                <a:latin typeface="Consolas" panose="020B0609020204030204" pitchFamily="49" charset="0"/>
                <a:cs typeface="Consolas" panose="020B0609020204030204" pitchFamily="49" charset="0"/>
              </a:rPr>
              <a:t>1</a:t>
            </a:r>
            <a:r>
              <a:rPr lang="en-US" sz="2000" b="0" dirty="0">
                <a:solidFill>
                  <a:srgbClr val="24292E"/>
                </a:solidFill>
                <a:effectLst/>
                <a:highlight>
                  <a:srgbClr val="FFFFFF"/>
                </a:highlight>
                <a:latin typeface="Consolas" panose="020B0609020204030204" pitchFamily="49" charset="0"/>
                <a:cs typeface="Consolas" panose="020B0609020204030204" pitchFamily="49" charset="0"/>
              </a:rPr>
              <a:t>;</a:t>
            </a:r>
          </a:p>
          <a:p>
            <a:r>
              <a:rPr lang="en-US" sz="2000" b="0" dirty="0">
                <a:solidFill>
                  <a:srgbClr val="D73A49"/>
                </a:solidFill>
                <a:effectLst/>
                <a:highlight>
                  <a:srgbClr val="FFFFFF"/>
                </a:highlight>
                <a:latin typeface="Consolas" panose="020B0609020204030204" pitchFamily="49" charset="0"/>
                <a:cs typeface="Consolas" panose="020B0609020204030204" pitchFamily="49" charset="0"/>
              </a:rPr>
              <a:t>  if</a:t>
            </a:r>
            <a:r>
              <a:rPr lang="en-US" sz="2000" b="0" dirty="0">
                <a:solidFill>
                  <a:srgbClr val="24292E"/>
                </a:solidFill>
                <a:effectLst/>
                <a:highlight>
                  <a:srgbClr val="FFFFFF"/>
                </a:highlight>
                <a:latin typeface="Consolas" panose="020B0609020204030204" pitchFamily="49" charset="0"/>
                <a:cs typeface="Consolas" panose="020B0609020204030204" pitchFamily="49" charset="0"/>
              </a:rPr>
              <a:t> (x </a:t>
            </a:r>
            <a:r>
              <a:rPr lang="en-US" sz="2000" b="0" dirty="0">
                <a:solidFill>
                  <a:srgbClr val="D73A49"/>
                </a:solidFill>
                <a:effectLst/>
                <a:highlight>
                  <a:srgbClr val="FFFFFF"/>
                </a:highlight>
                <a:latin typeface="Consolas" panose="020B0609020204030204" pitchFamily="49" charset="0"/>
                <a:cs typeface="Consolas" panose="020B0609020204030204" pitchFamily="49" charset="0"/>
              </a:rPr>
              <a:t>&lt;</a:t>
            </a:r>
            <a:r>
              <a:rPr lang="en-US" sz="2000" b="0" dirty="0">
                <a:solidFill>
                  <a:srgbClr val="24292E"/>
                </a:solidFill>
                <a:effectLst/>
                <a:highlight>
                  <a:srgbClr val="FFFFFF"/>
                </a:highlight>
                <a:latin typeface="Consolas" panose="020B0609020204030204" pitchFamily="49" charset="0"/>
                <a:cs typeface="Consolas" panose="020B0609020204030204" pitchFamily="49" charset="0"/>
              </a:rPr>
              <a:t> roll) {</a:t>
            </a:r>
          </a:p>
          <a:p>
            <a:r>
              <a:rPr lang="en-US" sz="2000" b="0" dirty="0">
                <a:solidFill>
                  <a:srgbClr val="24292E"/>
                </a:solidFill>
                <a:effectLst/>
                <a:highlight>
                  <a:srgbClr val="FFFFFF"/>
                </a:highlight>
                <a:latin typeface="Consolas" panose="020B0609020204030204" pitchFamily="49" charset="0"/>
                <a:cs typeface="Consolas" panose="020B0609020204030204" pitchFamily="49" charset="0"/>
              </a:rPr>
              <a:t>    x </a:t>
            </a:r>
            <a:r>
              <a:rPr lang="en-US" sz="2000" b="0" dirty="0">
                <a:solidFill>
                  <a:srgbClr val="D73A49"/>
                </a:solidFill>
                <a:effectLst/>
                <a:highlight>
                  <a:srgbClr val="FFFFFF"/>
                </a:highlight>
                <a:latin typeface="Consolas" panose="020B0609020204030204" pitchFamily="49" charset="0"/>
                <a:cs typeface="Consolas" panose="020B0609020204030204" pitchFamily="49" charset="0"/>
              </a:rPr>
              <a:t>=</a:t>
            </a:r>
            <a:r>
              <a:rPr lang="en-US" sz="2000" b="0" dirty="0">
                <a:solidFill>
                  <a:srgbClr val="24292E"/>
                </a:solidFill>
                <a:effectLst/>
                <a:highlight>
                  <a:srgbClr val="FFFFFF"/>
                </a:highlight>
                <a:latin typeface="Consolas" panose="020B0609020204030204" pitchFamily="49" charset="0"/>
                <a:cs typeface="Consolas" panose="020B0609020204030204" pitchFamily="49" charset="0"/>
              </a:rPr>
              <a:t> roll;</a:t>
            </a:r>
          </a:p>
          <a:p>
            <a:r>
              <a:rPr lang="en-US" sz="2000" b="0" dirty="0">
                <a:solidFill>
                  <a:srgbClr val="24292E"/>
                </a:solidFill>
                <a:effectLst/>
                <a:highlight>
                  <a:srgbClr val="FFFFFF"/>
                </a:highlight>
                <a:latin typeface="Consolas" panose="020B0609020204030204" pitchFamily="49" charset="0"/>
                <a:cs typeface="Consolas" panose="020B0609020204030204" pitchFamily="49" charset="0"/>
              </a:rPr>
              <a:t>  }</a:t>
            </a:r>
          </a:p>
          <a:p>
            <a:r>
              <a:rPr lang="en-US" sz="2000" b="0" dirty="0">
                <a:solidFill>
                  <a:srgbClr val="24292E"/>
                </a:solidFill>
                <a:effectLst/>
                <a:highlight>
                  <a:srgbClr val="FFFFFF"/>
                </a:highlight>
                <a:latin typeface="Consolas" panose="020B0609020204030204" pitchFamily="49" charset="0"/>
                <a:cs typeface="Consolas" panose="020B0609020204030204" pitchFamily="49" charset="0"/>
              </a:rPr>
              <a:t>}</a:t>
            </a:r>
          </a:p>
          <a:p>
            <a:r>
              <a:rPr lang="en-US" sz="2000" b="0" dirty="0" err="1">
                <a:solidFill>
                  <a:srgbClr val="24292E"/>
                </a:solidFill>
                <a:effectLst/>
                <a:highlight>
                  <a:srgbClr val="FFFFFF"/>
                </a:highlight>
                <a:latin typeface="Consolas" panose="020B0609020204030204" pitchFamily="49" charset="0"/>
                <a:cs typeface="Consolas" panose="020B0609020204030204" pitchFamily="49" charset="0"/>
              </a:rPr>
              <a:t>System.out.</a:t>
            </a:r>
            <a:r>
              <a:rPr lang="en-US" sz="2000" b="0" dirty="0" err="1">
                <a:solidFill>
                  <a:srgbClr val="6F42C1"/>
                </a:solidFill>
                <a:effectLst/>
                <a:highlight>
                  <a:srgbClr val="FFFFFF"/>
                </a:highlight>
                <a:latin typeface="Consolas" panose="020B0609020204030204" pitchFamily="49" charset="0"/>
                <a:cs typeface="Consolas" panose="020B0609020204030204" pitchFamily="49" charset="0"/>
              </a:rPr>
              <a:t>println</a:t>
            </a:r>
            <a:r>
              <a:rPr lang="en-US" sz="2000" b="0" dirty="0">
                <a:solidFill>
                  <a:srgbClr val="24292E"/>
                </a:solidFill>
                <a:effectLst/>
                <a:highlight>
                  <a:srgbClr val="FFFFFF"/>
                </a:highlight>
                <a:latin typeface="Consolas" panose="020B0609020204030204" pitchFamily="49" charset="0"/>
                <a:cs typeface="Consolas" panose="020B0609020204030204" pitchFamily="49" charset="0"/>
              </a:rPr>
              <a:t>(roll </a:t>
            </a:r>
            <a:r>
              <a:rPr lang="en-US" sz="2000" b="0" dirty="0">
                <a:solidFill>
                  <a:srgbClr val="D73A49"/>
                </a:solidFill>
                <a:effectLst/>
                <a:highlight>
                  <a:srgbClr val="FFFFFF"/>
                </a:highlight>
                <a:latin typeface="Consolas" panose="020B0609020204030204" pitchFamily="49" charset="0"/>
                <a:cs typeface="Consolas" panose="020B0609020204030204" pitchFamily="49" charset="0"/>
              </a:rPr>
              <a:t>+</a:t>
            </a:r>
            <a:r>
              <a:rPr lang="en-US" sz="2000" b="0" dirty="0">
                <a:solidFill>
                  <a:srgbClr val="24292E"/>
                </a:solidFill>
                <a:effectLst/>
                <a:highlight>
                  <a:srgbClr val="FFFFFF"/>
                </a:highlight>
                <a:latin typeface="Consolas" panose="020B0609020204030204" pitchFamily="49" charset="0"/>
                <a:cs typeface="Consolas" panose="020B0609020204030204" pitchFamily="49" charset="0"/>
              </a:rPr>
              <a:t> </a:t>
            </a:r>
            <a:r>
              <a:rPr lang="en-US" sz="2000" b="0" dirty="0">
                <a:solidFill>
                  <a:srgbClr val="032F62"/>
                </a:solidFill>
                <a:effectLst/>
                <a:highlight>
                  <a:srgbClr val="FFFFFF"/>
                </a:highlight>
                <a:latin typeface="Consolas" panose="020B0609020204030204" pitchFamily="49" charset="0"/>
                <a:cs typeface="Consolas" panose="020B0609020204030204" pitchFamily="49" charset="0"/>
              </a:rPr>
              <a:t>": my lucky number!"</a:t>
            </a:r>
            <a:r>
              <a:rPr lang="en-US" sz="2000" b="0" dirty="0">
                <a:solidFill>
                  <a:srgbClr val="24292E"/>
                </a:solidFill>
                <a:effectLst/>
                <a:highlight>
                  <a:srgbClr val="FFFFFF"/>
                </a:highlight>
                <a:latin typeface="Consolas" panose="020B0609020204030204" pitchFamily="49" charset="0"/>
                <a:cs typeface="Consolas" panose="020B0609020204030204" pitchFamily="49" charset="0"/>
              </a:rPr>
              <a:t>);</a:t>
            </a:r>
          </a:p>
        </p:txBody>
      </p:sp>
    </p:spTree>
    <p:extLst>
      <p:ext uri="{BB962C8B-B14F-4D97-AF65-F5344CB8AC3E}">
        <p14:creationId xmlns:p14="http://schemas.microsoft.com/office/powerpoint/2010/main" val="6610507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9"/>
          <p:cNvSpPr txBox="1">
            <a:spLocks noGrp="1"/>
          </p:cNvSpPr>
          <p:nvPr>
            <p:ph type="title"/>
          </p:nvPr>
        </p:nvSpPr>
        <p:spPr>
          <a:xfrm>
            <a:off x="838200" y="338231"/>
            <a:ext cx="10515600" cy="1325563"/>
          </a:xfrm>
          <a:prstGeom prst="rect">
            <a:avLst/>
          </a:prstGeom>
          <a:noFill/>
          <a:ln>
            <a:noFill/>
          </a:ln>
        </p:spPr>
        <p:txBody>
          <a:bodyPr spcFirstLastPara="1" wrap="square" lIns="91425" tIns="45700" rIns="91425" bIns="45700" anchor="ctr" anchorCtr="0">
            <a:normAutofit/>
          </a:bodyPr>
          <a:lstStyle/>
          <a:p>
            <a:pPr lvl="0"/>
            <a:r>
              <a:rPr lang="en-US" b="1" dirty="0">
                <a:solidFill>
                  <a:srgbClr val="008080"/>
                </a:solidFill>
              </a:rPr>
              <a:t>(PCM) </a:t>
            </a:r>
            <a:r>
              <a:rPr lang="en-US" b="1" dirty="0">
                <a:solidFill>
                  <a:schemeClr val="tx1"/>
                </a:solidFill>
              </a:rPr>
              <a:t>Scanner</a:t>
            </a:r>
            <a:endParaRPr dirty="0"/>
          </a:p>
        </p:txBody>
      </p:sp>
      <p:sp>
        <p:nvSpPr>
          <p:cNvPr id="69" name="Google Shape;69;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1400"/>
              <a:buFont typeface="Arial"/>
              <a:buNone/>
            </a:pPr>
            <a:r>
              <a:rPr lang="en-US" dirty="0"/>
              <a:t>Lesson 11 - Autumn 2024</a:t>
            </a:r>
            <a:endParaRPr dirty="0"/>
          </a:p>
        </p:txBody>
      </p:sp>
      <p:sp>
        <p:nvSpPr>
          <p:cNvPr id="70" name="Google Shape;70;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11</a:t>
            </a:fld>
            <a:endParaRPr/>
          </a:p>
        </p:txBody>
      </p:sp>
      <p:graphicFrame>
        <p:nvGraphicFramePr>
          <p:cNvPr id="4" name="Table 5">
            <a:extLst>
              <a:ext uri="{FF2B5EF4-FFF2-40B4-BE49-F238E27FC236}">
                <a16:creationId xmlns:a16="http://schemas.microsoft.com/office/drawing/2014/main" id="{687124EE-02D1-4872-955B-B38AA91EFB82}"/>
              </a:ext>
            </a:extLst>
          </p:cNvPr>
          <p:cNvGraphicFramePr>
            <a:graphicFrameLocks noGrp="1"/>
          </p:cNvGraphicFramePr>
          <p:nvPr>
            <p:extLst>
              <p:ext uri="{D42A27DB-BD31-4B8C-83A1-F6EECF244321}">
                <p14:modId xmlns:p14="http://schemas.microsoft.com/office/powerpoint/2010/main" val="2351196671"/>
              </p:ext>
            </p:extLst>
          </p:nvPr>
        </p:nvGraphicFramePr>
        <p:xfrm>
          <a:off x="1245347" y="2600133"/>
          <a:ext cx="9701306" cy="3156563"/>
        </p:xfrm>
        <a:graphic>
          <a:graphicData uri="http://schemas.openxmlformats.org/drawingml/2006/table">
            <a:tbl>
              <a:tblPr firstRow="1" bandRow="1">
                <a:tableStyleId>{5C22544A-7EE6-4342-B048-85BDC9FD1C3A}</a:tableStyleId>
              </a:tblPr>
              <a:tblGrid>
                <a:gridCol w="3407335">
                  <a:extLst>
                    <a:ext uri="{9D8B030D-6E8A-4147-A177-3AD203B41FA5}">
                      <a16:colId xmlns:a16="http://schemas.microsoft.com/office/drawing/2014/main" val="2382382082"/>
                    </a:ext>
                  </a:extLst>
                </a:gridCol>
                <a:gridCol w="6293971">
                  <a:extLst>
                    <a:ext uri="{9D8B030D-6E8A-4147-A177-3AD203B41FA5}">
                      <a16:colId xmlns:a16="http://schemas.microsoft.com/office/drawing/2014/main" val="969953720"/>
                    </a:ext>
                  </a:extLst>
                </a:gridCol>
              </a:tblGrid>
              <a:tr h="631061">
                <a:tc>
                  <a:txBody>
                    <a:bodyPr/>
                    <a:lstStyle/>
                    <a:p>
                      <a:pPr algn="ct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Methods</a:t>
                      </a:r>
                    </a:p>
                  </a:txBody>
                  <a:tcPr/>
                </a:tc>
                <a:tc>
                  <a:txBody>
                    <a:bodyPr/>
                    <a:lstStyle/>
                    <a:p>
                      <a:pPr algn="ctr"/>
                      <a:r>
                        <a:rPr lang="en-US" sz="2800" b="1" dirty="0">
                          <a:solidFill>
                            <a:schemeClr val="bg1"/>
                          </a:solidFill>
                          <a:latin typeface="Calibri" panose="020F0502020204030204" pitchFamily="34" charset="0"/>
                          <a:ea typeface="Calibri" panose="020F0502020204030204" pitchFamily="34" charset="0"/>
                          <a:cs typeface="Calibri" panose="020F0502020204030204" pitchFamily="34" charset="0"/>
                        </a:rPr>
                        <a:t>Description</a:t>
                      </a:r>
                    </a:p>
                  </a:txBody>
                  <a:tcPr/>
                </a:tc>
                <a:extLst>
                  <a:ext uri="{0D108BD9-81ED-4DB2-BD59-A6C34878D82A}">
                    <a16:rowId xmlns:a16="http://schemas.microsoft.com/office/drawing/2014/main" val="4059734522"/>
                  </a:ext>
                </a:extLst>
              </a:tr>
              <a:tr h="628474">
                <a:tc>
                  <a:txBody>
                    <a:bodyPr/>
                    <a:lstStyle/>
                    <a:p>
                      <a:r>
                        <a:rPr lang="en-US" sz="2000" dirty="0" err="1">
                          <a:latin typeface="Consolas" panose="020B0609020204030204" pitchFamily="49" charset="0"/>
                          <a:ea typeface="Calibri" panose="020F0502020204030204" pitchFamily="34" charset="0"/>
                          <a:cs typeface="Calibri" panose="020F0502020204030204" pitchFamily="34" charset="0"/>
                        </a:rPr>
                        <a:t>nextInt</a:t>
                      </a:r>
                      <a:r>
                        <a:rPr lang="en-US" sz="2000" dirty="0">
                          <a:latin typeface="Consolas" panose="020B0609020204030204" pitchFamily="49" charset="0"/>
                          <a:ea typeface="Calibri" panose="020F0502020204030204" pitchFamily="34" charset="0"/>
                          <a:cs typeface="Calibri" panose="020F0502020204030204" pitchFamily="34" charset="0"/>
                        </a:rPr>
                        <a:t>()</a:t>
                      </a:r>
                    </a:p>
                  </a:txBody>
                  <a:tcPr anchor="ctr"/>
                </a:tc>
                <a:tc>
                  <a:txBody>
                    <a:bodyPr/>
                    <a:lstStyle/>
                    <a:p>
                      <a:r>
                        <a:rPr lang="en-US" sz="1800" dirty="0">
                          <a:latin typeface="Calibri" panose="020F0502020204030204" pitchFamily="34" charset="0"/>
                          <a:ea typeface="Calibri" panose="020F0502020204030204" pitchFamily="34" charset="0"/>
                          <a:cs typeface="Calibri" panose="020F0502020204030204" pitchFamily="34" charset="0"/>
                        </a:rPr>
                        <a:t>Reads the next token from the user as an </a:t>
                      </a:r>
                      <a:r>
                        <a:rPr lang="en-US" sz="1800" dirty="0">
                          <a:latin typeface="Consolas" panose="020B0609020204030204" pitchFamily="49" charset="0"/>
                          <a:ea typeface="Calibri" panose="020F0502020204030204" pitchFamily="34" charset="0"/>
                          <a:cs typeface="Calibri" panose="020F0502020204030204" pitchFamily="34" charset="0"/>
                        </a:rPr>
                        <a:t>int</a:t>
                      </a:r>
                      <a:r>
                        <a:rPr lang="en-US" sz="1800" dirty="0">
                          <a:latin typeface="Calibri" panose="020F0502020204030204" pitchFamily="34" charset="0"/>
                          <a:ea typeface="Calibri" panose="020F0502020204030204" pitchFamily="34" charset="0"/>
                          <a:cs typeface="Calibri" panose="020F0502020204030204" pitchFamily="34" charset="0"/>
                        </a:rPr>
                        <a:t> and returns it.</a:t>
                      </a:r>
                    </a:p>
                  </a:txBody>
                  <a:tcPr anchor="ctr"/>
                </a:tc>
                <a:extLst>
                  <a:ext uri="{0D108BD9-81ED-4DB2-BD59-A6C34878D82A}">
                    <a16:rowId xmlns:a16="http://schemas.microsoft.com/office/drawing/2014/main" val="1160757801"/>
                  </a:ext>
                </a:extLst>
              </a:tr>
              <a:tr h="628474">
                <a:tc>
                  <a:txBody>
                    <a:bodyPr/>
                    <a:lstStyle/>
                    <a:p>
                      <a:r>
                        <a:rPr lang="en-US" sz="2000" dirty="0" err="1">
                          <a:latin typeface="Consolas" panose="020B0609020204030204" pitchFamily="49" charset="0"/>
                          <a:ea typeface="Calibri" panose="020F0502020204030204" pitchFamily="34" charset="0"/>
                          <a:cs typeface="Calibri" panose="020F0502020204030204" pitchFamily="34" charset="0"/>
                        </a:rPr>
                        <a:t>nextDouble</a:t>
                      </a:r>
                      <a:r>
                        <a:rPr lang="en-US" sz="2000" dirty="0">
                          <a:latin typeface="Consolas" panose="020B0609020204030204" pitchFamily="49" charset="0"/>
                          <a:ea typeface="Calibri" panose="020F0502020204030204" pitchFamily="34" charset="0"/>
                          <a:cs typeface="Calibri" panose="020F0502020204030204" pitchFamily="34" charset="0"/>
                        </a:rPr>
                        <a:t>()</a:t>
                      </a:r>
                    </a:p>
                  </a:txBody>
                  <a:tcPr anchor="ct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800" dirty="0">
                          <a:latin typeface="Calibri" panose="020F0502020204030204" pitchFamily="34" charset="0"/>
                          <a:ea typeface="Calibri" panose="020F0502020204030204" pitchFamily="34" charset="0"/>
                          <a:cs typeface="Calibri" panose="020F0502020204030204" pitchFamily="34" charset="0"/>
                        </a:rPr>
                        <a:t>Reads the next token from the user as a </a:t>
                      </a:r>
                      <a:r>
                        <a:rPr lang="en-US" sz="1800" dirty="0">
                          <a:latin typeface="Consolas" panose="020B0609020204030204" pitchFamily="49" charset="0"/>
                          <a:ea typeface="Calibri" panose="020F0502020204030204" pitchFamily="34" charset="0"/>
                          <a:cs typeface="Calibri" panose="020F0502020204030204" pitchFamily="34" charset="0"/>
                        </a:rPr>
                        <a:t>double</a:t>
                      </a:r>
                      <a:r>
                        <a:rPr lang="en-US" sz="1800" dirty="0">
                          <a:latin typeface="Calibri" panose="020F0502020204030204" pitchFamily="34" charset="0"/>
                          <a:ea typeface="Calibri" panose="020F0502020204030204" pitchFamily="34" charset="0"/>
                          <a:cs typeface="Calibri" panose="020F0502020204030204" pitchFamily="34" charset="0"/>
                        </a:rPr>
                        <a:t> and returns it.</a:t>
                      </a:r>
                    </a:p>
                  </a:txBody>
                  <a:tcPr anchor="ctr"/>
                </a:tc>
                <a:extLst>
                  <a:ext uri="{0D108BD9-81ED-4DB2-BD59-A6C34878D82A}">
                    <a16:rowId xmlns:a16="http://schemas.microsoft.com/office/drawing/2014/main" val="3615478592"/>
                  </a:ext>
                </a:extLst>
              </a:tr>
              <a:tr h="628474">
                <a:tc>
                  <a:txBody>
                    <a:bodyPr/>
                    <a:lstStyle/>
                    <a:p>
                      <a:r>
                        <a:rPr lang="en-US" sz="2000" dirty="0">
                          <a:latin typeface="Consolas" panose="020B0609020204030204" pitchFamily="49" charset="0"/>
                          <a:ea typeface="Calibri" panose="020F0502020204030204" pitchFamily="34" charset="0"/>
                          <a:cs typeface="Calibri" panose="020F0502020204030204" pitchFamily="34" charset="0"/>
                        </a:rPr>
                        <a:t>next()</a:t>
                      </a:r>
                    </a:p>
                  </a:txBody>
                  <a:tcPr anchor="ct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800" dirty="0">
                          <a:latin typeface="Calibri" panose="020F0502020204030204" pitchFamily="34" charset="0"/>
                          <a:ea typeface="Calibri" panose="020F0502020204030204" pitchFamily="34" charset="0"/>
                          <a:cs typeface="Calibri" panose="020F0502020204030204" pitchFamily="34" charset="0"/>
                        </a:rPr>
                        <a:t>Reads the next token from the user as a </a:t>
                      </a:r>
                      <a:r>
                        <a:rPr lang="en-US" sz="1800" dirty="0">
                          <a:latin typeface="Consolas" panose="020B0609020204030204" pitchFamily="49" charset="0"/>
                          <a:ea typeface="Calibri" panose="020F0502020204030204" pitchFamily="34" charset="0"/>
                          <a:cs typeface="Calibri" panose="020F0502020204030204" pitchFamily="34" charset="0"/>
                        </a:rPr>
                        <a:t>String</a:t>
                      </a:r>
                      <a:r>
                        <a:rPr lang="en-US" sz="1800" dirty="0">
                          <a:latin typeface="Calibri" panose="020F0502020204030204" pitchFamily="34" charset="0"/>
                          <a:ea typeface="Calibri" panose="020F0502020204030204" pitchFamily="34" charset="0"/>
                          <a:cs typeface="Calibri" panose="020F0502020204030204" pitchFamily="34" charset="0"/>
                        </a:rPr>
                        <a:t> and returns it.</a:t>
                      </a:r>
                    </a:p>
                    <a:p>
                      <a:endParaRPr lang="en-US" sz="1800" dirty="0">
                        <a:latin typeface="Calibri" panose="020F0502020204030204" pitchFamily="34" charset="0"/>
                        <a:ea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3156320204"/>
                  </a:ext>
                </a:extLst>
              </a:tr>
              <a:tr h="628474">
                <a:tc>
                  <a:txBody>
                    <a:bodyPr/>
                    <a:lstStyle/>
                    <a:p>
                      <a:r>
                        <a:rPr lang="en-US" sz="2000" dirty="0" err="1">
                          <a:latin typeface="Consolas" panose="020B0609020204030204" pitchFamily="49" charset="0"/>
                          <a:ea typeface="Calibri" panose="020F0502020204030204" pitchFamily="34" charset="0"/>
                          <a:cs typeface="Calibri" panose="020F0502020204030204" pitchFamily="34" charset="0"/>
                        </a:rPr>
                        <a:t>nextLine</a:t>
                      </a:r>
                      <a:r>
                        <a:rPr lang="en-US" sz="2000" dirty="0">
                          <a:latin typeface="Consolas" panose="020B0609020204030204" pitchFamily="49" charset="0"/>
                          <a:ea typeface="Calibri" panose="020F0502020204030204" pitchFamily="34" charset="0"/>
                          <a:cs typeface="Calibri" panose="020F0502020204030204" pitchFamily="34" charset="0"/>
                        </a:rPr>
                        <a:t>()</a:t>
                      </a:r>
                    </a:p>
                  </a:txBody>
                  <a:tcPr anchor="ct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800" dirty="0">
                          <a:latin typeface="Calibri" panose="020F0502020204030204" pitchFamily="34" charset="0"/>
                          <a:ea typeface="Calibri" panose="020F0502020204030204" pitchFamily="34" charset="0"/>
                          <a:cs typeface="Calibri" panose="020F0502020204030204" pitchFamily="34" charset="0"/>
                        </a:rPr>
                        <a:t>Reads an </a:t>
                      </a:r>
                      <a:r>
                        <a:rPr lang="en-US" sz="1800" i="1" dirty="0">
                          <a:latin typeface="Calibri" panose="020F0502020204030204" pitchFamily="34" charset="0"/>
                          <a:ea typeface="Calibri" panose="020F0502020204030204" pitchFamily="34" charset="0"/>
                          <a:cs typeface="Calibri" panose="020F0502020204030204" pitchFamily="34" charset="0"/>
                        </a:rPr>
                        <a:t>entire line </a:t>
                      </a:r>
                      <a:r>
                        <a:rPr lang="en-US" sz="1800" dirty="0">
                          <a:latin typeface="Calibri" panose="020F0502020204030204" pitchFamily="34" charset="0"/>
                          <a:ea typeface="Calibri" panose="020F0502020204030204" pitchFamily="34" charset="0"/>
                          <a:cs typeface="Calibri" panose="020F0502020204030204" pitchFamily="34" charset="0"/>
                        </a:rPr>
                        <a:t>from the user as a </a:t>
                      </a:r>
                      <a:r>
                        <a:rPr lang="en-US" sz="1800" dirty="0">
                          <a:latin typeface="Consolas" panose="020B0609020204030204" pitchFamily="49" charset="0"/>
                          <a:ea typeface="Calibri" panose="020F0502020204030204" pitchFamily="34" charset="0"/>
                          <a:cs typeface="Calibri" panose="020F0502020204030204" pitchFamily="34" charset="0"/>
                        </a:rPr>
                        <a:t>String</a:t>
                      </a:r>
                      <a:r>
                        <a:rPr lang="en-US" sz="1800" dirty="0">
                          <a:latin typeface="Calibri" panose="020F0502020204030204" pitchFamily="34" charset="0"/>
                          <a:ea typeface="Calibri" panose="020F0502020204030204" pitchFamily="34" charset="0"/>
                          <a:cs typeface="Calibri" panose="020F0502020204030204" pitchFamily="34" charset="0"/>
                        </a:rPr>
                        <a:t> and returns it.</a:t>
                      </a:r>
                    </a:p>
                  </a:txBody>
                  <a:tcPr anchor="ctr"/>
                </a:tc>
                <a:extLst>
                  <a:ext uri="{0D108BD9-81ED-4DB2-BD59-A6C34878D82A}">
                    <a16:rowId xmlns:a16="http://schemas.microsoft.com/office/drawing/2014/main" val="851741732"/>
                  </a:ext>
                </a:extLst>
              </a:tr>
            </a:tbl>
          </a:graphicData>
        </a:graphic>
      </p:graphicFrame>
      <p:sp>
        <p:nvSpPr>
          <p:cNvPr id="6" name="TextBox 5">
            <a:extLst>
              <a:ext uri="{FF2B5EF4-FFF2-40B4-BE49-F238E27FC236}">
                <a16:creationId xmlns:a16="http://schemas.microsoft.com/office/drawing/2014/main" id="{4F846DBB-75C9-435B-8826-011829A9F9A9}"/>
              </a:ext>
            </a:extLst>
          </p:cNvPr>
          <p:cNvSpPr txBox="1"/>
          <p:nvPr/>
        </p:nvSpPr>
        <p:spPr>
          <a:xfrm>
            <a:off x="838200" y="1548123"/>
            <a:ext cx="5583219" cy="830997"/>
          </a:xfrm>
          <a:prstGeom prst="rect">
            <a:avLst/>
          </a:prstGeom>
          <a:noFill/>
        </p:spPr>
        <p:txBody>
          <a:bodyPr wrap="square" rtlCol="0">
            <a:spAutoFit/>
          </a:bodyPr>
          <a:lstStyle/>
          <a:p>
            <a:r>
              <a:rPr lang="en-US" sz="2400" dirty="0">
                <a:latin typeface="Calibri" panose="020F0502020204030204" pitchFamily="34" charset="0"/>
                <a:ea typeface="Calibri" panose="020F0502020204030204" pitchFamily="34" charset="0"/>
                <a:cs typeface="Calibri" panose="020F0502020204030204" pitchFamily="34" charset="0"/>
              </a:rPr>
              <a:t>An </a:t>
            </a:r>
            <a:r>
              <a:rPr lang="en-US" sz="2400" b="1" dirty="0">
                <a:latin typeface="Calibri" panose="020F0502020204030204" pitchFamily="34" charset="0"/>
                <a:ea typeface="Calibri" panose="020F0502020204030204" pitchFamily="34" charset="0"/>
                <a:cs typeface="Calibri" panose="020F0502020204030204" pitchFamily="34" charset="0"/>
              </a:rPr>
              <a:t>object </a:t>
            </a:r>
            <a:r>
              <a:rPr lang="en-US" sz="2400" dirty="0">
                <a:latin typeface="Calibri" panose="020F0502020204030204" pitchFamily="34" charset="0"/>
                <a:ea typeface="Calibri" panose="020F0502020204030204" pitchFamily="34" charset="0"/>
                <a:cs typeface="Calibri" panose="020F0502020204030204" pitchFamily="34" charset="0"/>
              </a:rPr>
              <a:t>that we can use to </a:t>
            </a:r>
            <a:r>
              <a:rPr lang="en-US" sz="2400" i="1" dirty="0">
                <a:latin typeface="Calibri" panose="020F0502020204030204" pitchFamily="34" charset="0"/>
                <a:ea typeface="Calibri" panose="020F0502020204030204" pitchFamily="34" charset="0"/>
                <a:cs typeface="Calibri" panose="020F0502020204030204" pitchFamily="34" charset="0"/>
              </a:rPr>
              <a:t>read in input</a:t>
            </a:r>
          </a:p>
          <a:p>
            <a:r>
              <a:rPr lang="en-US" sz="2400" b="1" i="1" dirty="0">
                <a:latin typeface="Calibri" panose="020F0502020204030204" pitchFamily="34" charset="0"/>
                <a:ea typeface="Calibri" panose="020F0502020204030204" pitchFamily="34" charset="0"/>
                <a:cs typeface="Calibri" panose="020F0502020204030204" pitchFamily="34" charset="0"/>
              </a:rPr>
              <a:t>	</a:t>
            </a:r>
            <a:r>
              <a:rPr lang="en-US" sz="2400" dirty="0">
                <a:latin typeface="Calibri" panose="020F0502020204030204" pitchFamily="34" charset="0"/>
                <a:ea typeface="Calibri" panose="020F0502020204030204" pitchFamily="34" charset="0"/>
                <a:cs typeface="Calibri" panose="020F0502020204030204" pitchFamily="34" charset="0"/>
              </a:rPr>
              <a:t>In the </a:t>
            </a:r>
            <a:r>
              <a:rPr lang="en-US" sz="2400" dirty="0" err="1">
                <a:latin typeface="Consolas" panose="020B0609020204030204" pitchFamily="49" charset="0"/>
                <a:ea typeface="Calibri" panose="020F0502020204030204" pitchFamily="34" charset="0"/>
                <a:cs typeface="Consolas" panose="020B0609020204030204" pitchFamily="49" charset="0"/>
              </a:rPr>
              <a:t>java.util</a:t>
            </a:r>
            <a:r>
              <a:rPr lang="en-US" sz="2400" dirty="0">
                <a:latin typeface="Consolas" panose="020B0609020204030204" pitchFamily="49" charset="0"/>
                <a:ea typeface="Calibri" panose="020F0502020204030204" pitchFamily="34" charset="0"/>
                <a:cs typeface="Consolas" panose="020B0609020204030204" pitchFamily="49" charset="0"/>
              </a:rPr>
              <a:t> </a:t>
            </a:r>
            <a:r>
              <a:rPr lang="en-US" sz="2400" dirty="0">
                <a:latin typeface="Calibri" panose="020F0502020204030204" pitchFamily="34" charset="0"/>
                <a:ea typeface="Calibri" panose="020F0502020204030204" pitchFamily="34" charset="0"/>
                <a:cs typeface="Calibri" panose="020F0502020204030204" pitchFamily="34" charset="0"/>
              </a:rPr>
              <a:t>“package”!</a:t>
            </a:r>
            <a:endParaRPr lang="en-US" sz="2400" b="1" dirty="0">
              <a:latin typeface="Calibri" panose="020F0502020204030204" pitchFamily="34" charset="0"/>
              <a:ea typeface="Calibri" panose="020F0502020204030204" pitchFamily="34" charset="0"/>
              <a:cs typeface="Calibri" panose="020F0502020204030204" pitchFamily="34" charset="0"/>
            </a:endParaRPr>
          </a:p>
        </p:txBody>
      </p:sp>
      <p:pic>
        <p:nvPicPr>
          <p:cNvPr id="1026" name="Picture 2" descr="The line &quot;Scanner console = new Scanner(System.in);&quot;. It is annotated into three pieces:&#10;- the type Scanner&#10;- the variable name console&#10;- the &quot;Scanner construction code&quot;: new Scanner(System.in);">
            <a:extLst>
              <a:ext uri="{FF2B5EF4-FFF2-40B4-BE49-F238E27FC236}">
                <a16:creationId xmlns:a16="http://schemas.microsoft.com/office/drawing/2014/main" id="{02E3330E-1CE2-4FE1-A094-242941038C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03577" y="800381"/>
            <a:ext cx="5583219" cy="9101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50219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lvl="0"/>
            <a:r>
              <a:rPr lang="en-US" b="1" dirty="0">
                <a:solidFill>
                  <a:srgbClr val="008080"/>
                </a:solidFill>
              </a:rPr>
              <a:t>(PCM) </a:t>
            </a:r>
            <a:r>
              <a:rPr lang="en-US" b="1" dirty="0">
                <a:solidFill>
                  <a:schemeClr val="tx1"/>
                </a:solidFill>
              </a:rPr>
              <a:t>Tokens</a:t>
            </a:r>
            <a:endParaRPr dirty="0"/>
          </a:p>
        </p:txBody>
      </p:sp>
      <p:sp>
        <p:nvSpPr>
          <p:cNvPr id="69" name="Google Shape;69;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1400"/>
              <a:buFont typeface="Arial"/>
              <a:buNone/>
            </a:pPr>
            <a:r>
              <a:rPr lang="en-US" dirty="0"/>
              <a:t>Lesson 11 - Autumn 2024</a:t>
            </a:r>
            <a:endParaRPr dirty="0"/>
          </a:p>
        </p:txBody>
      </p:sp>
      <p:sp>
        <p:nvSpPr>
          <p:cNvPr id="70" name="Google Shape;70;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12</a:t>
            </a:fld>
            <a:endParaRPr/>
          </a:p>
        </p:txBody>
      </p:sp>
      <p:sp>
        <p:nvSpPr>
          <p:cNvPr id="5" name="Text Placeholder 4">
            <a:extLst>
              <a:ext uri="{FF2B5EF4-FFF2-40B4-BE49-F238E27FC236}">
                <a16:creationId xmlns:a16="http://schemas.microsoft.com/office/drawing/2014/main" id="{9CFEA84A-BB60-4B1B-A40D-378BD71826B7}"/>
              </a:ext>
            </a:extLst>
          </p:cNvPr>
          <p:cNvSpPr>
            <a:spLocks noGrp="1"/>
          </p:cNvSpPr>
          <p:nvPr>
            <p:ph type="body" idx="1"/>
          </p:nvPr>
        </p:nvSpPr>
        <p:spPr>
          <a:xfrm>
            <a:off x="838200" y="1633538"/>
            <a:ext cx="10382026" cy="1077390"/>
          </a:xfrm>
        </p:spPr>
        <p:txBody>
          <a:bodyPr>
            <a:normAutofit lnSpcReduction="10000"/>
          </a:bodyPr>
          <a:lstStyle/>
          <a:p>
            <a:pPr marL="114300" indent="0">
              <a:buNone/>
            </a:pPr>
            <a:r>
              <a:rPr lang="en-US" dirty="0"/>
              <a:t>A unit of user input, as read by the </a:t>
            </a:r>
            <a:r>
              <a:rPr lang="en-US" dirty="0">
                <a:latin typeface="Consolas" panose="020B0609020204030204" pitchFamily="49" charset="0"/>
              </a:rPr>
              <a:t>Scanner</a:t>
            </a:r>
          </a:p>
          <a:p>
            <a:r>
              <a:rPr lang="en-US" dirty="0"/>
              <a:t>Tokens are separated by </a:t>
            </a:r>
            <a:r>
              <a:rPr lang="en-US" i="1" dirty="0"/>
              <a:t>whitespace</a:t>
            </a:r>
            <a:r>
              <a:rPr lang="en-US" dirty="0"/>
              <a:t> (spaces, tabs, new lines)</a:t>
            </a:r>
          </a:p>
        </p:txBody>
      </p:sp>
      <p:sp>
        <p:nvSpPr>
          <p:cNvPr id="8" name="Text Placeholder 4">
            <a:extLst>
              <a:ext uri="{FF2B5EF4-FFF2-40B4-BE49-F238E27FC236}">
                <a16:creationId xmlns:a16="http://schemas.microsoft.com/office/drawing/2014/main" id="{71ED17ED-CE39-421E-97A3-D34828BEE25E}"/>
              </a:ext>
            </a:extLst>
          </p:cNvPr>
          <p:cNvSpPr txBox="1">
            <a:spLocks/>
          </p:cNvSpPr>
          <p:nvPr/>
        </p:nvSpPr>
        <p:spPr>
          <a:xfrm>
            <a:off x="775447" y="3910574"/>
            <a:ext cx="10382026" cy="1077390"/>
          </a:xfrm>
          <a:prstGeom prst="rect">
            <a:avLst/>
          </a:prstGeom>
          <a:noFill/>
          <a:ln>
            <a:noFill/>
          </a:ln>
        </p:spPr>
        <p:txBody>
          <a:bodyPr spcFirstLastPara="1" wrap="square" lIns="91425" tIns="45700" rIns="91425" bIns="45700" anchor="t" anchorCtr="0">
            <a:normAutofit lnSpcReduction="10000"/>
          </a:bodyPr>
          <a:lstStyle>
            <a:defPPr marR="0" lvl="0" algn="l" rtl="0">
              <a:lnSpc>
                <a:spcPct val="100000"/>
              </a:lnSpc>
              <a:spcBef>
                <a:spcPts val="0"/>
              </a:spcBef>
              <a:spcAft>
                <a:spcPts val="0"/>
              </a:spcAft>
            </a:defPPr>
            <a:lvl1pPr marL="457200" marR="0" lvl="0" indent="-342900" algn="l" rtl="0">
              <a:lnSpc>
                <a:spcPct val="90000"/>
              </a:lnSpc>
              <a:spcBef>
                <a:spcPts val="1000"/>
              </a:spcBef>
              <a:spcAft>
                <a:spcPts val="0"/>
              </a:spcAft>
              <a:buClr>
                <a:schemeClr val="dk1"/>
              </a:buClr>
              <a:buSzPts val="1800"/>
              <a:buFont typeface="Arial"/>
              <a:buChar char="•"/>
              <a:defRPr sz="28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500"/>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114300" indent="0">
              <a:buFont typeface="Arial"/>
              <a:buNone/>
            </a:pPr>
            <a:r>
              <a:rPr lang="en-US" dirty="0">
                <a:latin typeface="Consolas" panose="020B0609020204030204" pitchFamily="49" charset="0"/>
              </a:rPr>
              <a:t>23   John Smith  </a:t>
            </a:r>
          </a:p>
          <a:p>
            <a:pPr marL="114300" indent="0">
              <a:buFont typeface="Arial"/>
              <a:buNone/>
            </a:pPr>
            <a:r>
              <a:rPr lang="en-US" dirty="0">
                <a:latin typeface="Consolas" panose="020B0609020204030204" pitchFamily="49" charset="0"/>
              </a:rPr>
              <a:t>       42.0     "Hello world"  $2.50 "  19</a:t>
            </a:r>
          </a:p>
        </p:txBody>
      </p:sp>
    </p:spTree>
    <p:extLst>
      <p:ext uri="{BB962C8B-B14F-4D97-AF65-F5344CB8AC3E}">
        <p14:creationId xmlns:p14="http://schemas.microsoft.com/office/powerpoint/2010/main" val="2955388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FFE702-BCBF-8694-8D18-FF493E50A9B5}"/>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3A7E4D36-EFC2-E7CD-F656-D7AAB5E542B0}"/>
              </a:ext>
            </a:extLst>
          </p:cNvPr>
          <p:cNvSpPr>
            <a:spLocks noGrp="1"/>
          </p:cNvSpPr>
          <p:nvPr>
            <p:ph type="ftr" idx="11"/>
          </p:nvPr>
        </p:nvSpPr>
        <p:spPr/>
        <p:txBody>
          <a:bodyPr/>
          <a:lstStyle/>
          <a:p>
            <a:r>
              <a:rPr lang="en-US" dirty="0"/>
              <a:t>Lesson 11 - Autumn 2024</a:t>
            </a:r>
          </a:p>
        </p:txBody>
      </p:sp>
      <p:sp>
        <p:nvSpPr>
          <p:cNvPr id="3" name="Slide Number Placeholder 2">
            <a:extLst>
              <a:ext uri="{FF2B5EF4-FFF2-40B4-BE49-F238E27FC236}">
                <a16:creationId xmlns:a16="http://schemas.microsoft.com/office/drawing/2014/main" id="{61BFB217-4F74-EA8E-04AE-E352BF5CC6D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13</a:t>
            </a:fld>
            <a:endParaRPr lang="en-US"/>
          </a:p>
        </p:txBody>
      </p:sp>
      <p:sp>
        <p:nvSpPr>
          <p:cNvPr id="6" name="TextBox 5">
            <a:extLst>
              <a:ext uri="{FF2B5EF4-FFF2-40B4-BE49-F238E27FC236}">
                <a16:creationId xmlns:a16="http://schemas.microsoft.com/office/drawing/2014/main" id="{391F7F1F-C253-710A-0BCA-4F2DE3B7FB4B}"/>
              </a:ext>
            </a:extLst>
          </p:cNvPr>
          <p:cNvSpPr txBox="1"/>
          <p:nvPr/>
        </p:nvSpPr>
        <p:spPr>
          <a:xfrm>
            <a:off x="849853" y="1285539"/>
            <a:ext cx="8428617" cy="954107"/>
          </a:xfrm>
          <a:prstGeom prst="rect">
            <a:avLst/>
          </a:prstGeom>
          <a:noFill/>
        </p:spPr>
        <p:txBody>
          <a:bodyPr wrap="square" rtlCol="0">
            <a:spAutoFit/>
          </a:bodyPr>
          <a:lstStyle/>
          <a:p>
            <a:r>
              <a:rPr lang="en-US" sz="2800" dirty="0">
                <a:latin typeface="Calibri" panose="020F0502020204030204" pitchFamily="34" charset="0"/>
                <a:ea typeface="Calibri" panose="020F0502020204030204" pitchFamily="34" charset="0"/>
                <a:cs typeface="Calibri" panose="020F0502020204030204" pitchFamily="34" charset="0"/>
              </a:rPr>
              <a:t>When calling the following method, which of these user inputs would </a:t>
            </a:r>
            <a:r>
              <a:rPr lang="en-US" sz="2800" u="sng" dirty="0">
                <a:latin typeface="Calibri" panose="020F0502020204030204" pitchFamily="34" charset="0"/>
                <a:ea typeface="Calibri" panose="020F0502020204030204" pitchFamily="34" charset="0"/>
                <a:cs typeface="Calibri" panose="020F0502020204030204" pitchFamily="34" charset="0"/>
              </a:rPr>
              <a:t>not</a:t>
            </a:r>
            <a:r>
              <a:rPr lang="en-US" sz="2800" dirty="0">
                <a:latin typeface="Calibri" panose="020F0502020204030204" pitchFamily="34" charset="0"/>
                <a:ea typeface="Calibri" panose="020F0502020204030204" pitchFamily="34" charset="0"/>
                <a:cs typeface="Calibri" panose="020F0502020204030204" pitchFamily="34" charset="0"/>
              </a:rPr>
              <a:t> cause an error? (choose multiple)</a:t>
            </a:r>
          </a:p>
        </p:txBody>
      </p:sp>
      <p:sp>
        <p:nvSpPr>
          <p:cNvPr id="7" name="TextBox 6">
            <a:extLst>
              <a:ext uri="{FF2B5EF4-FFF2-40B4-BE49-F238E27FC236}">
                <a16:creationId xmlns:a16="http://schemas.microsoft.com/office/drawing/2014/main" id="{5321DBA0-743E-1A56-2889-A6DFA66C8643}"/>
              </a:ext>
            </a:extLst>
          </p:cNvPr>
          <p:cNvSpPr txBox="1"/>
          <p:nvPr/>
        </p:nvSpPr>
        <p:spPr>
          <a:xfrm>
            <a:off x="7637652" y="3578474"/>
            <a:ext cx="4501594" cy="2554545"/>
          </a:xfrm>
          <a:prstGeom prst="rect">
            <a:avLst/>
          </a:prstGeom>
          <a:noFill/>
        </p:spPr>
        <p:txBody>
          <a:bodyPr wrap="square" rtlCol="0">
            <a:spAutoFit/>
          </a:bodyPr>
          <a:lstStyle/>
          <a:p>
            <a:pPr marL="342900" indent="-342900">
              <a:spcAft>
                <a:spcPts val="600"/>
              </a:spcAft>
              <a:buClr>
                <a:srgbClr val="008080"/>
              </a:buClr>
              <a:buSzPct val="110000"/>
              <a:buFont typeface="+mj-lt"/>
              <a:buAutoNum type="alphaUcPeriod"/>
            </a:pPr>
            <a:r>
              <a:rPr lang="en-US" sz="2800" dirty="0">
                <a:latin typeface="Calibri" panose="020F0502020204030204" pitchFamily="34" charset="0"/>
                <a:ea typeface="Calibri" panose="020F0502020204030204" pitchFamily="34" charset="0"/>
                <a:cs typeface="Calibri" panose="020F0502020204030204" pitchFamily="34" charset="0"/>
              </a:rPr>
              <a:t>6 Lucy’s Treats $12.48</a:t>
            </a:r>
          </a:p>
          <a:p>
            <a:pPr marL="342900" indent="-342900">
              <a:spcAft>
                <a:spcPts val="600"/>
              </a:spcAft>
              <a:buClr>
                <a:srgbClr val="008080"/>
              </a:buClr>
              <a:buSzPct val="110000"/>
              <a:buFont typeface="+mj-lt"/>
              <a:buAutoNum type="alphaUcPeriod"/>
            </a:pPr>
            <a:r>
              <a:rPr lang="en-US" sz="2800" dirty="0">
                <a:latin typeface="Calibri" panose="020F0502020204030204" pitchFamily="34" charset="0"/>
                <a:ea typeface="Calibri" panose="020F0502020204030204" pitchFamily="34" charset="0"/>
                <a:cs typeface="Calibri" panose="020F0502020204030204" pitchFamily="34" charset="0"/>
              </a:rPr>
              <a:t>3 </a:t>
            </a:r>
            <a:r>
              <a:rPr lang="en-US" sz="2800" dirty="0" err="1">
                <a:latin typeface="Calibri" panose="020F0502020204030204" pitchFamily="34" charset="0"/>
                <a:ea typeface="Calibri" panose="020F0502020204030204" pitchFamily="34" charset="0"/>
                <a:cs typeface="Calibri" panose="020F0502020204030204" pitchFamily="34" charset="0"/>
              </a:rPr>
              <a:t>Oatmilk</a:t>
            </a:r>
            <a:r>
              <a:rPr lang="en-US" sz="2800" dirty="0">
                <a:latin typeface="Calibri" panose="020F0502020204030204" pitchFamily="34" charset="0"/>
                <a:ea typeface="Calibri" panose="020F0502020204030204" pitchFamily="34" charset="0"/>
                <a:cs typeface="Calibri" panose="020F0502020204030204" pitchFamily="34" charset="0"/>
              </a:rPr>
              <a:t> Latte 16.47</a:t>
            </a:r>
          </a:p>
          <a:p>
            <a:pPr marL="342900" indent="-342900">
              <a:spcAft>
                <a:spcPts val="600"/>
              </a:spcAft>
              <a:buClr>
                <a:srgbClr val="008080"/>
              </a:buClr>
              <a:buSzPct val="110000"/>
              <a:buFont typeface="+mj-lt"/>
              <a:buAutoNum type="alphaUcPeriod"/>
            </a:pPr>
            <a:r>
              <a:rPr lang="en-US" sz="2800" dirty="0">
                <a:latin typeface="Calibri" panose="020F0502020204030204" pitchFamily="34" charset="0"/>
                <a:ea typeface="Calibri" panose="020F0502020204030204" pitchFamily="34" charset="0"/>
                <a:cs typeface="Calibri" panose="020F0502020204030204" pitchFamily="34" charset="0"/>
              </a:rPr>
              <a:t>2 The Hunger Games 21.98</a:t>
            </a:r>
          </a:p>
          <a:p>
            <a:pPr marL="342900" indent="-342900">
              <a:spcAft>
                <a:spcPts val="600"/>
              </a:spcAft>
              <a:buClr>
                <a:srgbClr val="008080"/>
              </a:buClr>
              <a:buSzPct val="110000"/>
              <a:buFont typeface="+mj-lt"/>
              <a:buAutoNum type="alphaUcPeriod"/>
            </a:pPr>
            <a:r>
              <a:rPr lang="en-US" sz="2800" dirty="0">
                <a:latin typeface="Calibri" panose="020F0502020204030204" pitchFamily="34" charset="0"/>
                <a:ea typeface="Calibri" panose="020F0502020204030204" pitchFamily="34" charset="0"/>
                <a:cs typeface="Calibri" panose="020F0502020204030204" pitchFamily="34" charset="0"/>
              </a:rPr>
              <a:t>4 </a:t>
            </a:r>
            <a:r>
              <a:rPr lang="en-US" sz="2800" dirty="0" err="1">
                <a:latin typeface="Calibri" panose="020F0502020204030204" pitchFamily="34" charset="0"/>
                <a:ea typeface="Calibri" panose="020F0502020204030204" pitchFamily="34" charset="0"/>
                <a:cs typeface="Calibri" panose="020F0502020204030204" pitchFamily="34" charset="0"/>
              </a:rPr>
              <a:t>Gigis</a:t>
            </a:r>
            <a:r>
              <a:rPr lang="en-US" sz="2800" dirty="0">
                <a:latin typeface="Calibri" panose="020F0502020204030204" pitchFamily="34" charset="0"/>
                <a:ea typeface="Calibri" panose="020F0502020204030204" pitchFamily="34" charset="0"/>
                <a:cs typeface="Calibri" panose="020F0502020204030204" pitchFamily="34" charset="0"/>
              </a:rPr>
              <a:t> 900.24</a:t>
            </a:r>
          </a:p>
          <a:p>
            <a:pPr marL="342900" indent="-342900">
              <a:spcAft>
                <a:spcPts val="600"/>
              </a:spcAft>
              <a:buClr>
                <a:srgbClr val="008080"/>
              </a:buClr>
              <a:buSzPct val="110000"/>
              <a:buFont typeface="+mj-lt"/>
              <a:buAutoNum type="alphaUcPeriod"/>
            </a:pPr>
            <a:r>
              <a:rPr lang="en-US" sz="2800" dirty="0">
                <a:latin typeface="Calibri" panose="020F0502020204030204" pitchFamily="34" charset="0"/>
                <a:ea typeface="Calibri" panose="020F0502020204030204" pitchFamily="34" charset="0"/>
                <a:cs typeface="Calibri" panose="020F0502020204030204" pitchFamily="34" charset="0"/>
              </a:rPr>
              <a:t>2 Grammy Awards 90095</a:t>
            </a:r>
          </a:p>
        </p:txBody>
      </p:sp>
      <p:sp>
        <p:nvSpPr>
          <p:cNvPr id="5" name="TextBox 4">
            <a:extLst>
              <a:ext uri="{FF2B5EF4-FFF2-40B4-BE49-F238E27FC236}">
                <a16:creationId xmlns:a16="http://schemas.microsoft.com/office/drawing/2014/main" id="{476977A9-99DE-B68D-13CD-94E189432ACD}"/>
              </a:ext>
            </a:extLst>
          </p:cNvPr>
          <p:cNvSpPr txBox="1"/>
          <p:nvPr/>
        </p:nvSpPr>
        <p:spPr>
          <a:xfrm>
            <a:off x="363483" y="2647561"/>
            <a:ext cx="7789917" cy="2677656"/>
          </a:xfrm>
          <a:prstGeom prst="rect">
            <a:avLst/>
          </a:prstGeom>
          <a:noFill/>
        </p:spPr>
        <p:txBody>
          <a:bodyPr wrap="square">
            <a:spAutoFit/>
          </a:bodyPr>
          <a:lstStyle/>
          <a:p>
            <a:r>
              <a:rPr lang="en-US" sz="2400" b="0" dirty="0">
                <a:solidFill>
                  <a:srgbClr val="D73A49"/>
                </a:solidFill>
                <a:effectLst/>
                <a:latin typeface="Consolas" panose="020B0609020204030204" pitchFamily="49" charset="0"/>
                <a:cs typeface="Consolas" panose="020B0609020204030204" pitchFamily="49" charset="0"/>
              </a:rPr>
              <a:t>public</a:t>
            </a:r>
            <a:r>
              <a:rPr lang="en-US" sz="2400" b="0" dirty="0">
                <a:solidFill>
                  <a:srgbClr val="24292E"/>
                </a:solidFill>
                <a:effectLst/>
                <a:latin typeface="Consolas" panose="020B0609020204030204" pitchFamily="49" charset="0"/>
                <a:cs typeface="Consolas" panose="020B0609020204030204" pitchFamily="49" charset="0"/>
              </a:rPr>
              <a:t> </a:t>
            </a:r>
            <a:r>
              <a:rPr lang="en-US" sz="2400" b="0" dirty="0">
                <a:solidFill>
                  <a:srgbClr val="D73A49"/>
                </a:solidFill>
                <a:effectLst/>
                <a:latin typeface="Consolas" panose="020B0609020204030204" pitchFamily="49" charset="0"/>
                <a:cs typeface="Consolas" panose="020B0609020204030204" pitchFamily="49" charset="0"/>
              </a:rPr>
              <a:t>static</a:t>
            </a:r>
            <a:r>
              <a:rPr lang="en-US" sz="2400" b="0" dirty="0">
                <a:solidFill>
                  <a:srgbClr val="24292E"/>
                </a:solidFill>
                <a:effectLst/>
                <a:latin typeface="Consolas" panose="020B0609020204030204" pitchFamily="49" charset="0"/>
                <a:cs typeface="Consolas" panose="020B0609020204030204" pitchFamily="49" charset="0"/>
              </a:rPr>
              <a:t> </a:t>
            </a:r>
            <a:r>
              <a:rPr lang="en-US" sz="2400" b="0" dirty="0">
                <a:solidFill>
                  <a:srgbClr val="D73A49"/>
                </a:solidFill>
                <a:effectLst/>
                <a:latin typeface="Consolas" panose="020B0609020204030204" pitchFamily="49" charset="0"/>
                <a:cs typeface="Consolas" panose="020B0609020204030204" pitchFamily="49" charset="0"/>
              </a:rPr>
              <a:t>void</a:t>
            </a:r>
            <a:r>
              <a:rPr lang="en-US" sz="2400" b="0" dirty="0">
                <a:solidFill>
                  <a:srgbClr val="24292E"/>
                </a:solidFill>
                <a:effectLst/>
                <a:latin typeface="Consolas" panose="020B0609020204030204" pitchFamily="49" charset="0"/>
                <a:cs typeface="Consolas" panose="020B0609020204030204" pitchFamily="49" charset="0"/>
              </a:rPr>
              <a:t> </a:t>
            </a:r>
            <a:r>
              <a:rPr lang="en-US" sz="2400" b="0" dirty="0" err="1">
                <a:solidFill>
                  <a:srgbClr val="6F42C1"/>
                </a:solidFill>
                <a:effectLst/>
                <a:latin typeface="Consolas" panose="020B0609020204030204" pitchFamily="49" charset="0"/>
                <a:cs typeface="Consolas" panose="020B0609020204030204" pitchFamily="49" charset="0"/>
              </a:rPr>
              <a:t>cornbear</a:t>
            </a:r>
            <a:r>
              <a:rPr lang="en-US" sz="2400" b="0" dirty="0">
                <a:solidFill>
                  <a:srgbClr val="24292E"/>
                </a:solidFill>
                <a:effectLst/>
                <a:latin typeface="Consolas" panose="020B0609020204030204" pitchFamily="49" charset="0"/>
                <a:cs typeface="Consolas" panose="020B0609020204030204" pitchFamily="49" charset="0"/>
              </a:rPr>
              <a:t>() {</a:t>
            </a:r>
          </a:p>
          <a:p>
            <a:r>
              <a:rPr lang="en-US" sz="2400" b="0" dirty="0">
                <a:solidFill>
                  <a:srgbClr val="24292E"/>
                </a:solidFill>
                <a:effectLst/>
                <a:latin typeface="Consolas" panose="020B0609020204030204" pitchFamily="49" charset="0"/>
                <a:cs typeface="Consolas" panose="020B0609020204030204" pitchFamily="49" charset="0"/>
              </a:rPr>
              <a:t>  Scanner console </a:t>
            </a:r>
            <a:r>
              <a:rPr lang="en-US" sz="2400" b="0" dirty="0">
                <a:solidFill>
                  <a:srgbClr val="D73A49"/>
                </a:solidFill>
                <a:effectLst/>
                <a:latin typeface="Consolas" panose="020B0609020204030204" pitchFamily="49" charset="0"/>
                <a:cs typeface="Consolas" panose="020B0609020204030204" pitchFamily="49" charset="0"/>
              </a:rPr>
              <a:t>=</a:t>
            </a:r>
            <a:r>
              <a:rPr lang="en-US" sz="2400" b="0" dirty="0">
                <a:solidFill>
                  <a:srgbClr val="24292E"/>
                </a:solidFill>
                <a:effectLst/>
                <a:latin typeface="Consolas" panose="020B0609020204030204" pitchFamily="49" charset="0"/>
                <a:cs typeface="Consolas" panose="020B0609020204030204" pitchFamily="49" charset="0"/>
              </a:rPr>
              <a:t> </a:t>
            </a:r>
            <a:r>
              <a:rPr lang="en-US" sz="2400" b="0" dirty="0">
                <a:solidFill>
                  <a:srgbClr val="D73A49"/>
                </a:solidFill>
                <a:effectLst/>
                <a:latin typeface="Consolas" panose="020B0609020204030204" pitchFamily="49" charset="0"/>
                <a:cs typeface="Consolas" panose="020B0609020204030204" pitchFamily="49" charset="0"/>
              </a:rPr>
              <a:t>new</a:t>
            </a:r>
            <a:r>
              <a:rPr lang="en-US" sz="2400" dirty="0">
                <a:solidFill>
                  <a:srgbClr val="24292E"/>
                </a:solidFill>
                <a:latin typeface="Consolas" panose="020B0609020204030204" pitchFamily="49" charset="0"/>
                <a:cs typeface="Consolas" panose="020B0609020204030204" pitchFamily="49" charset="0"/>
              </a:rPr>
              <a:t> </a:t>
            </a:r>
            <a:r>
              <a:rPr lang="en-US" sz="2400" b="0" dirty="0">
                <a:solidFill>
                  <a:srgbClr val="6F42C1"/>
                </a:solidFill>
                <a:effectLst/>
                <a:latin typeface="Consolas" panose="020B0609020204030204" pitchFamily="49" charset="0"/>
                <a:cs typeface="Consolas" panose="020B0609020204030204" pitchFamily="49" charset="0"/>
              </a:rPr>
              <a:t>Scanner</a:t>
            </a:r>
            <a:r>
              <a:rPr lang="en-US" sz="2400" b="0" dirty="0">
                <a:solidFill>
                  <a:srgbClr val="24292E"/>
                </a:solidFill>
                <a:effectLst/>
                <a:latin typeface="Consolas" panose="020B0609020204030204" pitchFamily="49" charset="0"/>
                <a:cs typeface="Consolas" panose="020B0609020204030204" pitchFamily="49" charset="0"/>
              </a:rPr>
              <a:t>(</a:t>
            </a:r>
            <a:r>
              <a:rPr lang="en-US" sz="2400" b="0" dirty="0" err="1">
                <a:solidFill>
                  <a:srgbClr val="24292E"/>
                </a:solidFill>
                <a:effectLst/>
                <a:latin typeface="Consolas" panose="020B0609020204030204" pitchFamily="49" charset="0"/>
                <a:cs typeface="Consolas" panose="020B0609020204030204" pitchFamily="49" charset="0"/>
              </a:rPr>
              <a:t>System.in</a:t>
            </a:r>
            <a:r>
              <a:rPr lang="en-US" sz="2400" b="0" dirty="0">
                <a:solidFill>
                  <a:srgbClr val="24292E"/>
                </a:solidFill>
                <a:effectLst/>
                <a:latin typeface="Consolas" panose="020B0609020204030204" pitchFamily="49" charset="0"/>
                <a:cs typeface="Consolas" panose="020B0609020204030204" pitchFamily="49" charset="0"/>
              </a:rPr>
              <a:t>);</a:t>
            </a:r>
          </a:p>
          <a:p>
            <a:r>
              <a:rPr lang="en-US" sz="2400" b="0" dirty="0">
                <a:solidFill>
                  <a:srgbClr val="D73A49"/>
                </a:solidFill>
                <a:effectLst/>
                <a:latin typeface="Consolas" panose="020B0609020204030204" pitchFamily="49" charset="0"/>
                <a:cs typeface="Consolas" panose="020B0609020204030204" pitchFamily="49" charset="0"/>
              </a:rPr>
              <a:t>  int</a:t>
            </a:r>
            <a:r>
              <a:rPr lang="en-US" sz="2400" b="0" dirty="0">
                <a:solidFill>
                  <a:srgbClr val="24292E"/>
                </a:solidFill>
                <a:effectLst/>
                <a:latin typeface="Consolas" panose="020B0609020204030204" pitchFamily="49" charset="0"/>
                <a:cs typeface="Consolas" panose="020B0609020204030204" pitchFamily="49" charset="0"/>
              </a:rPr>
              <a:t> amt </a:t>
            </a:r>
            <a:r>
              <a:rPr lang="en-US" sz="2400" b="0" dirty="0">
                <a:solidFill>
                  <a:srgbClr val="D73A49"/>
                </a:solidFill>
                <a:effectLst/>
                <a:latin typeface="Consolas" panose="020B0609020204030204" pitchFamily="49" charset="0"/>
                <a:cs typeface="Consolas" panose="020B0609020204030204" pitchFamily="49" charset="0"/>
              </a:rPr>
              <a:t>=</a:t>
            </a:r>
            <a:r>
              <a:rPr lang="en-US" sz="2400" b="0" dirty="0">
                <a:solidFill>
                  <a:srgbClr val="24292E"/>
                </a:solidFill>
                <a:effectLst/>
                <a:latin typeface="Consolas" panose="020B0609020204030204" pitchFamily="49" charset="0"/>
                <a:cs typeface="Consolas" panose="020B0609020204030204" pitchFamily="49" charset="0"/>
              </a:rPr>
              <a:t> </a:t>
            </a:r>
            <a:r>
              <a:rPr lang="en-US" sz="2400" b="0" dirty="0" err="1">
                <a:solidFill>
                  <a:srgbClr val="24292E"/>
                </a:solidFill>
                <a:effectLst/>
                <a:latin typeface="Consolas" panose="020B0609020204030204" pitchFamily="49" charset="0"/>
                <a:cs typeface="Consolas" panose="020B0609020204030204" pitchFamily="49" charset="0"/>
              </a:rPr>
              <a:t>console.</a:t>
            </a:r>
            <a:r>
              <a:rPr lang="en-US" sz="2400" b="0" dirty="0" err="1">
                <a:solidFill>
                  <a:srgbClr val="6F42C1"/>
                </a:solidFill>
                <a:effectLst/>
                <a:latin typeface="Consolas" panose="020B0609020204030204" pitchFamily="49" charset="0"/>
                <a:cs typeface="Consolas" panose="020B0609020204030204" pitchFamily="49" charset="0"/>
              </a:rPr>
              <a:t>nextInt</a:t>
            </a:r>
            <a:r>
              <a:rPr lang="en-US" sz="2400" b="0" dirty="0">
                <a:solidFill>
                  <a:srgbClr val="24292E"/>
                </a:solidFill>
                <a:effectLst/>
                <a:latin typeface="Consolas" panose="020B0609020204030204" pitchFamily="49" charset="0"/>
                <a:cs typeface="Consolas" panose="020B0609020204030204" pitchFamily="49" charset="0"/>
              </a:rPr>
              <a:t>();</a:t>
            </a:r>
          </a:p>
          <a:p>
            <a:r>
              <a:rPr lang="en-US" sz="2400" b="0" dirty="0">
                <a:solidFill>
                  <a:srgbClr val="24292E"/>
                </a:solidFill>
                <a:effectLst/>
                <a:latin typeface="Consolas" panose="020B0609020204030204" pitchFamily="49" charset="0"/>
                <a:cs typeface="Consolas" panose="020B0609020204030204" pitchFamily="49" charset="0"/>
              </a:rPr>
              <a:t>  String </a:t>
            </a:r>
            <a:r>
              <a:rPr lang="en-US" sz="2400" b="0" dirty="0" err="1">
                <a:solidFill>
                  <a:srgbClr val="24292E"/>
                </a:solidFill>
                <a:effectLst/>
                <a:latin typeface="Consolas" panose="020B0609020204030204" pitchFamily="49" charset="0"/>
                <a:cs typeface="Consolas" panose="020B0609020204030204" pitchFamily="49" charset="0"/>
              </a:rPr>
              <a:t>firstName</a:t>
            </a:r>
            <a:r>
              <a:rPr lang="en-US" sz="2400" b="0" dirty="0">
                <a:solidFill>
                  <a:srgbClr val="24292E"/>
                </a:solidFill>
                <a:effectLst/>
                <a:latin typeface="Consolas" panose="020B0609020204030204" pitchFamily="49" charset="0"/>
                <a:cs typeface="Consolas" panose="020B0609020204030204" pitchFamily="49" charset="0"/>
              </a:rPr>
              <a:t> </a:t>
            </a:r>
            <a:r>
              <a:rPr lang="en-US" sz="2400" b="0" dirty="0">
                <a:solidFill>
                  <a:srgbClr val="D73A49"/>
                </a:solidFill>
                <a:effectLst/>
                <a:latin typeface="Consolas" panose="020B0609020204030204" pitchFamily="49" charset="0"/>
                <a:cs typeface="Consolas" panose="020B0609020204030204" pitchFamily="49" charset="0"/>
              </a:rPr>
              <a:t>=</a:t>
            </a:r>
            <a:r>
              <a:rPr lang="en-US" sz="2400" b="0" dirty="0">
                <a:solidFill>
                  <a:srgbClr val="24292E"/>
                </a:solidFill>
                <a:effectLst/>
                <a:latin typeface="Consolas" panose="020B0609020204030204" pitchFamily="49" charset="0"/>
                <a:cs typeface="Consolas" panose="020B0609020204030204" pitchFamily="49" charset="0"/>
              </a:rPr>
              <a:t> </a:t>
            </a:r>
            <a:r>
              <a:rPr lang="en-US" sz="2400" b="0" dirty="0" err="1">
                <a:solidFill>
                  <a:srgbClr val="24292E"/>
                </a:solidFill>
                <a:effectLst/>
                <a:latin typeface="Consolas" panose="020B0609020204030204" pitchFamily="49" charset="0"/>
                <a:cs typeface="Consolas" panose="020B0609020204030204" pitchFamily="49" charset="0"/>
              </a:rPr>
              <a:t>console.</a:t>
            </a:r>
            <a:r>
              <a:rPr lang="en-US" sz="2400" b="0" dirty="0" err="1">
                <a:solidFill>
                  <a:srgbClr val="6F42C1"/>
                </a:solidFill>
                <a:effectLst/>
                <a:latin typeface="Consolas" panose="020B0609020204030204" pitchFamily="49" charset="0"/>
                <a:cs typeface="Consolas" panose="020B0609020204030204" pitchFamily="49" charset="0"/>
              </a:rPr>
              <a:t>next</a:t>
            </a:r>
            <a:r>
              <a:rPr lang="en-US" sz="2400" b="0" dirty="0">
                <a:solidFill>
                  <a:srgbClr val="24292E"/>
                </a:solidFill>
                <a:effectLst/>
                <a:latin typeface="Consolas" panose="020B0609020204030204" pitchFamily="49" charset="0"/>
                <a:cs typeface="Consolas" panose="020B0609020204030204" pitchFamily="49" charset="0"/>
              </a:rPr>
              <a:t>();</a:t>
            </a:r>
          </a:p>
          <a:p>
            <a:r>
              <a:rPr lang="en-US" sz="2400" b="0" dirty="0">
                <a:solidFill>
                  <a:srgbClr val="24292E"/>
                </a:solidFill>
                <a:effectLst/>
                <a:latin typeface="Consolas" panose="020B0609020204030204" pitchFamily="49" charset="0"/>
                <a:cs typeface="Consolas" panose="020B0609020204030204" pitchFamily="49" charset="0"/>
              </a:rPr>
              <a:t>  String </a:t>
            </a:r>
            <a:r>
              <a:rPr lang="en-US" sz="2400" b="0" dirty="0" err="1">
                <a:solidFill>
                  <a:srgbClr val="24292E"/>
                </a:solidFill>
                <a:effectLst/>
                <a:latin typeface="Consolas" panose="020B0609020204030204" pitchFamily="49" charset="0"/>
                <a:cs typeface="Consolas" panose="020B0609020204030204" pitchFamily="49" charset="0"/>
              </a:rPr>
              <a:t>secondName</a:t>
            </a:r>
            <a:r>
              <a:rPr lang="en-US" sz="2400" b="0" dirty="0">
                <a:solidFill>
                  <a:srgbClr val="24292E"/>
                </a:solidFill>
                <a:effectLst/>
                <a:latin typeface="Consolas" panose="020B0609020204030204" pitchFamily="49" charset="0"/>
                <a:cs typeface="Consolas" panose="020B0609020204030204" pitchFamily="49" charset="0"/>
              </a:rPr>
              <a:t> </a:t>
            </a:r>
            <a:r>
              <a:rPr lang="en-US" sz="2400" b="0" dirty="0">
                <a:solidFill>
                  <a:srgbClr val="D73A49"/>
                </a:solidFill>
                <a:effectLst/>
                <a:latin typeface="Consolas" panose="020B0609020204030204" pitchFamily="49" charset="0"/>
                <a:cs typeface="Consolas" panose="020B0609020204030204" pitchFamily="49" charset="0"/>
              </a:rPr>
              <a:t>=</a:t>
            </a:r>
            <a:r>
              <a:rPr lang="en-US" sz="2400" b="0" dirty="0">
                <a:solidFill>
                  <a:srgbClr val="24292E"/>
                </a:solidFill>
                <a:effectLst/>
                <a:latin typeface="Consolas" panose="020B0609020204030204" pitchFamily="49" charset="0"/>
                <a:cs typeface="Consolas" panose="020B0609020204030204" pitchFamily="49" charset="0"/>
              </a:rPr>
              <a:t> </a:t>
            </a:r>
            <a:r>
              <a:rPr lang="en-US" sz="2400" b="0" dirty="0" err="1">
                <a:solidFill>
                  <a:srgbClr val="24292E"/>
                </a:solidFill>
                <a:effectLst/>
                <a:latin typeface="Consolas" panose="020B0609020204030204" pitchFamily="49" charset="0"/>
                <a:cs typeface="Consolas" panose="020B0609020204030204" pitchFamily="49" charset="0"/>
              </a:rPr>
              <a:t>console.</a:t>
            </a:r>
            <a:r>
              <a:rPr lang="en-US" sz="2400" b="0" dirty="0" err="1">
                <a:solidFill>
                  <a:srgbClr val="6F42C1"/>
                </a:solidFill>
                <a:effectLst/>
                <a:latin typeface="Consolas" panose="020B0609020204030204" pitchFamily="49" charset="0"/>
                <a:cs typeface="Consolas" panose="020B0609020204030204" pitchFamily="49" charset="0"/>
              </a:rPr>
              <a:t>next</a:t>
            </a:r>
            <a:r>
              <a:rPr lang="en-US" sz="2400" b="0" dirty="0">
                <a:solidFill>
                  <a:srgbClr val="24292E"/>
                </a:solidFill>
                <a:effectLst/>
                <a:latin typeface="Consolas" panose="020B0609020204030204" pitchFamily="49" charset="0"/>
                <a:cs typeface="Consolas" panose="020B0609020204030204" pitchFamily="49" charset="0"/>
              </a:rPr>
              <a:t>();</a:t>
            </a:r>
          </a:p>
          <a:p>
            <a:r>
              <a:rPr lang="en-US" sz="2400" dirty="0">
                <a:solidFill>
                  <a:srgbClr val="24292E"/>
                </a:solidFill>
                <a:latin typeface="Consolas" panose="020B0609020204030204" pitchFamily="49" charset="0"/>
                <a:cs typeface="Consolas" panose="020B0609020204030204" pitchFamily="49" charset="0"/>
              </a:rPr>
              <a:t>  </a:t>
            </a:r>
            <a:r>
              <a:rPr lang="en-US" sz="2400" b="0" dirty="0">
                <a:solidFill>
                  <a:srgbClr val="D73A49"/>
                </a:solidFill>
                <a:effectLst/>
                <a:latin typeface="Consolas" panose="020B0609020204030204" pitchFamily="49" charset="0"/>
                <a:cs typeface="Consolas" panose="020B0609020204030204" pitchFamily="49" charset="0"/>
              </a:rPr>
              <a:t>double</a:t>
            </a:r>
            <a:r>
              <a:rPr lang="en-US" sz="2400" b="0" dirty="0">
                <a:solidFill>
                  <a:srgbClr val="24292E"/>
                </a:solidFill>
                <a:effectLst/>
                <a:latin typeface="Consolas" panose="020B0609020204030204" pitchFamily="49" charset="0"/>
                <a:cs typeface="Consolas" panose="020B0609020204030204" pitchFamily="49" charset="0"/>
              </a:rPr>
              <a:t> price </a:t>
            </a:r>
            <a:r>
              <a:rPr lang="en-US" sz="2400" b="0" dirty="0">
                <a:solidFill>
                  <a:srgbClr val="D73A49"/>
                </a:solidFill>
                <a:effectLst/>
                <a:latin typeface="Consolas" panose="020B0609020204030204" pitchFamily="49" charset="0"/>
                <a:cs typeface="Consolas" panose="020B0609020204030204" pitchFamily="49" charset="0"/>
              </a:rPr>
              <a:t>=</a:t>
            </a:r>
            <a:r>
              <a:rPr lang="en-US" sz="2400" b="0" dirty="0">
                <a:solidFill>
                  <a:srgbClr val="24292E"/>
                </a:solidFill>
                <a:effectLst/>
                <a:latin typeface="Consolas" panose="020B0609020204030204" pitchFamily="49" charset="0"/>
                <a:cs typeface="Consolas" panose="020B0609020204030204" pitchFamily="49" charset="0"/>
              </a:rPr>
              <a:t> </a:t>
            </a:r>
            <a:r>
              <a:rPr lang="en-US" sz="2400" b="0" dirty="0" err="1">
                <a:solidFill>
                  <a:srgbClr val="24292E"/>
                </a:solidFill>
                <a:effectLst/>
                <a:latin typeface="Consolas" panose="020B0609020204030204" pitchFamily="49" charset="0"/>
                <a:cs typeface="Consolas" panose="020B0609020204030204" pitchFamily="49" charset="0"/>
              </a:rPr>
              <a:t>console.</a:t>
            </a:r>
            <a:r>
              <a:rPr lang="en-US" sz="2400" b="0" dirty="0" err="1">
                <a:solidFill>
                  <a:srgbClr val="6F42C1"/>
                </a:solidFill>
                <a:effectLst/>
                <a:latin typeface="Consolas" panose="020B0609020204030204" pitchFamily="49" charset="0"/>
                <a:cs typeface="Consolas" panose="020B0609020204030204" pitchFamily="49" charset="0"/>
              </a:rPr>
              <a:t>nextDouble</a:t>
            </a:r>
            <a:r>
              <a:rPr lang="en-US" sz="2400" b="0" dirty="0">
                <a:solidFill>
                  <a:srgbClr val="24292E"/>
                </a:solidFill>
                <a:effectLst/>
                <a:latin typeface="Consolas" panose="020B0609020204030204" pitchFamily="49" charset="0"/>
                <a:cs typeface="Consolas" panose="020B0609020204030204" pitchFamily="49" charset="0"/>
              </a:rPr>
              <a:t>();</a:t>
            </a:r>
          </a:p>
          <a:p>
            <a:r>
              <a:rPr lang="en-US" sz="2400" b="0" dirty="0">
                <a:solidFill>
                  <a:srgbClr val="24292E"/>
                </a:solidFill>
                <a:effectLst/>
                <a:latin typeface="Consolas" panose="020B0609020204030204" pitchFamily="49" charset="0"/>
                <a:cs typeface="Consolas" panose="020B0609020204030204" pitchFamily="49" charset="0"/>
              </a:rPr>
              <a:t>}</a:t>
            </a:r>
          </a:p>
        </p:txBody>
      </p:sp>
    </p:spTree>
    <p:extLst>
      <p:ext uri="{BB962C8B-B14F-4D97-AF65-F5344CB8AC3E}">
        <p14:creationId xmlns:p14="http://schemas.microsoft.com/office/powerpoint/2010/main" val="15495036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lvl="0"/>
            <a:r>
              <a:rPr lang="en-US" b="1" dirty="0">
                <a:solidFill>
                  <a:schemeClr val="tx1"/>
                </a:solidFill>
              </a:rPr>
              <a:t>Fencepost Pattern</a:t>
            </a:r>
            <a:endParaRPr dirty="0"/>
          </a:p>
        </p:txBody>
      </p:sp>
      <p:sp>
        <p:nvSpPr>
          <p:cNvPr id="69" name="Google Shape;69;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1400"/>
              <a:buFont typeface="Arial"/>
              <a:buNone/>
            </a:pPr>
            <a:r>
              <a:rPr lang="en-US" dirty="0"/>
              <a:t>Lesson 11 - Autumn 2024</a:t>
            </a:r>
            <a:endParaRPr dirty="0"/>
          </a:p>
        </p:txBody>
      </p:sp>
      <p:sp>
        <p:nvSpPr>
          <p:cNvPr id="70" name="Google Shape;70;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14</a:t>
            </a:fld>
            <a:endParaRPr/>
          </a:p>
        </p:txBody>
      </p:sp>
      <p:sp>
        <p:nvSpPr>
          <p:cNvPr id="2" name="TextBox 1">
            <a:extLst>
              <a:ext uri="{FF2B5EF4-FFF2-40B4-BE49-F238E27FC236}">
                <a16:creationId xmlns:a16="http://schemas.microsoft.com/office/drawing/2014/main" id="{1CEAC389-11E6-4C20-A798-7F9FD3292D79}"/>
              </a:ext>
            </a:extLst>
          </p:cNvPr>
          <p:cNvSpPr txBox="1"/>
          <p:nvPr/>
        </p:nvSpPr>
        <p:spPr>
          <a:xfrm>
            <a:off x="2627810" y="3515687"/>
            <a:ext cx="6936377" cy="1015663"/>
          </a:xfrm>
          <a:prstGeom prst="rect">
            <a:avLst/>
          </a:prstGeom>
          <a:noFill/>
        </p:spPr>
        <p:txBody>
          <a:bodyPr wrap="square" rtlCol="0">
            <a:spAutoFit/>
          </a:bodyPr>
          <a:lstStyle/>
          <a:p>
            <a:pPr algn="ctr"/>
            <a:r>
              <a:rPr lang="en-US" sz="6000" b="1" dirty="0">
                <a:solidFill>
                  <a:srgbClr val="990033"/>
                </a:solidFill>
                <a:latin typeface="Consolas" panose="020B0609020204030204" pitchFamily="49" charset="0"/>
              </a:rPr>
              <a:t>L</a:t>
            </a:r>
            <a:r>
              <a:rPr lang="en-US" sz="6000" b="1" dirty="0">
                <a:solidFill>
                  <a:srgbClr val="0066FF"/>
                </a:solidFill>
                <a:latin typeface="Consolas" panose="020B0609020204030204" pitchFamily="49" charset="0"/>
              </a:rPr>
              <a:t>-</a:t>
            </a:r>
            <a:r>
              <a:rPr lang="en-US" sz="6000" b="1" dirty="0">
                <a:solidFill>
                  <a:srgbClr val="990033"/>
                </a:solidFill>
                <a:latin typeface="Consolas" panose="020B0609020204030204" pitchFamily="49" charset="0"/>
              </a:rPr>
              <a:t>a</a:t>
            </a:r>
            <a:r>
              <a:rPr lang="en-US" sz="6000" b="1" dirty="0">
                <a:solidFill>
                  <a:srgbClr val="0066FF"/>
                </a:solidFill>
                <a:latin typeface="Consolas" panose="020B0609020204030204" pitchFamily="49" charset="0"/>
              </a:rPr>
              <a:t>-</a:t>
            </a:r>
            <a:r>
              <a:rPr lang="en-US" sz="6000" b="1" dirty="0">
                <a:solidFill>
                  <a:srgbClr val="990033"/>
                </a:solidFill>
                <a:latin typeface="Consolas" panose="020B0609020204030204" pitchFamily="49" charset="0"/>
              </a:rPr>
              <a:t>u</a:t>
            </a:r>
            <a:r>
              <a:rPr lang="en-US" sz="6000" b="1" dirty="0">
                <a:solidFill>
                  <a:srgbClr val="0066FF"/>
                </a:solidFill>
                <a:latin typeface="Consolas" panose="020B0609020204030204" pitchFamily="49" charset="0"/>
              </a:rPr>
              <a:t>-</a:t>
            </a:r>
            <a:r>
              <a:rPr lang="en-US" sz="6000" b="1" dirty="0">
                <a:solidFill>
                  <a:srgbClr val="990033"/>
                </a:solidFill>
                <a:latin typeface="Consolas" panose="020B0609020204030204" pitchFamily="49" charset="0"/>
              </a:rPr>
              <a:t>f</a:t>
            </a:r>
            <a:r>
              <a:rPr lang="en-US" sz="6000" b="1" dirty="0">
                <a:solidFill>
                  <a:srgbClr val="0066FF"/>
                </a:solidFill>
                <a:latin typeface="Consolas" panose="020B0609020204030204" pitchFamily="49" charset="0"/>
              </a:rPr>
              <a:t>-</a:t>
            </a:r>
            <a:r>
              <a:rPr lang="en-US" sz="6000" b="1" dirty="0">
                <a:solidFill>
                  <a:srgbClr val="990033"/>
                </a:solidFill>
                <a:latin typeface="Consolas" panose="020B0609020204030204" pitchFamily="49" charset="0"/>
              </a:rPr>
              <a:t>e</a:t>
            </a:r>
            <a:r>
              <a:rPr lang="en-US" sz="6000" b="1" dirty="0">
                <a:solidFill>
                  <a:srgbClr val="0066FF"/>
                </a:solidFill>
                <a:latin typeface="Consolas" panose="020B0609020204030204" pitchFamily="49" charset="0"/>
              </a:rPr>
              <a:t>-</a:t>
            </a:r>
            <a:r>
              <a:rPr lang="en-US" sz="6000" b="1" dirty="0">
                <a:solidFill>
                  <a:srgbClr val="990033"/>
                </a:solidFill>
                <a:latin typeface="Consolas" panose="020B0609020204030204" pitchFamily="49" charset="0"/>
              </a:rPr>
              <a:t>y</a:t>
            </a:r>
            <a:r>
              <a:rPr lang="en-US" sz="6000" b="1" dirty="0">
                <a:solidFill>
                  <a:srgbClr val="0066FF"/>
                </a:solidFill>
                <a:latin typeface="Consolas" panose="020B0609020204030204" pitchFamily="49" charset="0"/>
              </a:rPr>
              <a:t>-</a:t>
            </a:r>
            <a:r>
              <a:rPr lang="en-US" sz="6000" b="1" dirty="0">
                <a:solidFill>
                  <a:srgbClr val="990033"/>
                </a:solidFill>
                <a:latin typeface="Consolas" panose="020B0609020204030204" pitchFamily="49" charset="0"/>
              </a:rPr>
              <a:t>!</a:t>
            </a:r>
          </a:p>
        </p:txBody>
      </p:sp>
      <p:sp>
        <p:nvSpPr>
          <p:cNvPr id="5" name="Equals 4">
            <a:extLst>
              <a:ext uri="{FF2B5EF4-FFF2-40B4-BE49-F238E27FC236}">
                <a16:creationId xmlns:a16="http://schemas.microsoft.com/office/drawing/2014/main" id="{201E4DE2-F9D6-4B4B-BF0B-E559D8E6EB03}"/>
              </a:ext>
            </a:extLst>
          </p:cNvPr>
          <p:cNvSpPr/>
          <p:nvPr/>
        </p:nvSpPr>
        <p:spPr>
          <a:xfrm>
            <a:off x="4479473" y="4972060"/>
            <a:ext cx="764177" cy="542105"/>
          </a:xfrm>
          <a:prstGeom prst="mathEqual">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Equals 14">
            <a:extLst>
              <a:ext uri="{FF2B5EF4-FFF2-40B4-BE49-F238E27FC236}">
                <a16:creationId xmlns:a16="http://schemas.microsoft.com/office/drawing/2014/main" id="{D3F94C89-5509-46CD-B629-8775C9E987FF}"/>
              </a:ext>
            </a:extLst>
          </p:cNvPr>
          <p:cNvSpPr/>
          <p:nvPr/>
        </p:nvSpPr>
        <p:spPr>
          <a:xfrm>
            <a:off x="3630387" y="4972059"/>
            <a:ext cx="764177" cy="542105"/>
          </a:xfrm>
          <a:prstGeom prst="mathEqual">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Equals 15">
            <a:extLst>
              <a:ext uri="{FF2B5EF4-FFF2-40B4-BE49-F238E27FC236}">
                <a16:creationId xmlns:a16="http://schemas.microsoft.com/office/drawing/2014/main" id="{FE1C3757-EACE-443D-A262-7C12285192B0}"/>
              </a:ext>
            </a:extLst>
          </p:cNvPr>
          <p:cNvSpPr/>
          <p:nvPr/>
        </p:nvSpPr>
        <p:spPr>
          <a:xfrm>
            <a:off x="5286649" y="4972059"/>
            <a:ext cx="764177" cy="542105"/>
          </a:xfrm>
          <a:prstGeom prst="mathEqual">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 name="Equals 16">
            <a:extLst>
              <a:ext uri="{FF2B5EF4-FFF2-40B4-BE49-F238E27FC236}">
                <a16:creationId xmlns:a16="http://schemas.microsoft.com/office/drawing/2014/main" id="{62965907-BCFA-4F86-82ED-64E71BA2304F}"/>
              </a:ext>
            </a:extLst>
          </p:cNvPr>
          <p:cNvSpPr/>
          <p:nvPr/>
        </p:nvSpPr>
        <p:spPr>
          <a:xfrm>
            <a:off x="6118319" y="4972059"/>
            <a:ext cx="764177" cy="542105"/>
          </a:xfrm>
          <a:prstGeom prst="mathEqual">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 name="Equals 17">
            <a:extLst>
              <a:ext uri="{FF2B5EF4-FFF2-40B4-BE49-F238E27FC236}">
                <a16:creationId xmlns:a16="http://schemas.microsoft.com/office/drawing/2014/main" id="{798B57DB-4449-486A-8AFE-D40D291229C7}"/>
              </a:ext>
            </a:extLst>
          </p:cNvPr>
          <p:cNvSpPr/>
          <p:nvPr/>
        </p:nvSpPr>
        <p:spPr>
          <a:xfrm>
            <a:off x="6979922" y="4972059"/>
            <a:ext cx="764177" cy="542105"/>
          </a:xfrm>
          <a:prstGeom prst="mathEqual">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Equals 18">
            <a:extLst>
              <a:ext uri="{FF2B5EF4-FFF2-40B4-BE49-F238E27FC236}">
                <a16:creationId xmlns:a16="http://schemas.microsoft.com/office/drawing/2014/main" id="{C3C3CBC5-4957-4B13-B2CA-D137071FD85B}"/>
              </a:ext>
            </a:extLst>
          </p:cNvPr>
          <p:cNvSpPr/>
          <p:nvPr/>
        </p:nvSpPr>
        <p:spPr>
          <a:xfrm>
            <a:off x="7854591" y="4972059"/>
            <a:ext cx="764177" cy="542105"/>
          </a:xfrm>
          <a:prstGeom prst="mathEqual">
            <a:avLst/>
          </a:prstGeom>
          <a:solidFill>
            <a:srgbClr val="00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Text Placeholder 2">
            <a:extLst>
              <a:ext uri="{FF2B5EF4-FFF2-40B4-BE49-F238E27FC236}">
                <a16:creationId xmlns:a16="http://schemas.microsoft.com/office/drawing/2014/main" id="{C30A9034-45E0-444A-988D-FD9E4234942A}"/>
              </a:ext>
            </a:extLst>
          </p:cNvPr>
          <p:cNvSpPr txBox="1">
            <a:spLocks noChangeArrowheads="1"/>
          </p:cNvSpPr>
          <p:nvPr/>
        </p:nvSpPr>
        <p:spPr bwMode="auto">
          <a:xfrm>
            <a:off x="838200" y="1772044"/>
            <a:ext cx="10515599" cy="1171603"/>
          </a:xfrm>
          <a:prstGeom prst="rect">
            <a:avLst/>
          </a:prstGeom>
          <a:solidFill>
            <a:srgbClr val="FEFEF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91440" tIns="0" rIns="91440" bIns="45720" numCol="1" anchor="ctr" anchorCtr="0" compatLnSpc="1">
            <a:prstTxWarp prst="textNoShape">
              <a:avLst/>
            </a:prstTxWarp>
            <a:spAutoFit/>
          </a:bodyPr>
          <a:lstStyle>
            <a:defPPr marR="0" lvl="0" algn="l" rtl="0">
              <a:lnSpc>
                <a:spcPct val="100000"/>
              </a:lnSpc>
              <a:spcBef>
                <a:spcPts val="0"/>
              </a:spcBef>
              <a:spcAft>
                <a:spcPts val="0"/>
              </a:spcAft>
            </a:defPPr>
            <a:lvl1pPr marL="457200" marR="0" lvl="0" indent="-342900" algn="l" rtl="0">
              <a:lnSpc>
                <a:spcPct val="90000"/>
              </a:lnSpc>
              <a:spcBef>
                <a:spcPts val="1000"/>
              </a:spcBef>
              <a:spcAft>
                <a:spcPts val="0"/>
              </a:spcAft>
              <a:buClr>
                <a:schemeClr val="dk1"/>
              </a:buClr>
              <a:buSzPts val="1800"/>
              <a:buFont typeface="Arial"/>
              <a:buChar char="•"/>
              <a:defRPr sz="28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500"/>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114300" indent="0" algn="ctr">
              <a:buFont typeface="Arial"/>
              <a:buNone/>
            </a:pPr>
            <a:r>
              <a:rPr lang="en-US" sz="3600">
                <a:solidFill>
                  <a:schemeClr val="tx1"/>
                </a:solidFill>
                <a:latin typeface="Calibri" panose="020F0502020204030204" pitchFamily="34" charset="0"/>
                <a:cs typeface="Calibri" panose="020F0502020204030204" pitchFamily="34" charset="0"/>
              </a:rPr>
              <a:t>Some task where one piece is repeated </a:t>
            </a:r>
            <a:r>
              <a:rPr lang="en-US" sz="3600" i="1">
                <a:solidFill>
                  <a:schemeClr val="tx1"/>
                </a:solidFill>
                <a:latin typeface="Calibri" panose="020F0502020204030204" pitchFamily="34" charset="0"/>
                <a:cs typeface="Calibri" panose="020F0502020204030204" pitchFamily="34" charset="0"/>
              </a:rPr>
              <a:t>n</a:t>
            </a:r>
            <a:r>
              <a:rPr lang="en-US" sz="3600">
                <a:solidFill>
                  <a:schemeClr val="tx1"/>
                </a:solidFill>
                <a:latin typeface="Calibri" panose="020F0502020204030204" pitchFamily="34" charset="0"/>
                <a:cs typeface="Calibri" panose="020F0502020204030204" pitchFamily="34" charset="0"/>
              </a:rPr>
              <a:t> times, and another piece is repeated </a:t>
            </a:r>
            <a:r>
              <a:rPr lang="en-US" sz="3600" i="1">
                <a:solidFill>
                  <a:schemeClr val="tx1"/>
                </a:solidFill>
                <a:latin typeface="Calibri" panose="020F0502020204030204" pitchFamily="34" charset="0"/>
                <a:cs typeface="Calibri" panose="020F0502020204030204" pitchFamily="34" charset="0"/>
              </a:rPr>
              <a:t>n-1 </a:t>
            </a:r>
            <a:r>
              <a:rPr lang="en-US" sz="3600">
                <a:solidFill>
                  <a:schemeClr val="tx1"/>
                </a:solidFill>
                <a:latin typeface="Calibri" panose="020F0502020204030204" pitchFamily="34" charset="0"/>
                <a:cs typeface="Calibri" panose="020F0502020204030204" pitchFamily="34" charset="0"/>
              </a:rPr>
              <a:t>times and they alternate</a:t>
            </a:r>
            <a:endParaRPr lang="en-US" sz="3600" dirty="0">
              <a:solidFill>
                <a:schemeClr val="tx1"/>
              </a:solidFill>
              <a:latin typeface="Calibri" panose="020F0502020204030204" pitchFamily="34" charset="0"/>
              <a:cs typeface="Calibri" panose="020F0502020204030204" pitchFamily="34" charset="0"/>
            </a:endParaRPr>
          </a:p>
        </p:txBody>
      </p:sp>
      <p:sp>
        <p:nvSpPr>
          <p:cNvPr id="4" name="Rectangle: Rounded Corners 3">
            <a:extLst>
              <a:ext uri="{FF2B5EF4-FFF2-40B4-BE49-F238E27FC236}">
                <a16:creationId xmlns:a16="http://schemas.microsoft.com/office/drawing/2014/main" id="{F195856C-260E-4610-A417-90CFB75D7809}"/>
              </a:ext>
            </a:extLst>
          </p:cNvPr>
          <p:cNvSpPr/>
          <p:nvPr/>
        </p:nvSpPr>
        <p:spPr>
          <a:xfrm>
            <a:off x="3442063" y="4735286"/>
            <a:ext cx="346166" cy="1015663"/>
          </a:xfrm>
          <a:prstGeom prst="round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Rounded Corners 7">
            <a:extLst>
              <a:ext uri="{FF2B5EF4-FFF2-40B4-BE49-F238E27FC236}">
                <a16:creationId xmlns:a16="http://schemas.microsoft.com/office/drawing/2014/main" id="{2009AD19-667D-4D2A-8EA0-DD4848CBBA81}"/>
              </a:ext>
            </a:extLst>
          </p:cNvPr>
          <p:cNvSpPr/>
          <p:nvPr/>
        </p:nvSpPr>
        <p:spPr>
          <a:xfrm>
            <a:off x="4254137" y="4735285"/>
            <a:ext cx="346166" cy="1015663"/>
          </a:xfrm>
          <a:prstGeom prst="round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Rounded Corners 8">
            <a:extLst>
              <a:ext uri="{FF2B5EF4-FFF2-40B4-BE49-F238E27FC236}">
                <a16:creationId xmlns:a16="http://schemas.microsoft.com/office/drawing/2014/main" id="{FAAE5B78-2ABD-416C-BD88-CBD3FC8A4A9B}"/>
              </a:ext>
            </a:extLst>
          </p:cNvPr>
          <p:cNvSpPr/>
          <p:nvPr/>
        </p:nvSpPr>
        <p:spPr>
          <a:xfrm>
            <a:off x="5079274" y="4735285"/>
            <a:ext cx="346166" cy="1015663"/>
          </a:xfrm>
          <a:prstGeom prst="round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598AB6F5-DA16-489D-9AC2-EF51585E167B}"/>
              </a:ext>
            </a:extLst>
          </p:cNvPr>
          <p:cNvSpPr/>
          <p:nvPr/>
        </p:nvSpPr>
        <p:spPr>
          <a:xfrm>
            <a:off x="5891349" y="4735285"/>
            <a:ext cx="346166" cy="1015663"/>
          </a:xfrm>
          <a:prstGeom prst="round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Rounded Corners 10">
            <a:extLst>
              <a:ext uri="{FF2B5EF4-FFF2-40B4-BE49-F238E27FC236}">
                <a16:creationId xmlns:a16="http://schemas.microsoft.com/office/drawing/2014/main" id="{F9FCB7AC-937C-4EDC-BEBF-C61A2A2958DF}"/>
              </a:ext>
            </a:extLst>
          </p:cNvPr>
          <p:cNvSpPr/>
          <p:nvPr/>
        </p:nvSpPr>
        <p:spPr>
          <a:xfrm>
            <a:off x="6773094" y="4735284"/>
            <a:ext cx="346166" cy="1015663"/>
          </a:xfrm>
          <a:prstGeom prst="round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Rounded Corners 11">
            <a:extLst>
              <a:ext uri="{FF2B5EF4-FFF2-40B4-BE49-F238E27FC236}">
                <a16:creationId xmlns:a16="http://schemas.microsoft.com/office/drawing/2014/main" id="{CD19D4DC-782F-4512-AC82-748C250AD261}"/>
              </a:ext>
            </a:extLst>
          </p:cNvPr>
          <p:cNvSpPr/>
          <p:nvPr/>
        </p:nvSpPr>
        <p:spPr>
          <a:xfrm>
            <a:off x="7617825" y="4735283"/>
            <a:ext cx="346166" cy="1015663"/>
          </a:xfrm>
          <a:prstGeom prst="round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Rounded Corners 12">
            <a:extLst>
              <a:ext uri="{FF2B5EF4-FFF2-40B4-BE49-F238E27FC236}">
                <a16:creationId xmlns:a16="http://schemas.microsoft.com/office/drawing/2014/main" id="{F2036A96-D479-49AD-9AD0-B1C0ECA896D8}"/>
              </a:ext>
            </a:extLst>
          </p:cNvPr>
          <p:cNvSpPr/>
          <p:nvPr/>
        </p:nvSpPr>
        <p:spPr>
          <a:xfrm>
            <a:off x="8479976" y="4735282"/>
            <a:ext cx="346166" cy="1015663"/>
          </a:xfrm>
          <a:prstGeom prst="round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066022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66">
          <a:extLst>
            <a:ext uri="{FF2B5EF4-FFF2-40B4-BE49-F238E27FC236}">
              <a16:creationId xmlns:a16="http://schemas.microsoft.com/office/drawing/2014/main" id="{A0B39FD9-47C8-20C4-85A7-C7D0E2CCE60C}"/>
            </a:ext>
          </a:extLst>
        </p:cNvPr>
        <p:cNvGrpSpPr/>
        <p:nvPr/>
      </p:nvGrpSpPr>
      <p:grpSpPr>
        <a:xfrm>
          <a:off x="0" y="0"/>
          <a:ext cx="0" cy="0"/>
          <a:chOff x="0" y="0"/>
          <a:chExt cx="0" cy="0"/>
        </a:xfrm>
      </p:grpSpPr>
      <p:sp>
        <p:nvSpPr>
          <p:cNvPr id="67" name="Google Shape;67;p19">
            <a:extLst>
              <a:ext uri="{FF2B5EF4-FFF2-40B4-BE49-F238E27FC236}">
                <a16:creationId xmlns:a16="http://schemas.microsoft.com/office/drawing/2014/main" id="{FE7D3155-5BA5-16A5-B7ED-793A413C46CA}"/>
              </a:ext>
            </a:extLst>
          </p:cNvPr>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lvl="0"/>
            <a:r>
              <a:rPr lang="en-US" b="1" dirty="0">
                <a:solidFill>
                  <a:schemeClr val="tx1"/>
                </a:solidFill>
              </a:rPr>
              <a:t>Quick Meals for Thought (Names)</a:t>
            </a:r>
            <a:endParaRPr dirty="0"/>
          </a:p>
        </p:txBody>
      </p:sp>
      <p:sp>
        <p:nvSpPr>
          <p:cNvPr id="69" name="Google Shape;69;p19">
            <a:extLst>
              <a:ext uri="{FF2B5EF4-FFF2-40B4-BE49-F238E27FC236}">
                <a16:creationId xmlns:a16="http://schemas.microsoft.com/office/drawing/2014/main" id="{D53A0A76-5415-AAAC-5C3B-C7895CDC3CB0}"/>
              </a:ext>
            </a:extLst>
          </p:cNvPr>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1400"/>
              <a:buFont typeface="Arial"/>
              <a:buNone/>
            </a:pPr>
            <a:r>
              <a:rPr lang="en-US" dirty="0"/>
              <a:t>Lesson 11 - Autumn 2024</a:t>
            </a:r>
            <a:endParaRPr dirty="0"/>
          </a:p>
        </p:txBody>
      </p:sp>
      <p:sp>
        <p:nvSpPr>
          <p:cNvPr id="70" name="Google Shape;70;p19">
            <a:extLst>
              <a:ext uri="{FF2B5EF4-FFF2-40B4-BE49-F238E27FC236}">
                <a16:creationId xmlns:a16="http://schemas.microsoft.com/office/drawing/2014/main" id="{97EA4FBD-16B6-4E3B-BA34-56E2C4CABD4F}"/>
              </a:ext>
            </a:extLst>
          </p:cNvPr>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15</a:t>
            </a:fld>
            <a:endParaRPr/>
          </a:p>
        </p:txBody>
      </p:sp>
      <p:sp>
        <p:nvSpPr>
          <p:cNvPr id="23" name="Text Placeholder 2">
            <a:extLst>
              <a:ext uri="{FF2B5EF4-FFF2-40B4-BE49-F238E27FC236}">
                <a16:creationId xmlns:a16="http://schemas.microsoft.com/office/drawing/2014/main" id="{A609F59C-EF73-B220-795F-922E50D28AF2}"/>
              </a:ext>
            </a:extLst>
          </p:cNvPr>
          <p:cNvSpPr txBox="1">
            <a:spLocks noChangeArrowheads="1"/>
          </p:cNvSpPr>
          <p:nvPr/>
        </p:nvSpPr>
        <p:spPr bwMode="auto">
          <a:xfrm>
            <a:off x="838200" y="1398450"/>
            <a:ext cx="10697307" cy="673005"/>
          </a:xfrm>
          <a:prstGeom prst="rect">
            <a:avLst/>
          </a:prstGeom>
          <a:solidFill>
            <a:srgbClr val="FEFEF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91440" tIns="0" rIns="91440" bIns="45720" numCol="1" anchor="ctr" anchorCtr="0" compatLnSpc="1">
            <a:prstTxWarp prst="textNoShape">
              <a:avLst/>
            </a:prstTxWarp>
            <a:spAutoFit/>
          </a:bodyPr>
          <a:lstStyle>
            <a:defPPr marR="0" lvl="0" algn="l" rtl="0">
              <a:lnSpc>
                <a:spcPct val="100000"/>
              </a:lnSpc>
              <a:spcBef>
                <a:spcPts val="0"/>
              </a:spcBef>
              <a:spcAft>
                <a:spcPts val="0"/>
              </a:spcAft>
            </a:defPPr>
            <a:lvl1pPr marL="457200" marR="0" lvl="0" indent="-342900" algn="l" rtl="0">
              <a:lnSpc>
                <a:spcPct val="90000"/>
              </a:lnSpc>
              <a:spcBef>
                <a:spcPts val="1000"/>
              </a:spcBef>
              <a:spcAft>
                <a:spcPts val="0"/>
              </a:spcAft>
              <a:buClr>
                <a:schemeClr val="dk1"/>
              </a:buClr>
              <a:buSzPts val="1800"/>
              <a:buFont typeface="Arial"/>
              <a:buChar char="•"/>
              <a:defRPr sz="28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500"/>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114300" indent="0">
              <a:buFont typeface="Arial"/>
              <a:buNone/>
            </a:pPr>
            <a:r>
              <a:rPr lang="en-US" sz="3600" dirty="0">
                <a:solidFill>
                  <a:schemeClr val="tx1"/>
                </a:solidFill>
                <a:latin typeface="Calibri" panose="020F0502020204030204" pitchFamily="34" charset="0"/>
                <a:cs typeface="Calibri" panose="020F0502020204030204" pitchFamily="34" charset="0"/>
              </a:rPr>
              <a:t>What assumptions are we making here?</a:t>
            </a:r>
          </a:p>
        </p:txBody>
      </p:sp>
      <p:sp>
        <p:nvSpPr>
          <p:cNvPr id="6" name="TextBox 5">
            <a:extLst>
              <a:ext uri="{FF2B5EF4-FFF2-40B4-BE49-F238E27FC236}">
                <a16:creationId xmlns:a16="http://schemas.microsoft.com/office/drawing/2014/main" id="{DBDC09B2-96CF-F059-6774-79CC1771C4C9}"/>
              </a:ext>
            </a:extLst>
          </p:cNvPr>
          <p:cNvSpPr txBox="1"/>
          <p:nvPr/>
        </p:nvSpPr>
        <p:spPr>
          <a:xfrm>
            <a:off x="973015" y="2126878"/>
            <a:ext cx="7637585" cy="954107"/>
          </a:xfrm>
          <a:prstGeom prst="rect">
            <a:avLst/>
          </a:prstGeom>
          <a:noFill/>
        </p:spPr>
        <p:txBody>
          <a:bodyPr wrap="square">
            <a:spAutoFit/>
          </a:bodyPr>
          <a:lstStyle/>
          <a:p>
            <a:r>
              <a:rPr lang="en-US" sz="2800" b="0" dirty="0">
                <a:solidFill>
                  <a:srgbClr val="24292E"/>
                </a:solidFill>
                <a:effectLst/>
                <a:latin typeface="Consolas" panose="020B0609020204030204" pitchFamily="49" charset="0"/>
                <a:cs typeface="Consolas" panose="020B0609020204030204" pitchFamily="49" charset="0"/>
              </a:rPr>
              <a:t>String </a:t>
            </a:r>
            <a:r>
              <a:rPr lang="en-US" sz="2800" b="0" dirty="0" err="1">
                <a:solidFill>
                  <a:srgbClr val="24292E"/>
                </a:solidFill>
                <a:effectLst/>
                <a:latin typeface="Consolas" panose="020B0609020204030204" pitchFamily="49" charset="0"/>
                <a:cs typeface="Consolas" panose="020B0609020204030204" pitchFamily="49" charset="0"/>
              </a:rPr>
              <a:t>firstName</a:t>
            </a:r>
            <a:r>
              <a:rPr lang="en-US" sz="2800" b="0" dirty="0">
                <a:solidFill>
                  <a:srgbClr val="24292E"/>
                </a:solidFill>
                <a:effectLst/>
                <a:latin typeface="Consolas" panose="020B0609020204030204" pitchFamily="49" charset="0"/>
                <a:cs typeface="Consolas" panose="020B0609020204030204" pitchFamily="49" charset="0"/>
              </a:rPr>
              <a:t> </a:t>
            </a:r>
            <a:r>
              <a:rPr lang="en-US" sz="2800" b="0" dirty="0">
                <a:solidFill>
                  <a:srgbClr val="D73A49"/>
                </a:solidFill>
                <a:effectLst/>
                <a:latin typeface="Consolas" panose="020B0609020204030204" pitchFamily="49" charset="0"/>
                <a:cs typeface="Consolas" panose="020B0609020204030204" pitchFamily="49" charset="0"/>
              </a:rPr>
              <a:t>=</a:t>
            </a:r>
            <a:r>
              <a:rPr lang="en-US" sz="2800" b="0" dirty="0">
                <a:solidFill>
                  <a:srgbClr val="24292E"/>
                </a:solidFill>
                <a:effectLst/>
                <a:latin typeface="Consolas" panose="020B0609020204030204" pitchFamily="49" charset="0"/>
                <a:cs typeface="Consolas" panose="020B0609020204030204" pitchFamily="49" charset="0"/>
              </a:rPr>
              <a:t> </a:t>
            </a:r>
            <a:r>
              <a:rPr lang="en-US" sz="2800" b="0" dirty="0" err="1">
                <a:solidFill>
                  <a:srgbClr val="24292E"/>
                </a:solidFill>
                <a:effectLst/>
                <a:latin typeface="Consolas" panose="020B0609020204030204" pitchFamily="49" charset="0"/>
                <a:cs typeface="Consolas" panose="020B0609020204030204" pitchFamily="49" charset="0"/>
              </a:rPr>
              <a:t>console.</a:t>
            </a:r>
            <a:r>
              <a:rPr lang="en-US" sz="2800" b="0" dirty="0" err="1">
                <a:solidFill>
                  <a:srgbClr val="6F42C1"/>
                </a:solidFill>
                <a:effectLst/>
                <a:latin typeface="Consolas" panose="020B0609020204030204" pitchFamily="49" charset="0"/>
                <a:cs typeface="Consolas" panose="020B0609020204030204" pitchFamily="49" charset="0"/>
              </a:rPr>
              <a:t>next</a:t>
            </a:r>
            <a:r>
              <a:rPr lang="en-US" sz="2800" b="0" dirty="0">
                <a:solidFill>
                  <a:srgbClr val="24292E"/>
                </a:solidFill>
                <a:effectLst/>
                <a:latin typeface="Consolas" panose="020B0609020204030204" pitchFamily="49" charset="0"/>
                <a:cs typeface="Consolas" panose="020B0609020204030204" pitchFamily="49" charset="0"/>
              </a:rPr>
              <a:t>();</a:t>
            </a:r>
          </a:p>
          <a:p>
            <a:r>
              <a:rPr lang="en-US" sz="2800" b="0" dirty="0">
                <a:solidFill>
                  <a:srgbClr val="24292E"/>
                </a:solidFill>
                <a:effectLst/>
                <a:latin typeface="Consolas" panose="020B0609020204030204" pitchFamily="49" charset="0"/>
                <a:cs typeface="Consolas" panose="020B0609020204030204" pitchFamily="49" charset="0"/>
              </a:rPr>
              <a:t>String </a:t>
            </a:r>
            <a:r>
              <a:rPr lang="en-US" sz="2800" b="0" dirty="0" err="1">
                <a:solidFill>
                  <a:srgbClr val="24292E"/>
                </a:solidFill>
                <a:effectLst/>
                <a:latin typeface="Consolas" panose="020B0609020204030204" pitchFamily="49" charset="0"/>
                <a:cs typeface="Consolas" panose="020B0609020204030204" pitchFamily="49" charset="0"/>
              </a:rPr>
              <a:t>lastName</a:t>
            </a:r>
            <a:r>
              <a:rPr lang="en-US" sz="2800" b="0" dirty="0">
                <a:solidFill>
                  <a:srgbClr val="24292E"/>
                </a:solidFill>
                <a:effectLst/>
                <a:latin typeface="Consolas" panose="020B0609020204030204" pitchFamily="49" charset="0"/>
                <a:cs typeface="Consolas" panose="020B0609020204030204" pitchFamily="49" charset="0"/>
              </a:rPr>
              <a:t> </a:t>
            </a:r>
            <a:r>
              <a:rPr lang="en-US" sz="2800" b="0" dirty="0">
                <a:solidFill>
                  <a:srgbClr val="D73A49"/>
                </a:solidFill>
                <a:effectLst/>
                <a:latin typeface="Consolas" panose="020B0609020204030204" pitchFamily="49" charset="0"/>
                <a:cs typeface="Consolas" panose="020B0609020204030204" pitchFamily="49" charset="0"/>
              </a:rPr>
              <a:t>=</a:t>
            </a:r>
            <a:r>
              <a:rPr lang="en-US" sz="2800" b="0" dirty="0">
                <a:solidFill>
                  <a:srgbClr val="24292E"/>
                </a:solidFill>
                <a:effectLst/>
                <a:latin typeface="Consolas" panose="020B0609020204030204" pitchFamily="49" charset="0"/>
                <a:cs typeface="Consolas" panose="020B0609020204030204" pitchFamily="49" charset="0"/>
              </a:rPr>
              <a:t> </a:t>
            </a:r>
            <a:r>
              <a:rPr lang="en-US" sz="2800" b="0" dirty="0" err="1">
                <a:solidFill>
                  <a:srgbClr val="24292E"/>
                </a:solidFill>
                <a:effectLst/>
                <a:latin typeface="Consolas" panose="020B0609020204030204" pitchFamily="49" charset="0"/>
                <a:cs typeface="Consolas" panose="020B0609020204030204" pitchFamily="49" charset="0"/>
              </a:rPr>
              <a:t>console.</a:t>
            </a:r>
            <a:r>
              <a:rPr lang="en-US" sz="2800" b="0" dirty="0" err="1">
                <a:solidFill>
                  <a:srgbClr val="6F42C1"/>
                </a:solidFill>
                <a:effectLst/>
                <a:latin typeface="Consolas" panose="020B0609020204030204" pitchFamily="49" charset="0"/>
                <a:cs typeface="Consolas" panose="020B0609020204030204" pitchFamily="49" charset="0"/>
              </a:rPr>
              <a:t>next</a:t>
            </a:r>
            <a:r>
              <a:rPr lang="en-US" sz="2800" b="0" dirty="0">
                <a:solidFill>
                  <a:srgbClr val="24292E"/>
                </a:solidFill>
                <a:effectLst/>
                <a:latin typeface="Consolas" panose="020B0609020204030204" pitchFamily="49" charset="0"/>
                <a:cs typeface="Consolas" panose="020B0609020204030204" pitchFamily="49" charset="0"/>
              </a:rPr>
              <a:t>();</a:t>
            </a:r>
          </a:p>
        </p:txBody>
      </p:sp>
      <p:sp>
        <p:nvSpPr>
          <p:cNvPr id="7" name="TextBox 6">
            <a:extLst>
              <a:ext uri="{FF2B5EF4-FFF2-40B4-BE49-F238E27FC236}">
                <a16:creationId xmlns:a16="http://schemas.microsoft.com/office/drawing/2014/main" id="{CBCEA592-91BD-B4FF-58D8-478C75F57564}"/>
              </a:ext>
            </a:extLst>
          </p:cNvPr>
          <p:cNvSpPr txBox="1"/>
          <p:nvPr/>
        </p:nvSpPr>
        <p:spPr>
          <a:xfrm>
            <a:off x="973015" y="3429000"/>
            <a:ext cx="10175631" cy="2492990"/>
          </a:xfrm>
          <a:prstGeom prst="rect">
            <a:avLst/>
          </a:prstGeom>
          <a:noFill/>
        </p:spPr>
        <p:txBody>
          <a:bodyPr wrap="square" rtlCol="0">
            <a:spAutoFit/>
          </a:bodyPr>
          <a:lstStyle/>
          <a:p>
            <a:pPr marL="342900" indent="-342900">
              <a:buFont typeface="+mj-lt"/>
              <a:buAutoNum type="arabicPeriod"/>
            </a:pPr>
            <a:r>
              <a:rPr lang="en-US" sz="2800" dirty="0">
                <a:latin typeface="Calibri" panose="020F0502020204030204" pitchFamily="34" charset="0"/>
                <a:cs typeface="Calibri" panose="020F0502020204030204" pitchFamily="34" charset="0"/>
              </a:rPr>
              <a:t>All first and last names have no spaces</a:t>
            </a:r>
          </a:p>
          <a:p>
            <a:pPr marL="342900" indent="-342900">
              <a:buFont typeface="+mj-lt"/>
              <a:buAutoNum type="arabicPeriod"/>
            </a:pPr>
            <a:r>
              <a:rPr lang="en-US" sz="2800" dirty="0">
                <a:latin typeface="Calibri" panose="020F0502020204030204" pitchFamily="34" charset="0"/>
                <a:cs typeface="Calibri" panose="020F0502020204030204" pitchFamily="34" charset="0"/>
              </a:rPr>
              <a:t>All people only have one first or last name</a:t>
            </a:r>
          </a:p>
          <a:p>
            <a:pPr marL="342900" indent="-342900">
              <a:buFont typeface="+mj-lt"/>
              <a:buAutoNum type="arabicPeriod"/>
            </a:pPr>
            <a:r>
              <a:rPr lang="en-US" sz="2800" dirty="0">
                <a:latin typeface="Calibri" panose="020F0502020204030204" pitchFamily="34" charset="0"/>
                <a:cs typeface="Calibri" panose="020F0502020204030204" pitchFamily="34" charset="0"/>
              </a:rPr>
              <a:t>All people have at least one first or last name</a:t>
            </a:r>
          </a:p>
          <a:p>
            <a:br>
              <a:rPr lang="en-US" sz="2400" dirty="0">
                <a:latin typeface="Calibri" panose="020F0502020204030204" pitchFamily="34" charset="0"/>
                <a:cs typeface="Calibri" panose="020F0502020204030204" pitchFamily="34" charset="0"/>
              </a:rPr>
            </a:br>
            <a:r>
              <a:rPr lang="en-US" sz="2400" dirty="0">
                <a:latin typeface="Calibri" panose="020F0502020204030204" pitchFamily="34" charset="0"/>
                <a:cs typeface="Calibri" panose="020F0502020204030204" pitchFamily="34" charset="0"/>
              </a:rPr>
              <a:t>Interesting readings: </a:t>
            </a:r>
            <a:r>
              <a:rPr lang="en-US" sz="2400" dirty="0">
                <a:latin typeface="Calibri" panose="020F0502020204030204" pitchFamily="34" charset="0"/>
                <a:cs typeface="Calibri" panose="020F0502020204030204" pitchFamily="34" charset="0"/>
                <a:hlinkClick r:id="rId3"/>
              </a:rPr>
              <a:t>Falsehoods Programmers Believe About Names</a:t>
            </a:r>
            <a:r>
              <a:rPr lang="en-US" sz="2400" dirty="0">
                <a:latin typeface="Calibri" panose="020F0502020204030204" pitchFamily="34" charset="0"/>
                <a:cs typeface="Calibri" panose="020F0502020204030204" pitchFamily="34" charset="0"/>
              </a:rPr>
              <a:t>, </a:t>
            </a:r>
            <a:br>
              <a:rPr lang="en-US" sz="2400" dirty="0">
                <a:latin typeface="Calibri" panose="020F0502020204030204" pitchFamily="34" charset="0"/>
                <a:cs typeface="Calibri" panose="020F0502020204030204" pitchFamily="34" charset="0"/>
              </a:rPr>
            </a:br>
            <a:r>
              <a:rPr lang="en-US" sz="2400" dirty="0">
                <a:latin typeface="Calibri" panose="020F0502020204030204" pitchFamily="34" charset="0"/>
                <a:cs typeface="Calibri" panose="020F0502020204030204" pitchFamily="34" charset="0"/>
                <a:hlinkClick r:id="rId4"/>
              </a:rPr>
              <a:t>For Afghans, Name and Birthdate Census Questions Are Not So Simple</a:t>
            </a:r>
            <a:endParaRPr lang="en-US"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01726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66">
          <a:extLst>
            <a:ext uri="{FF2B5EF4-FFF2-40B4-BE49-F238E27FC236}">
              <a16:creationId xmlns:a16="http://schemas.microsoft.com/office/drawing/2014/main" id="{CC71610D-B25B-9850-8A20-FFE4CA0E8F7A}"/>
            </a:ext>
          </a:extLst>
        </p:cNvPr>
        <p:cNvGrpSpPr/>
        <p:nvPr/>
      </p:nvGrpSpPr>
      <p:grpSpPr>
        <a:xfrm>
          <a:off x="0" y="0"/>
          <a:ext cx="0" cy="0"/>
          <a:chOff x="0" y="0"/>
          <a:chExt cx="0" cy="0"/>
        </a:xfrm>
      </p:grpSpPr>
      <p:sp>
        <p:nvSpPr>
          <p:cNvPr id="67" name="Google Shape;67;p19">
            <a:extLst>
              <a:ext uri="{FF2B5EF4-FFF2-40B4-BE49-F238E27FC236}">
                <a16:creationId xmlns:a16="http://schemas.microsoft.com/office/drawing/2014/main" id="{5FCA4815-2D9C-DC57-3A72-C6795B302F60}"/>
              </a:ext>
            </a:extLst>
          </p:cNvPr>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lvl="0"/>
            <a:r>
              <a:rPr lang="en-US" b="1" dirty="0">
                <a:solidFill>
                  <a:schemeClr val="tx1"/>
                </a:solidFill>
              </a:rPr>
              <a:t>Quick Meals for Thought (Inputs)</a:t>
            </a:r>
            <a:endParaRPr dirty="0"/>
          </a:p>
        </p:txBody>
      </p:sp>
      <p:sp>
        <p:nvSpPr>
          <p:cNvPr id="69" name="Google Shape;69;p19">
            <a:extLst>
              <a:ext uri="{FF2B5EF4-FFF2-40B4-BE49-F238E27FC236}">
                <a16:creationId xmlns:a16="http://schemas.microsoft.com/office/drawing/2014/main" id="{922D9EB2-0740-9C8E-4ACD-615FB595E4BD}"/>
              </a:ext>
            </a:extLst>
          </p:cNvPr>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1400"/>
              <a:buFont typeface="Arial"/>
              <a:buNone/>
            </a:pPr>
            <a:r>
              <a:rPr lang="en-US" dirty="0"/>
              <a:t>Lesson 11 - Autumn 2024</a:t>
            </a:r>
            <a:endParaRPr dirty="0"/>
          </a:p>
        </p:txBody>
      </p:sp>
      <p:sp>
        <p:nvSpPr>
          <p:cNvPr id="70" name="Google Shape;70;p19">
            <a:extLst>
              <a:ext uri="{FF2B5EF4-FFF2-40B4-BE49-F238E27FC236}">
                <a16:creationId xmlns:a16="http://schemas.microsoft.com/office/drawing/2014/main" id="{0944024C-DD2B-18C8-D60E-36A80196F9B4}"/>
              </a:ext>
            </a:extLst>
          </p:cNvPr>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16</a:t>
            </a:fld>
            <a:endParaRPr/>
          </a:p>
        </p:txBody>
      </p:sp>
      <p:sp>
        <p:nvSpPr>
          <p:cNvPr id="23" name="Text Placeholder 2">
            <a:extLst>
              <a:ext uri="{FF2B5EF4-FFF2-40B4-BE49-F238E27FC236}">
                <a16:creationId xmlns:a16="http://schemas.microsoft.com/office/drawing/2014/main" id="{B06FE76F-F1CD-E3D0-1046-A694D85BAC50}"/>
              </a:ext>
            </a:extLst>
          </p:cNvPr>
          <p:cNvSpPr txBox="1">
            <a:spLocks noChangeArrowheads="1"/>
          </p:cNvSpPr>
          <p:nvPr/>
        </p:nvSpPr>
        <p:spPr bwMode="auto">
          <a:xfrm>
            <a:off x="838200" y="1438199"/>
            <a:ext cx="10978662" cy="1990801"/>
          </a:xfrm>
          <a:prstGeom prst="rect">
            <a:avLst/>
          </a:prstGeom>
          <a:solidFill>
            <a:srgbClr val="FEFEF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91440" tIns="0" rIns="91440" bIns="45720" numCol="1" anchor="t" anchorCtr="0" compatLnSpc="1">
            <a:prstTxWarp prst="textNoShape">
              <a:avLst/>
            </a:prstTxWarp>
            <a:spAutoFit/>
          </a:bodyPr>
          <a:lstStyle>
            <a:defPPr marR="0" lvl="0" algn="l" rtl="0">
              <a:lnSpc>
                <a:spcPct val="100000"/>
              </a:lnSpc>
              <a:spcBef>
                <a:spcPts val="0"/>
              </a:spcBef>
              <a:spcAft>
                <a:spcPts val="0"/>
              </a:spcAft>
            </a:defPPr>
            <a:lvl1pPr marL="457200" marR="0" lvl="0" indent="-342900" algn="l" rtl="0">
              <a:lnSpc>
                <a:spcPct val="90000"/>
              </a:lnSpc>
              <a:spcBef>
                <a:spcPts val="1000"/>
              </a:spcBef>
              <a:spcAft>
                <a:spcPts val="0"/>
              </a:spcAft>
              <a:buClr>
                <a:schemeClr val="dk1"/>
              </a:buClr>
              <a:buSzPts val="1800"/>
              <a:buFont typeface="Arial"/>
              <a:buChar char="•"/>
              <a:defRPr sz="28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500"/>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114300" indent="0">
              <a:buFont typeface="Arial"/>
              <a:buNone/>
            </a:pPr>
            <a:r>
              <a:rPr lang="en-US" dirty="0">
                <a:solidFill>
                  <a:schemeClr val="tx1"/>
                </a:solidFill>
                <a:latin typeface="Calibri" panose="020F0502020204030204" pitchFamily="34" charset="0"/>
                <a:cs typeface="Calibri" panose="020F0502020204030204" pitchFamily="34" charset="0"/>
              </a:rPr>
              <a:t>Another assumption: all computer users have a keyboard &amp; mouse!</a:t>
            </a:r>
          </a:p>
          <a:p>
            <a:r>
              <a:rPr lang="en-US" dirty="0">
                <a:solidFill>
                  <a:schemeClr val="tx1"/>
                </a:solidFill>
                <a:latin typeface="Calibri" panose="020F0502020204030204" pitchFamily="34" charset="0"/>
                <a:cs typeface="Calibri" panose="020F0502020204030204" pitchFamily="34" charset="0"/>
              </a:rPr>
              <a:t>many blind &amp; low-vision users only use keyboards (no mice)</a:t>
            </a:r>
          </a:p>
          <a:p>
            <a:r>
              <a:rPr lang="en-US" dirty="0">
                <a:solidFill>
                  <a:schemeClr val="tx1"/>
                </a:solidFill>
                <a:latin typeface="Calibri" panose="020F0502020204030204" pitchFamily="34" charset="0"/>
                <a:cs typeface="Calibri" panose="020F0502020204030204" pitchFamily="34" charset="0"/>
              </a:rPr>
              <a:t>some users cannot use keyboards and use alternatives</a:t>
            </a:r>
          </a:p>
          <a:p>
            <a:pPr lvl="1"/>
            <a:r>
              <a:rPr lang="en-US" dirty="0">
                <a:solidFill>
                  <a:schemeClr val="tx1"/>
                </a:solidFill>
                <a:latin typeface="Calibri" panose="020F0502020204030204" pitchFamily="34" charset="0"/>
                <a:cs typeface="Calibri" panose="020F0502020204030204" pitchFamily="34" charset="0"/>
              </a:rPr>
              <a:t>e.g. “</a:t>
            </a:r>
            <a:r>
              <a:rPr lang="en-US" dirty="0">
                <a:solidFill>
                  <a:schemeClr val="tx1"/>
                </a:solidFill>
                <a:latin typeface="Calibri" panose="020F0502020204030204" pitchFamily="34" charset="0"/>
                <a:cs typeface="Calibri" panose="020F0502020204030204" pitchFamily="34" charset="0"/>
                <a:hlinkClick r:id="rId3"/>
              </a:rPr>
              <a:t>switch access</a:t>
            </a:r>
            <a:r>
              <a:rPr lang="en-US" dirty="0">
                <a:solidFill>
                  <a:schemeClr val="tx1"/>
                </a:solidFill>
                <a:latin typeface="Calibri" panose="020F0502020204030204" pitchFamily="34" charset="0"/>
                <a:cs typeface="Calibri" panose="020F0502020204030204" pitchFamily="34" charset="0"/>
              </a:rPr>
              <a:t>” – famously used by </a:t>
            </a:r>
            <a:r>
              <a:rPr lang="en-US" dirty="0">
                <a:solidFill>
                  <a:schemeClr val="tx1"/>
                </a:solidFill>
                <a:latin typeface="Calibri" panose="020F0502020204030204" pitchFamily="34" charset="0"/>
                <a:cs typeface="Calibri" panose="020F0502020204030204" pitchFamily="34" charset="0"/>
                <a:hlinkClick r:id="rId4"/>
              </a:rPr>
              <a:t>Stephen Hawking</a:t>
            </a:r>
            <a:endParaRPr lang="en-US" dirty="0">
              <a:solidFill>
                <a:schemeClr val="tx1"/>
              </a:solidFill>
              <a:latin typeface="Calibri" panose="020F0502020204030204" pitchFamily="34" charset="0"/>
              <a:cs typeface="Calibri" panose="020F0502020204030204" pitchFamily="34" charset="0"/>
            </a:endParaRPr>
          </a:p>
        </p:txBody>
      </p:sp>
      <p:sp>
        <p:nvSpPr>
          <p:cNvPr id="10" name="Text Placeholder 2">
            <a:extLst>
              <a:ext uri="{FF2B5EF4-FFF2-40B4-BE49-F238E27FC236}">
                <a16:creationId xmlns:a16="http://schemas.microsoft.com/office/drawing/2014/main" id="{F47DC251-AED2-2AB9-8A3F-20F965ACDED3}"/>
              </a:ext>
            </a:extLst>
          </p:cNvPr>
          <p:cNvSpPr txBox="1">
            <a:spLocks noChangeArrowheads="1"/>
          </p:cNvSpPr>
          <p:nvPr/>
        </p:nvSpPr>
        <p:spPr bwMode="auto">
          <a:xfrm>
            <a:off x="838200" y="3562877"/>
            <a:ext cx="10978662" cy="2110321"/>
          </a:xfrm>
          <a:prstGeom prst="rect">
            <a:avLst/>
          </a:prstGeom>
          <a:solidFill>
            <a:srgbClr val="FEFEF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spcFirstLastPara="1" vert="horz" wrap="square" lIns="91440" tIns="0" rIns="91440" bIns="45720" numCol="1" anchor="t" anchorCtr="0" compatLnSpc="1">
            <a:prstTxWarp prst="textNoShape">
              <a:avLst/>
            </a:prstTxWarp>
            <a:spAutoFit/>
          </a:bodyPr>
          <a:lstStyle>
            <a:defPPr marR="0" lvl="0" algn="l" rtl="0">
              <a:lnSpc>
                <a:spcPct val="100000"/>
              </a:lnSpc>
              <a:spcBef>
                <a:spcPts val="0"/>
              </a:spcBef>
              <a:spcAft>
                <a:spcPts val="0"/>
              </a:spcAft>
            </a:defPPr>
            <a:lvl1pPr marL="457200" marR="0" lvl="0" indent="-342900" algn="l" rtl="0">
              <a:lnSpc>
                <a:spcPct val="90000"/>
              </a:lnSpc>
              <a:spcBef>
                <a:spcPts val="1000"/>
              </a:spcBef>
              <a:spcAft>
                <a:spcPts val="0"/>
              </a:spcAft>
              <a:buClr>
                <a:schemeClr val="dk1"/>
              </a:buClr>
              <a:buSzPts val="1800"/>
              <a:buFont typeface="Arial"/>
              <a:buChar char="•"/>
              <a:defRPr sz="28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500"/>
              </a:spcBef>
              <a:spcAft>
                <a:spcPts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ts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114300" indent="0">
              <a:buNone/>
            </a:pPr>
            <a:r>
              <a:rPr lang="en-US" sz="2800" dirty="0">
                <a:solidFill>
                  <a:schemeClr val="tx1"/>
                </a:solidFill>
                <a:latin typeface="Calibri" panose="020F0502020204030204" pitchFamily="34" charset="0"/>
                <a:cs typeface="Calibri" panose="020F0502020204030204" pitchFamily="34" charset="0"/>
              </a:rPr>
              <a:t>This isn’t “just” about disability:</a:t>
            </a:r>
          </a:p>
          <a:p>
            <a:pPr marL="457200" indent="-457200">
              <a:buFont typeface="Arial" panose="020B0604020202020204" pitchFamily="34" charset="0"/>
              <a:buChar char="•"/>
            </a:pPr>
            <a:r>
              <a:rPr lang="en-US" sz="2800" dirty="0">
                <a:solidFill>
                  <a:schemeClr val="tx1"/>
                </a:solidFill>
                <a:latin typeface="Calibri" panose="020F0502020204030204" pitchFamily="34" charset="0"/>
                <a:cs typeface="Calibri" panose="020F0502020204030204" pitchFamily="34" charset="0"/>
              </a:rPr>
              <a:t>your user might be on a phone, tablet, gaming console, or “smart” TV!</a:t>
            </a:r>
          </a:p>
          <a:p>
            <a:pPr marL="457200" indent="-457200">
              <a:buFont typeface="Arial" panose="020B0604020202020204" pitchFamily="34" charset="0"/>
              <a:buChar char="•"/>
            </a:pPr>
            <a:r>
              <a:rPr lang="en-US" sz="2800" dirty="0">
                <a:solidFill>
                  <a:schemeClr val="tx1"/>
                </a:solidFill>
                <a:latin typeface="Calibri" panose="020F0502020204030204" pitchFamily="34" charset="0"/>
                <a:cs typeface="Calibri" panose="020F0502020204030204" pitchFamily="34" charset="0"/>
              </a:rPr>
              <a:t>your user could be using text-to-speech!</a:t>
            </a:r>
          </a:p>
          <a:p>
            <a:pPr marL="457200" indent="-457200">
              <a:buFont typeface="Arial" panose="020B0604020202020204" pitchFamily="34" charset="0"/>
              <a:buChar char="•"/>
            </a:pPr>
            <a:r>
              <a:rPr lang="en-US" sz="2800" dirty="0">
                <a:solidFill>
                  <a:schemeClr val="tx1"/>
                </a:solidFill>
                <a:latin typeface="Calibri" panose="020F0502020204030204" pitchFamily="34" charset="0"/>
                <a:cs typeface="Calibri" panose="020F0502020204030204" pitchFamily="34" charset="0"/>
              </a:rPr>
              <a:t>your user’s keyboard or mouse might be broken!</a:t>
            </a:r>
          </a:p>
        </p:txBody>
      </p:sp>
    </p:spTree>
    <p:extLst>
      <p:ext uri="{BB962C8B-B14F-4D97-AF65-F5344CB8AC3E}">
        <p14:creationId xmlns:p14="http://schemas.microsoft.com/office/powerpoint/2010/main" val="3561777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DB733-93F1-0DDD-F2D0-5956862AA06C}"/>
              </a:ext>
            </a:extLst>
          </p:cNvPr>
          <p:cNvSpPr>
            <a:spLocks noGrp="1"/>
          </p:cNvSpPr>
          <p:nvPr>
            <p:ph type="title"/>
          </p:nvPr>
        </p:nvSpPr>
        <p:spPr/>
        <p:txBody>
          <a:bodyPr/>
          <a:lstStyle/>
          <a:p>
            <a:r>
              <a:rPr lang="en-US" dirty="0"/>
              <a:t>The typical announcements &amp; reminders</a:t>
            </a:r>
          </a:p>
        </p:txBody>
      </p:sp>
      <p:sp>
        <p:nvSpPr>
          <p:cNvPr id="3" name="Text Placeholder 2">
            <a:extLst>
              <a:ext uri="{FF2B5EF4-FFF2-40B4-BE49-F238E27FC236}">
                <a16:creationId xmlns:a16="http://schemas.microsoft.com/office/drawing/2014/main" id="{46BE013D-75ED-0A0C-4D07-70070A9058FD}"/>
              </a:ext>
            </a:extLst>
          </p:cNvPr>
          <p:cNvSpPr>
            <a:spLocks noGrp="1"/>
          </p:cNvSpPr>
          <p:nvPr>
            <p:ph type="body" idx="1"/>
          </p:nvPr>
        </p:nvSpPr>
        <p:spPr>
          <a:xfrm>
            <a:off x="838200" y="1825625"/>
            <a:ext cx="10877550" cy="4285089"/>
          </a:xfrm>
        </p:spPr>
        <p:txBody>
          <a:bodyPr/>
          <a:lstStyle/>
          <a:p>
            <a:r>
              <a:rPr lang="en-US" dirty="0"/>
              <a:t>Creative Project 2 (C2) due tonight (October 30</a:t>
            </a:r>
            <a:r>
              <a:rPr lang="en-US" baseline="30000" dirty="0"/>
              <a:t>th</a:t>
            </a:r>
            <a:r>
              <a:rPr lang="en-US" dirty="0"/>
              <a:t>)</a:t>
            </a:r>
          </a:p>
          <a:p>
            <a:r>
              <a:rPr lang="en-US" dirty="0"/>
              <a:t>Resubmission Cycle 2 (R2) due tomorrow (October 31</a:t>
            </a:r>
            <a:r>
              <a:rPr lang="en-US" baseline="30000" dirty="0"/>
              <a:t>st</a:t>
            </a:r>
            <a:r>
              <a:rPr lang="en-US" dirty="0"/>
              <a:t>)</a:t>
            </a:r>
          </a:p>
          <a:p>
            <a:pPr lvl="1"/>
            <a:r>
              <a:rPr lang="en-US" dirty="0"/>
              <a:t>Eligible: </a:t>
            </a:r>
            <a:r>
              <a:rPr lang="en-US" b="1" dirty="0"/>
              <a:t>C0</a:t>
            </a:r>
            <a:r>
              <a:rPr lang="en-US" dirty="0"/>
              <a:t>, P0, C1, P1</a:t>
            </a:r>
          </a:p>
          <a:p>
            <a:pPr lvl="1"/>
            <a:r>
              <a:rPr lang="en-US" dirty="0"/>
              <a:t>R3 opens tomorrow, due November 7</a:t>
            </a:r>
            <a:r>
              <a:rPr lang="en-US" baseline="30000" dirty="0"/>
              <a:t>th</a:t>
            </a:r>
            <a:r>
              <a:rPr lang="en-US" dirty="0"/>
              <a:t>; eligible: </a:t>
            </a:r>
            <a:r>
              <a:rPr lang="en-US" b="1" dirty="0"/>
              <a:t>P0</a:t>
            </a:r>
            <a:r>
              <a:rPr lang="en-US" dirty="0"/>
              <a:t>, C1, P1, C2 </a:t>
            </a:r>
          </a:p>
          <a:p>
            <a:r>
              <a:rPr lang="en-US" dirty="0"/>
              <a:t>Programming Assignment 2 (P2) open Friday (November 1</a:t>
            </a:r>
            <a:r>
              <a:rPr lang="en-US" baseline="30000" dirty="0"/>
              <a:t>st</a:t>
            </a:r>
            <a:r>
              <a:rPr lang="en-US" dirty="0"/>
              <a:t>), </a:t>
            </a:r>
            <a:br>
              <a:rPr lang="en-US" dirty="0"/>
            </a:br>
            <a:r>
              <a:rPr lang="en-US" dirty="0"/>
              <a:t>due November 12</a:t>
            </a:r>
            <a:r>
              <a:rPr lang="en-US" baseline="30000" dirty="0"/>
              <a:t>th</a:t>
            </a:r>
            <a:r>
              <a:rPr lang="en-US" dirty="0"/>
              <a:t> </a:t>
            </a:r>
          </a:p>
          <a:p>
            <a:r>
              <a:rPr lang="en-US" dirty="0"/>
              <a:t>Quiz 1 next week (November 7</a:t>
            </a:r>
            <a:r>
              <a:rPr lang="en-US" baseline="30000" dirty="0"/>
              <a:t>th</a:t>
            </a:r>
            <a:r>
              <a:rPr lang="en-US" dirty="0"/>
              <a:t>); topics include up through today</a:t>
            </a:r>
          </a:p>
          <a:p>
            <a:pPr lvl="1"/>
            <a:r>
              <a:rPr lang="en-US" dirty="0"/>
              <a:t>more practice materials &amp; resources coming soon!</a:t>
            </a:r>
          </a:p>
        </p:txBody>
      </p:sp>
      <p:sp>
        <p:nvSpPr>
          <p:cNvPr id="5" name="Footer Placeholder 4">
            <a:extLst>
              <a:ext uri="{FF2B5EF4-FFF2-40B4-BE49-F238E27FC236}">
                <a16:creationId xmlns:a16="http://schemas.microsoft.com/office/drawing/2014/main" id="{5765A1D1-BC2D-716E-97E3-763617A385DD}"/>
              </a:ext>
            </a:extLst>
          </p:cNvPr>
          <p:cNvSpPr>
            <a:spLocks noGrp="1"/>
          </p:cNvSpPr>
          <p:nvPr>
            <p:ph type="ftr" idx="11"/>
          </p:nvPr>
        </p:nvSpPr>
        <p:spPr/>
        <p:txBody>
          <a:bodyPr/>
          <a:lstStyle/>
          <a:p>
            <a:r>
              <a:rPr lang="en-US" dirty="0"/>
              <a:t>Lesson 10 - Autumn 2024</a:t>
            </a:r>
          </a:p>
        </p:txBody>
      </p:sp>
      <p:sp>
        <p:nvSpPr>
          <p:cNvPr id="6" name="Slide Number Placeholder 5">
            <a:extLst>
              <a:ext uri="{FF2B5EF4-FFF2-40B4-BE49-F238E27FC236}">
                <a16:creationId xmlns:a16="http://schemas.microsoft.com/office/drawing/2014/main" id="{E8C38FCF-98E8-9E96-2423-B7ACAF0CC26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a:t>
            </a:fld>
            <a:endParaRPr lang="en-US"/>
          </a:p>
        </p:txBody>
      </p:sp>
    </p:spTree>
    <p:extLst>
      <p:ext uri="{BB962C8B-B14F-4D97-AF65-F5344CB8AC3E}">
        <p14:creationId xmlns:p14="http://schemas.microsoft.com/office/powerpoint/2010/main" val="3776396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8BEA9C-B099-E33B-5C25-B4335C906C8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B812187-1485-A7D3-A989-6F269ED94B9A}"/>
              </a:ext>
            </a:extLst>
          </p:cNvPr>
          <p:cNvSpPr>
            <a:spLocks noGrp="1"/>
          </p:cNvSpPr>
          <p:nvPr>
            <p:ph type="title"/>
          </p:nvPr>
        </p:nvSpPr>
        <p:spPr/>
        <p:txBody>
          <a:bodyPr/>
          <a:lstStyle/>
          <a:p>
            <a:r>
              <a:rPr lang="en-US" dirty="0"/>
              <a:t>Some C1 Art!</a:t>
            </a:r>
          </a:p>
        </p:txBody>
      </p:sp>
      <p:sp>
        <p:nvSpPr>
          <p:cNvPr id="3" name="Text Placeholder 2">
            <a:extLst>
              <a:ext uri="{FF2B5EF4-FFF2-40B4-BE49-F238E27FC236}">
                <a16:creationId xmlns:a16="http://schemas.microsoft.com/office/drawing/2014/main" id="{2B319C90-909A-81F1-C4C4-481F505A5D84}"/>
              </a:ext>
            </a:extLst>
          </p:cNvPr>
          <p:cNvSpPr>
            <a:spLocks noGrp="1"/>
          </p:cNvSpPr>
          <p:nvPr>
            <p:ph type="body" idx="1"/>
          </p:nvPr>
        </p:nvSpPr>
        <p:spPr>
          <a:xfrm>
            <a:off x="838200" y="1825625"/>
            <a:ext cx="10877550" cy="4285089"/>
          </a:xfrm>
        </p:spPr>
        <p:txBody>
          <a:bodyPr/>
          <a:lstStyle/>
          <a:p>
            <a:endParaRPr lang="en-US" dirty="0"/>
          </a:p>
        </p:txBody>
      </p:sp>
      <p:sp>
        <p:nvSpPr>
          <p:cNvPr id="5" name="Footer Placeholder 4">
            <a:extLst>
              <a:ext uri="{FF2B5EF4-FFF2-40B4-BE49-F238E27FC236}">
                <a16:creationId xmlns:a16="http://schemas.microsoft.com/office/drawing/2014/main" id="{28D98CB5-9C06-A2A0-6E7D-722855FFC3FD}"/>
              </a:ext>
            </a:extLst>
          </p:cNvPr>
          <p:cNvSpPr>
            <a:spLocks noGrp="1"/>
          </p:cNvSpPr>
          <p:nvPr>
            <p:ph type="ftr" idx="11"/>
          </p:nvPr>
        </p:nvSpPr>
        <p:spPr/>
        <p:txBody>
          <a:bodyPr/>
          <a:lstStyle/>
          <a:p>
            <a:r>
              <a:rPr lang="en-US" dirty="0"/>
              <a:t>Lesson 10 - Autumn 2024</a:t>
            </a:r>
          </a:p>
        </p:txBody>
      </p:sp>
      <p:sp>
        <p:nvSpPr>
          <p:cNvPr id="6" name="Slide Number Placeholder 5">
            <a:extLst>
              <a:ext uri="{FF2B5EF4-FFF2-40B4-BE49-F238E27FC236}">
                <a16:creationId xmlns:a16="http://schemas.microsoft.com/office/drawing/2014/main" id="{48B7C91C-B593-1281-AAF2-48DF17C472D7}"/>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a:t>
            </a:fld>
            <a:endParaRPr lang="en-US"/>
          </a:p>
        </p:txBody>
      </p:sp>
      <p:pic>
        <p:nvPicPr>
          <p:cNvPr id="7" name="Picture 6">
            <a:extLst>
              <a:ext uri="{FF2B5EF4-FFF2-40B4-BE49-F238E27FC236}">
                <a16:creationId xmlns:a16="http://schemas.microsoft.com/office/drawing/2014/main" id="{E98A6117-24F1-CB37-0560-5A27B68D8494}"/>
              </a:ext>
            </a:extLst>
          </p:cNvPr>
          <p:cNvPicPr>
            <a:picLocks noChangeAspect="1"/>
          </p:cNvPicPr>
          <p:nvPr/>
        </p:nvPicPr>
        <p:blipFill>
          <a:blip r:embed="rId2"/>
          <a:stretch>
            <a:fillRect/>
          </a:stretch>
        </p:blipFill>
        <p:spPr>
          <a:xfrm>
            <a:off x="246168" y="1690688"/>
            <a:ext cx="3134162" cy="2010056"/>
          </a:xfrm>
          <a:prstGeom prst="rect">
            <a:avLst/>
          </a:prstGeom>
        </p:spPr>
      </p:pic>
      <p:pic>
        <p:nvPicPr>
          <p:cNvPr id="9" name="Picture 8">
            <a:extLst>
              <a:ext uri="{FF2B5EF4-FFF2-40B4-BE49-F238E27FC236}">
                <a16:creationId xmlns:a16="http://schemas.microsoft.com/office/drawing/2014/main" id="{AB89D377-611F-0C78-1B29-C7CE3855BC8C}"/>
              </a:ext>
            </a:extLst>
          </p:cNvPr>
          <p:cNvPicPr>
            <a:picLocks noChangeAspect="1"/>
          </p:cNvPicPr>
          <p:nvPr/>
        </p:nvPicPr>
        <p:blipFill>
          <a:blip r:embed="rId3"/>
          <a:stretch>
            <a:fillRect/>
          </a:stretch>
        </p:blipFill>
        <p:spPr>
          <a:xfrm>
            <a:off x="939705" y="4090109"/>
            <a:ext cx="6468378" cy="1428949"/>
          </a:xfrm>
          <a:prstGeom prst="rect">
            <a:avLst/>
          </a:prstGeom>
        </p:spPr>
      </p:pic>
      <p:pic>
        <p:nvPicPr>
          <p:cNvPr id="11" name="Picture 10">
            <a:extLst>
              <a:ext uri="{FF2B5EF4-FFF2-40B4-BE49-F238E27FC236}">
                <a16:creationId xmlns:a16="http://schemas.microsoft.com/office/drawing/2014/main" id="{F11E5290-39F7-E7B6-0AED-5D9AA3B64A8B}"/>
              </a:ext>
            </a:extLst>
          </p:cNvPr>
          <p:cNvPicPr>
            <a:picLocks noChangeAspect="1"/>
          </p:cNvPicPr>
          <p:nvPr/>
        </p:nvPicPr>
        <p:blipFill>
          <a:blip r:embed="rId4"/>
          <a:stretch>
            <a:fillRect/>
          </a:stretch>
        </p:blipFill>
        <p:spPr>
          <a:xfrm>
            <a:off x="4528456" y="1560497"/>
            <a:ext cx="4371737" cy="1428949"/>
          </a:xfrm>
          <a:prstGeom prst="rect">
            <a:avLst/>
          </a:prstGeom>
        </p:spPr>
      </p:pic>
      <p:pic>
        <p:nvPicPr>
          <p:cNvPr id="13" name="Picture 12">
            <a:extLst>
              <a:ext uri="{FF2B5EF4-FFF2-40B4-BE49-F238E27FC236}">
                <a16:creationId xmlns:a16="http://schemas.microsoft.com/office/drawing/2014/main" id="{1A9C1B1C-67A2-4689-42DF-6F521C239ED4}"/>
              </a:ext>
            </a:extLst>
          </p:cNvPr>
          <p:cNvPicPr>
            <a:picLocks noChangeAspect="1"/>
          </p:cNvPicPr>
          <p:nvPr/>
        </p:nvPicPr>
        <p:blipFill>
          <a:blip r:embed="rId5"/>
          <a:stretch>
            <a:fillRect/>
          </a:stretch>
        </p:blipFill>
        <p:spPr>
          <a:xfrm>
            <a:off x="7725024" y="3348833"/>
            <a:ext cx="3673784" cy="2010056"/>
          </a:xfrm>
          <a:prstGeom prst="rect">
            <a:avLst/>
          </a:prstGeom>
        </p:spPr>
      </p:pic>
    </p:spTree>
    <p:extLst>
      <p:ext uri="{BB962C8B-B14F-4D97-AF65-F5344CB8AC3E}">
        <p14:creationId xmlns:p14="http://schemas.microsoft.com/office/powerpoint/2010/main" val="2497412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F6D590-1E00-4881-A6F9-47C4423476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2E4CDA9-8F20-F4B0-F446-C14E63D6E888}"/>
              </a:ext>
            </a:extLst>
          </p:cNvPr>
          <p:cNvSpPr>
            <a:spLocks noGrp="1"/>
          </p:cNvSpPr>
          <p:nvPr>
            <p:ph type="title"/>
          </p:nvPr>
        </p:nvSpPr>
        <p:spPr/>
        <p:txBody>
          <a:bodyPr/>
          <a:lstStyle/>
          <a:p>
            <a:r>
              <a:rPr lang="en-US" dirty="0"/>
              <a:t>Some C1 Art!</a:t>
            </a:r>
          </a:p>
        </p:txBody>
      </p:sp>
      <p:sp>
        <p:nvSpPr>
          <p:cNvPr id="3" name="Text Placeholder 2">
            <a:extLst>
              <a:ext uri="{FF2B5EF4-FFF2-40B4-BE49-F238E27FC236}">
                <a16:creationId xmlns:a16="http://schemas.microsoft.com/office/drawing/2014/main" id="{3830AFE6-E819-DABB-7417-DA11030E69A6}"/>
              </a:ext>
            </a:extLst>
          </p:cNvPr>
          <p:cNvSpPr>
            <a:spLocks noGrp="1"/>
          </p:cNvSpPr>
          <p:nvPr>
            <p:ph type="body" idx="1"/>
          </p:nvPr>
        </p:nvSpPr>
        <p:spPr>
          <a:xfrm>
            <a:off x="838200" y="1825625"/>
            <a:ext cx="10877550" cy="4285089"/>
          </a:xfrm>
        </p:spPr>
        <p:txBody>
          <a:bodyPr/>
          <a:lstStyle/>
          <a:p>
            <a:endParaRPr lang="en-US" dirty="0"/>
          </a:p>
        </p:txBody>
      </p:sp>
      <p:sp>
        <p:nvSpPr>
          <p:cNvPr id="5" name="Footer Placeholder 4">
            <a:extLst>
              <a:ext uri="{FF2B5EF4-FFF2-40B4-BE49-F238E27FC236}">
                <a16:creationId xmlns:a16="http://schemas.microsoft.com/office/drawing/2014/main" id="{C86CACDE-4489-5048-B535-462D37874ABD}"/>
              </a:ext>
            </a:extLst>
          </p:cNvPr>
          <p:cNvSpPr>
            <a:spLocks noGrp="1"/>
          </p:cNvSpPr>
          <p:nvPr>
            <p:ph type="ftr" idx="11"/>
          </p:nvPr>
        </p:nvSpPr>
        <p:spPr/>
        <p:txBody>
          <a:bodyPr/>
          <a:lstStyle/>
          <a:p>
            <a:r>
              <a:rPr lang="en-US" dirty="0"/>
              <a:t>Lesson 10 - Autumn 2024</a:t>
            </a:r>
          </a:p>
        </p:txBody>
      </p:sp>
      <p:sp>
        <p:nvSpPr>
          <p:cNvPr id="6" name="Slide Number Placeholder 5">
            <a:extLst>
              <a:ext uri="{FF2B5EF4-FFF2-40B4-BE49-F238E27FC236}">
                <a16:creationId xmlns:a16="http://schemas.microsoft.com/office/drawing/2014/main" id="{48BF5658-F58B-D492-3C5C-DEE408ED77E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a:t>
            </a:fld>
            <a:endParaRPr lang="en-US"/>
          </a:p>
        </p:txBody>
      </p:sp>
      <p:pic>
        <p:nvPicPr>
          <p:cNvPr id="15" name="Picture 14">
            <a:extLst>
              <a:ext uri="{FF2B5EF4-FFF2-40B4-BE49-F238E27FC236}">
                <a16:creationId xmlns:a16="http://schemas.microsoft.com/office/drawing/2014/main" id="{C1E059A5-4848-0A98-2CC7-1F1E2C3BBEEF}"/>
              </a:ext>
            </a:extLst>
          </p:cNvPr>
          <p:cNvPicPr>
            <a:picLocks noChangeAspect="1"/>
          </p:cNvPicPr>
          <p:nvPr/>
        </p:nvPicPr>
        <p:blipFill>
          <a:blip r:embed="rId2"/>
          <a:stretch>
            <a:fillRect/>
          </a:stretch>
        </p:blipFill>
        <p:spPr>
          <a:xfrm>
            <a:off x="3602005" y="1825625"/>
            <a:ext cx="6889984" cy="953331"/>
          </a:xfrm>
          <a:prstGeom prst="rect">
            <a:avLst/>
          </a:prstGeom>
        </p:spPr>
      </p:pic>
      <p:pic>
        <p:nvPicPr>
          <p:cNvPr id="16" name="Picture 15">
            <a:extLst>
              <a:ext uri="{FF2B5EF4-FFF2-40B4-BE49-F238E27FC236}">
                <a16:creationId xmlns:a16="http://schemas.microsoft.com/office/drawing/2014/main" id="{496E5826-E3B7-293D-334B-E617E1DFC1E4}"/>
              </a:ext>
            </a:extLst>
          </p:cNvPr>
          <p:cNvPicPr>
            <a:picLocks noChangeAspect="1"/>
          </p:cNvPicPr>
          <p:nvPr/>
        </p:nvPicPr>
        <p:blipFill>
          <a:blip r:embed="rId3"/>
          <a:stretch>
            <a:fillRect/>
          </a:stretch>
        </p:blipFill>
        <p:spPr>
          <a:xfrm>
            <a:off x="572567" y="2972362"/>
            <a:ext cx="4114716" cy="3017891"/>
          </a:xfrm>
          <a:prstGeom prst="rect">
            <a:avLst/>
          </a:prstGeom>
        </p:spPr>
      </p:pic>
      <p:pic>
        <p:nvPicPr>
          <p:cNvPr id="18" name="Picture 17">
            <a:extLst>
              <a:ext uri="{FF2B5EF4-FFF2-40B4-BE49-F238E27FC236}">
                <a16:creationId xmlns:a16="http://schemas.microsoft.com/office/drawing/2014/main" id="{A71294A3-1C65-E987-0C47-453FF223AC03}"/>
              </a:ext>
            </a:extLst>
          </p:cNvPr>
          <p:cNvPicPr>
            <a:picLocks noChangeAspect="1"/>
          </p:cNvPicPr>
          <p:nvPr/>
        </p:nvPicPr>
        <p:blipFill>
          <a:blip r:embed="rId4"/>
          <a:stretch>
            <a:fillRect/>
          </a:stretch>
        </p:blipFill>
        <p:spPr>
          <a:xfrm>
            <a:off x="5162994" y="3703375"/>
            <a:ext cx="5980628" cy="1248702"/>
          </a:xfrm>
          <a:prstGeom prst="rect">
            <a:avLst/>
          </a:prstGeom>
        </p:spPr>
      </p:pic>
    </p:spTree>
    <p:extLst>
      <p:ext uri="{BB962C8B-B14F-4D97-AF65-F5344CB8AC3E}">
        <p14:creationId xmlns:p14="http://schemas.microsoft.com/office/powerpoint/2010/main" val="822519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416B4D-A2EB-9050-D766-22C3F65FC69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4A6FC73-7ADB-9413-30CB-BB9FAAB6ADBF}"/>
              </a:ext>
            </a:extLst>
          </p:cNvPr>
          <p:cNvSpPr>
            <a:spLocks noGrp="1"/>
          </p:cNvSpPr>
          <p:nvPr>
            <p:ph type="title"/>
          </p:nvPr>
        </p:nvSpPr>
        <p:spPr/>
        <p:txBody>
          <a:bodyPr/>
          <a:lstStyle/>
          <a:p>
            <a:r>
              <a:rPr lang="en-US" dirty="0"/>
              <a:t>Some C1 Art!</a:t>
            </a:r>
          </a:p>
        </p:txBody>
      </p:sp>
      <p:sp>
        <p:nvSpPr>
          <p:cNvPr id="3" name="Text Placeholder 2">
            <a:extLst>
              <a:ext uri="{FF2B5EF4-FFF2-40B4-BE49-F238E27FC236}">
                <a16:creationId xmlns:a16="http://schemas.microsoft.com/office/drawing/2014/main" id="{C2C24C58-1579-846C-C35E-AC458FF045F1}"/>
              </a:ext>
            </a:extLst>
          </p:cNvPr>
          <p:cNvSpPr>
            <a:spLocks noGrp="1"/>
          </p:cNvSpPr>
          <p:nvPr>
            <p:ph type="body" idx="1"/>
          </p:nvPr>
        </p:nvSpPr>
        <p:spPr>
          <a:xfrm>
            <a:off x="838200" y="1825625"/>
            <a:ext cx="10877550" cy="4285089"/>
          </a:xfrm>
        </p:spPr>
        <p:txBody>
          <a:bodyPr/>
          <a:lstStyle/>
          <a:p>
            <a:endParaRPr lang="en-US" dirty="0"/>
          </a:p>
        </p:txBody>
      </p:sp>
      <p:sp>
        <p:nvSpPr>
          <p:cNvPr id="5" name="Footer Placeholder 4">
            <a:extLst>
              <a:ext uri="{FF2B5EF4-FFF2-40B4-BE49-F238E27FC236}">
                <a16:creationId xmlns:a16="http://schemas.microsoft.com/office/drawing/2014/main" id="{5F6EE1AB-1EA3-A5E8-0E66-7B9E99FC989E}"/>
              </a:ext>
            </a:extLst>
          </p:cNvPr>
          <p:cNvSpPr>
            <a:spLocks noGrp="1"/>
          </p:cNvSpPr>
          <p:nvPr>
            <p:ph type="ftr" idx="11"/>
          </p:nvPr>
        </p:nvSpPr>
        <p:spPr/>
        <p:txBody>
          <a:bodyPr/>
          <a:lstStyle/>
          <a:p>
            <a:r>
              <a:rPr lang="en-US" dirty="0"/>
              <a:t>Lesson 10 - Autumn 2024</a:t>
            </a:r>
          </a:p>
        </p:txBody>
      </p:sp>
      <p:sp>
        <p:nvSpPr>
          <p:cNvPr id="6" name="Slide Number Placeholder 5">
            <a:extLst>
              <a:ext uri="{FF2B5EF4-FFF2-40B4-BE49-F238E27FC236}">
                <a16:creationId xmlns:a16="http://schemas.microsoft.com/office/drawing/2014/main" id="{CF8C1E5B-1898-BE23-BD51-5F1E63A2A17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a:t>
            </a:fld>
            <a:endParaRPr lang="en-US"/>
          </a:p>
        </p:txBody>
      </p:sp>
      <p:pic>
        <p:nvPicPr>
          <p:cNvPr id="7" name="Picture 6">
            <a:extLst>
              <a:ext uri="{FF2B5EF4-FFF2-40B4-BE49-F238E27FC236}">
                <a16:creationId xmlns:a16="http://schemas.microsoft.com/office/drawing/2014/main" id="{E9D40933-9DAC-5351-63D7-562984CD63C9}"/>
              </a:ext>
            </a:extLst>
          </p:cNvPr>
          <p:cNvPicPr>
            <a:picLocks noChangeAspect="1"/>
          </p:cNvPicPr>
          <p:nvPr/>
        </p:nvPicPr>
        <p:blipFill>
          <a:blip r:embed="rId2"/>
          <a:stretch>
            <a:fillRect/>
          </a:stretch>
        </p:blipFill>
        <p:spPr>
          <a:xfrm>
            <a:off x="6862329" y="4569457"/>
            <a:ext cx="3801005" cy="1257475"/>
          </a:xfrm>
          <a:prstGeom prst="rect">
            <a:avLst/>
          </a:prstGeom>
        </p:spPr>
      </p:pic>
      <p:pic>
        <p:nvPicPr>
          <p:cNvPr id="10" name="Picture 9">
            <a:extLst>
              <a:ext uri="{FF2B5EF4-FFF2-40B4-BE49-F238E27FC236}">
                <a16:creationId xmlns:a16="http://schemas.microsoft.com/office/drawing/2014/main" id="{0D4E326A-9AB7-160A-0FA2-9E1148AC3243}"/>
              </a:ext>
            </a:extLst>
          </p:cNvPr>
          <p:cNvPicPr>
            <a:picLocks noChangeAspect="1"/>
          </p:cNvPicPr>
          <p:nvPr/>
        </p:nvPicPr>
        <p:blipFill>
          <a:blip r:embed="rId3"/>
          <a:stretch>
            <a:fillRect/>
          </a:stretch>
        </p:blipFill>
        <p:spPr>
          <a:xfrm>
            <a:off x="397311" y="1690688"/>
            <a:ext cx="5867276" cy="4285089"/>
          </a:xfrm>
          <a:prstGeom prst="rect">
            <a:avLst/>
          </a:prstGeom>
        </p:spPr>
      </p:pic>
      <p:pic>
        <p:nvPicPr>
          <p:cNvPr id="14" name="Picture 13">
            <a:extLst>
              <a:ext uri="{FF2B5EF4-FFF2-40B4-BE49-F238E27FC236}">
                <a16:creationId xmlns:a16="http://schemas.microsoft.com/office/drawing/2014/main" id="{95BE56DC-4722-635D-BBF2-F89061406868}"/>
              </a:ext>
            </a:extLst>
          </p:cNvPr>
          <p:cNvPicPr>
            <a:picLocks noChangeAspect="1"/>
          </p:cNvPicPr>
          <p:nvPr/>
        </p:nvPicPr>
        <p:blipFill>
          <a:blip r:embed="rId4"/>
          <a:stretch>
            <a:fillRect/>
          </a:stretch>
        </p:blipFill>
        <p:spPr>
          <a:xfrm>
            <a:off x="4038600" y="2493134"/>
            <a:ext cx="7487695" cy="1181265"/>
          </a:xfrm>
          <a:prstGeom prst="rect">
            <a:avLst/>
          </a:prstGeom>
        </p:spPr>
      </p:pic>
    </p:spTree>
    <p:extLst>
      <p:ext uri="{BB962C8B-B14F-4D97-AF65-F5344CB8AC3E}">
        <p14:creationId xmlns:p14="http://schemas.microsoft.com/office/powerpoint/2010/main" val="2138615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pic>
        <p:nvPicPr>
          <p:cNvPr id="1028" name="Picture 4" descr="Flow chart of while loop control flow: we will first perform the initialization once at the beginning. If the test is true, then we execute the statements inside the while loop body and perform the update before checking if the test is true again. However, if the test is false, we exit the while loop and execute the statements that are immediately after the while loop body.">
            <a:extLst>
              <a:ext uri="{FF2B5EF4-FFF2-40B4-BE49-F238E27FC236}">
                <a16:creationId xmlns:a16="http://schemas.microsoft.com/office/drawing/2014/main" id="{488A2252-0BE3-4E00-9530-FE742A339D0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3972" y="572975"/>
            <a:ext cx="7258028" cy="5603053"/>
          </a:xfrm>
          <a:prstGeom prst="rect">
            <a:avLst/>
          </a:prstGeom>
          <a:noFill/>
          <a:extLst>
            <a:ext uri="{909E8E84-426E-40DD-AFC4-6F175D3DCCD1}">
              <a14:hiddenFill xmlns:a14="http://schemas.microsoft.com/office/drawing/2010/main">
                <a:solidFill>
                  <a:srgbClr val="FFFFFF"/>
                </a:solidFill>
              </a14:hiddenFill>
            </a:ext>
          </a:extLst>
        </p:spPr>
      </p:pic>
      <p:sp>
        <p:nvSpPr>
          <p:cNvPr id="67" name="Google Shape;67;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lvl="0"/>
            <a:r>
              <a:rPr lang="en-US" b="1" dirty="0">
                <a:solidFill>
                  <a:srgbClr val="008080"/>
                </a:solidFill>
              </a:rPr>
              <a:t>(PCM) </a:t>
            </a:r>
            <a:r>
              <a:rPr lang="en-US" b="1" dirty="0">
                <a:solidFill>
                  <a:schemeClr val="tx1"/>
                </a:solidFill>
              </a:rPr>
              <a:t>While Loops</a:t>
            </a:r>
            <a:endParaRPr dirty="0"/>
          </a:p>
        </p:txBody>
      </p:sp>
      <p:sp>
        <p:nvSpPr>
          <p:cNvPr id="69" name="Google Shape;69;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1400"/>
              <a:buFont typeface="Arial"/>
              <a:buNone/>
            </a:pPr>
            <a:r>
              <a:rPr lang="en-US" dirty="0"/>
              <a:t>Lesson 10 - Autumn 2024</a:t>
            </a:r>
            <a:endParaRPr dirty="0"/>
          </a:p>
        </p:txBody>
      </p:sp>
      <p:sp>
        <p:nvSpPr>
          <p:cNvPr id="70" name="Google Shape;70;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p>
            <a:pPr marL="0" lvl="0" indent="0" algn="r" rtl="0">
              <a:lnSpc>
                <a:spcPct val="100000"/>
              </a:lnSpc>
              <a:spcBef>
                <a:spcPts val="0"/>
              </a:spcBef>
              <a:spcAft>
                <a:spcPts val="0"/>
              </a:spcAft>
              <a:buSzPts val="1200"/>
              <a:buNone/>
            </a:pPr>
            <a:fld id="{00000000-1234-1234-1234-123412341234}" type="slidenum">
              <a:rPr lang="en-US"/>
              <a:t>6</a:t>
            </a:fld>
            <a:endParaRPr/>
          </a:p>
        </p:txBody>
      </p:sp>
      <p:sp>
        <p:nvSpPr>
          <p:cNvPr id="5" name="Text Placeholder 4">
            <a:extLst>
              <a:ext uri="{FF2B5EF4-FFF2-40B4-BE49-F238E27FC236}">
                <a16:creationId xmlns:a16="http://schemas.microsoft.com/office/drawing/2014/main" id="{9CFEA84A-BB60-4B1B-A40D-378BD71826B7}"/>
              </a:ext>
            </a:extLst>
          </p:cNvPr>
          <p:cNvSpPr>
            <a:spLocks noGrp="1"/>
          </p:cNvSpPr>
          <p:nvPr>
            <p:ph type="body" idx="1"/>
          </p:nvPr>
        </p:nvSpPr>
        <p:spPr>
          <a:xfrm>
            <a:off x="590511" y="3834372"/>
            <a:ext cx="4591151" cy="1795463"/>
          </a:xfrm>
        </p:spPr>
        <p:txBody>
          <a:bodyPr/>
          <a:lstStyle/>
          <a:p>
            <a:pPr marL="114300" indent="0">
              <a:buNone/>
            </a:pPr>
            <a:r>
              <a:rPr lang="en-US" dirty="0"/>
              <a:t>Repeatedly executes its body </a:t>
            </a:r>
            <a:r>
              <a:rPr lang="en-US" b="1" dirty="0"/>
              <a:t>as long as </a:t>
            </a:r>
            <a:r>
              <a:rPr lang="en-US" dirty="0"/>
              <a:t>the logical test is true.</a:t>
            </a:r>
          </a:p>
        </p:txBody>
      </p:sp>
      <p:pic>
        <p:nvPicPr>
          <p:cNvPr id="1026" name="Picture 2" descr="diagram depicting the structure and syntax of a while loop">
            <a:extLst>
              <a:ext uri="{FF2B5EF4-FFF2-40B4-BE49-F238E27FC236}">
                <a16:creationId xmlns:a16="http://schemas.microsoft.com/office/drawing/2014/main" id="{39D6AF21-7051-410B-9ED6-6520F750D23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9139" y="2417202"/>
            <a:ext cx="4735285" cy="12368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24007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196BE-698A-D341-EE6F-8B5889CA92E4}"/>
              </a:ext>
            </a:extLst>
          </p:cNvPr>
          <p:cNvSpPr>
            <a:spLocks noGrp="1"/>
          </p:cNvSpPr>
          <p:nvPr>
            <p:ph type="title"/>
          </p:nvPr>
        </p:nvSpPr>
        <p:spPr/>
        <p:txBody>
          <a:bodyPr/>
          <a:lstStyle/>
          <a:p>
            <a:r>
              <a:rPr lang="en-US" dirty="0">
                <a:latin typeface="Consolas" panose="020B0609020204030204" pitchFamily="49" charset="0"/>
                <a:cs typeface="Consolas" panose="020B0609020204030204" pitchFamily="49" charset="0"/>
              </a:rPr>
              <a:t>for</a:t>
            </a:r>
            <a:r>
              <a:rPr lang="en-US" dirty="0"/>
              <a:t> loops vs. </a:t>
            </a:r>
            <a:r>
              <a:rPr lang="en-US" dirty="0">
                <a:latin typeface="Consolas" panose="020B0609020204030204" pitchFamily="49" charset="0"/>
                <a:cs typeface="Consolas" panose="020B0609020204030204" pitchFamily="49" charset="0"/>
              </a:rPr>
              <a:t>while</a:t>
            </a:r>
            <a:r>
              <a:rPr lang="en-US" dirty="0"/>
              <a:t> loops ⚔️ </a:t>
            </a:r>
          </a:p>
        </p:txBody>
      </p:sp>
      <p:sp>
        <p:nvSpPr>
          <p:cNvPr id="3" name="Text Placeholder 2">
            <a:extLst>
              <a:ext uri="{FF2B5EF4-FFF2-40B4-BE49-F238E27FC236}">
                <a16:creationId xmlns:a16="http://schemas.microsoft.com/office/drawing/2014/main" id="{3566B75C-767A-1D90-62FA-94EA13A22A89}"/>
              </a:ext>
            </a:extLst>
          </p:cNvPr>
          <p:cNvSpPr>
            <a:spLocks noGrp="1"/>
          </p:cNvSpPr>
          <p:nvPr>
            <p:ph type="body" idx="1"/>
          </p:nvPr>
        </p:nvSpPr>
        <p:spPr>
          <a:xfrm>
            <a:off x="838200" y="1825625"/>
            <a:ext cx="10515600" cy="4285089"/>
          </a:xfrm>
        </p:spPr>
        <p:txBody>
          <a:bodyPr/>
          <a:lstStyle/>
          <a:p>
            <a:pPr marL="114300" indent="0">
              <a:buNone/>
            </a:pPr>
            <a:r>
              <a:rPr lang="en-US" dirty="0"/>
              <a:t>For loops and while loops are quite similar! This is the first (but certainly not the last) time where </a:t>
            </a:r>
            <a:r>
              <a:rPr lang="en-US" u="sng" dirty="0"/>
              <a:t>you</a:t>
            </a:r>
            <a:r>
              <a:rPr lang="en-US" dirty="0"/>
              <a:t> need to decide which to use!</a:t>
            </a:r>
          </a:p>
          <a:p>
            <a:pPr marL="114300" indent="0">
              <a:buNone/>
            </a:pPr>
            <a:endParaRPr lang="en-US" dirty="0"/>
          </a:p>
          <a:p>
            <a:pPr marL="114300" indent="0">
              <a:buNone/>
            </a:pPr>
            <a:r>
              <a:rPr lang="en-US" dirty="0"/>
              <a:t> There’s not always a “correct” answer, but some advice:</a:t>
            </a:r>
          </a:p>
          <a:p>
            <a:r>
              <a:rPr lang="en-US" dirty="0"/>
              <a:t>thinking of definite versus indefinite conditions</a:t>
            </a:r>
          </a:p>
          <a:p>
            <a:r>
              <a:rPr lang="en-US" dirty="0"/>
              <a:t>phrasing the problem out loud!</a:t>
            </a:r>
          </a:p>
          <a:p>
            <a:pPr lvl="1"/>
            <a:r>
              <a:rPr lang="en-US" dirty="0"/>
              <a:t>“I will do __ X times” or “for each __ I will __” : sounds like a for!</a:t>
            </a:r>
          </a:p>
          <a:p>
            <a:pPr lvl="1"/>
            <a:r>
              <a:rPr lang="en-US" dirty="0"/>
              <a:t>“I will do __ until __” or “while __ is true, do” : sounds like a while!</a:t>
            </a:r>
          </a:p>
        </p:txBody>
      </p:sp>
      <p:sp>
        <p:nvSpPr>
          <p:cNvPr id="5" name="Footer Placeholder 4">
            <a:extLst>
              <a:ext uri="{FF2B5EF4-FFF2-40B4-BE49-F238E27FC236}">
                <a16:creationId xmlns:a16="http://schemas.microsoft.com/office/drawing/2014/main" id="{F492FD67-9130-E04F-3F57-F3552ADD04E4}"/>
              </a:ext>
            </a:extLst>
          </p:cNvPr>
          <p:cNvSpPr>
            <a:spLocks noGrp="1"/>
          </p:cNvSpPr>
          <p:nvPr>
            <p:ph type="ftr" idx="11"/>
          </p:nvPr>
        </p:nvSpPr>
        <p:spPr/>
        <p:txBody>
          <a:bodyPr/>
          <a:lstStyle/>
          <a:p>
            <a:r>
              <a:rPr lang="en-US" dirty="0"/>
              <a:t>Lesson 10 - Autumn 2024</a:t>
            </a:r>
          </a:p>
        </p:txBody>
      </p:sp>
      <p:sp>
        <p:nvSpPr>
          <p:cNvPr id="6" name="Slide Number Placeholder 5">
            <a:extLst>
              <a:ext uri="{FF2B5EF4-FFF2-40B4-BE49-F238E27FC236}">
                <a16:creationId xmlns:a16="http://schemas.microsoft.com/office/drawing/2014/main" id="{7F5B5264-A376-EBEA-DA26-317EAB86D76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7</a:t>
            </a:fld>
            <a:endParaRPr lang="en-US"/>
          </a:p>
        </p:txBody>
      </p:sp>
    </p:spTree>
    <p:extLst>
      <p:ext uri="{BB962C8B-B14F-4D97-AF65-F5344CB8AC3E}">
        <p14:creationId xmlns:p14="http://schemas.microsoft.com/office/powerpoint/2010/main" val="32880462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196BE-698A-D341-EE6F-8B5889CA92E4}"/>
              </a:ext>
            </a:extLst>
          </p:cNvPr>
          <p:cNvSpPr>
            <a:spLocks noGrp="1"/>
          </p:cNvSpPr>
          <p:nvPr>
            <p:ph type="title"/>
          </p:nvPr>
        </p:nvSpPr>
        <p:spPr/>
        <p:txBody>
          <a:bodyPr/>
          <a:lstStyle/>
          <a:p>
            <a:r>
              <a:rPr lang="en-US" dirty="0">
                <a:latin typeface="Consolas" panose="020B0609020204030204" pitchFamily="49" charset="0"/>
                <a:cs typeface="Consolas" panose="020B0609020204030204" pitchFamily="49" charset="0"/>
              </a:rPr>
              <a:t>for</a:t>
            </a:r>
            <a:r>
              <a:rPr lang="en-US" dirty="0"/>
              <a:t> loops are </a:t>
            </a:r>
            <a:r>
              <a:rPr lang="en-US" dirty="0">
                <a:latin typeface="Consolas" panose="020B0609020204030204" pitchFamily="49" charset="0"/>
                <a:cs typeface="Consolas" panose="020B0609020204030204" pitchFamily="49" charset="0"/>
              </a:rPr>
              <a:t>while</a:t>
            </a:r>
            <a:r>
              <a:rPr lang="en-US" dirty="0"/>
              <a:t> loops!!! (1/2)</a:t>
            </a:r>
          </a:p>
        </p:txBody>
      </p:sp>
      <p:sp>
        <p:nvSpPr>
          <p:cNvPr id="5" name="Footer Placeholder 4">
            <a:extLst>
              <a:ext uri="{FF2B5EF4-FFF2-40B4-BE49-F238E27FC236}">
                <a16:creationId xmlns:a16="http://schemas.microsoft.com/office/drawing/2014/main" id="{F492FD67-9130-E04F-3F57-F3552ADD04E4}"/>
              </a:ext>
            </a:extLst>
          </p:cNvPr>
          <p:cNvSpPr>
            <a:spLocks noGrp="1"/>
          </p:cNvSpPr>
          <p:nvPr>
            <p:ph type="ftr" idx="11"/>
          </p:nvPr>
        </p:nvSpPr>
        <p:spPr/>
        <p:txBody>
          <a:bodyPr/>
          <a:lstStyle/>
          <a:p>
            <a:r>
              <a:rPr lang="en-US" dirty="0"/>
              <a:t>Lesson 10 - Autumn 2024</a:t>
            </a:r>
          </a:p>
        </p:txBody>
      </p:sp>
      <p:sp>
        <p:nvSpPr>
          <p:cNvPr id="6" name="Slide Number Placeholder 5">
            <a:extLst>
              <a:ext uri="{FF2B5EF4-FFF2-40B4-BE49-F238E27FC236}">
                <a16:creationId xmlns:a16="http://schemas.microsoft.com/office/drawing/2014/main" id="{7F5B5264-A376-EBEA-DA26-317EAB86D76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8</a:t>
            </a:fld>
            <a:endParaRPr lang="en-US"/>
          </a:p>
        </p:txBody>
      </p:sp>
      <p:sp>
        <p:nvSpPr>
          <p:cNvPr id="7" name="TextBox 6">
            <a:extLst>
              <a:ext uri="{FF2B5EF4-FFF2-40B4-BE49-F238E27FC236}">
                <a16:creationId xmlns:a16="http://schemas.microsoft.com/office/drawing/2014/main" id="{C5AAB079-230E-876D-DF2B-43100E736BF3}"/>
              </a:ext>
            </a:extLst>
          </p:cNvPr>
          <p:cNvSpPr txBox="1"/>
          <p:nvPr/>
        </p:nvSpPr>
        <p:spPr>
          <a:xfrm>
            <a:off x="838200" y="1690688"/>
            <a:ext cx="6328410" cy="1200329"/>
          </a:xfrm>
          <a:prstGeom prst="rect">
            <a:avLst/>
          </a:prstGeom>
          <a:noFill/>
        </p:spPr>
        <p:txBody>
          <a:bodyPr wrap="square">
            <a:spAutoFit/>
          </a:bodyPr>
          <a:lstStyle/>
          <a:p>
            <a:r>
              <a:rPr lang="en-US" sz="2400" b="0" dirty="0">
                <a:solidFill>
                  <a:srgbClr val="D73A49"/>
                </a:solidFill>
                <a:effectLst/>
                <a:highlight>
                  <a:srgbClr val="FFFFFF"/>
                </a:highlight>
                <a:latin typeface="Consolas" panose="020B0609020204030204" pitchFamily="49" charset="0"/>
                <a:cs typeface="Consolas" panose="020B0609020204030204" pitchFamily="49" charset="0"/>
              </a:rPr>
              <a:t>for</a:t>
            </a:r>
            <a:r>
              <a:rPr lang="en-US" sz="2400" b="0" dirty="0">
                <a:solidFill>
                  <a:srgbClr val="24292E"/>
                </a:solidFill>
                <a:effectLst/>
                <a:highlight>
                  <a:srgbClr val="FFFFFF"/>
                </a:highlight>
                <a:latin typeface="Consolas" panose="020B0609020204030204" pitchFamily="49" charset="0"/>
                <a:cs typeface="Consolas" panose="020B0609020204030204" pitchFamily="49" charset="0"/>
              </a:rPr>
              <a:t> (</a:t>
            </a:r>
            <a:r>
              <a:rPr lang="en-US" sz="2400" b="0" dirty="0">
                <a:solidFill>
                  <a:srgbClr val="D73A49"/>
                </a:solidFill>
                <a:effectLst/>
                <a:highlight>
                  <a:srgbClr val="FFFFFF"/>
                </a:highlight>
                <a:latin typeface="Consolas" panose="020B0609020204030204" pitchFamily="49" charset="0"/>
                <a:cs typeface="Consolas" panose="020B0609020204030204" pitchFamily="49" charset="0"/>
              </a:rPr>
              <a:t>int</a:t>
            </a:r>
            <a:r>
              <a:rPr lang="en-US" sz="2400" b="0" dirty="0">
                <a:solidFill>
                  <a:srgbClr val="24292E"/>
                </a:solidFill>
                <a:effectLst/>
                <a:highlight>
                  <a:srgbClr val="FFFFFF"/>
                </a:highlight>
                <a:latin typeface="Consolas" panose="020B0609020204030204" pitchFamily="49" charset="0"/>
                <a:cs typeface="Consolas" panose="020B0609020204030204" pitchFamily="49" charset="0"/>
              </a:rPr>
              <a:t> </a:t>
            </a:r>
            <a:r>
              <a:rPr lang="en-US" sz="2400" b="0" dirty="0" err="1">
                <a:solidFill>
                  <a:srgbClr val="24292E"/>
                </a:solidFill>
                <a:effectLst/>
                <a:highlight>
                  <a:srgbClr val="FFFFFF"/>
                </a:highlight>
                <a:latin typeface="Consolas" panose="020B0609020204030204" pitchFamily="49" charset="0"/>
                <a:cs typeface="Consolas" panose="020B0609020204030204" pitchFamily="49" charset="0"/>
              </a:rPr>
              <a:t>i</a:t>
            </a:r>
            <a:r>
              <a:rPr lang="en-US" sz="2400" b="0" dirty="0">
                <a:solidFill>
                  <a:srgbClr val="24292E"/>
                </a:solidFill>
                <a:effectLst/>
                <a:highlight>
                  <a:srgbClr val="FFFFFF"/>
                </a:highlight>
                <a:latin typeface="Consolas" panose="020B0609020204030204" pitchFamily="49" charset="0"/>
                <a:cs typeface="Consolas" panose="020B0609020204030204" pitchFamily="49" charset="0"/>
              </a:rPr>
              <a:t> </a:t>
            </a:r>
            <a:r>
              <a:rPr lang="en-US" sz="2400" b="0" dirty="0">
                <a:solidFill>
                  <a:srgbClr val="D73A49"/>
                </a:solidFill>
                <a:effectLst/>
                <a:highlight>
                  <a:srgbClr val="FFFFFF"/>
                </a:highlight>
                <a:latin typeface="Consolas" panose="020B0609020204030204" pitchFamily="49" charset="0"/>
                <a:cs typeface="Consolas" panose="020B0609020204030204" pitchFamily="49" charset="0"/>
              </a:rPr>
              <a:t>=</a:t>
            </a:r>
            <a:r>
              <a:rPr lang="en-US" sz="2400" b="0" dirty="0">
                <a:solidFill>
                  <a:srgbClr val="24292E"/>
                </a:solidFill>
                <a:effectLst/>
                <a:highlight>
                  <a:srgbClr val="FFFFFF"/>
                </a:highlight>
                <a:latin typeface="Consolas" panose="020B0609020204030204" pitchFamily="49" charset="0"/>
                <a:cs typeface="Consolas" panose="020B0609020204030204" pitchFamily="49" charset="0"/>
              </a:rPr>
              <a:t> </a:t>
            </a:r>
            <a:r>
              <a:rPr lang="en-US" sz="2400" b="0" dirty="0">
                <a:solidFill>
                  <a:srgbClr val="005CC5"/>
                </a:solidFill>
                <a:effectLst/>
                <a:highlight>
                  <a:srgbClr val="FFFFFF"/>
                </a:highlight>
                <a:latin typeface="Consolas" panose="020B0609020204030204" pitchFamily="49" charset="0"/>
                <a:cs typeface="Consolas" panose="020B0609020204030204" pitchFamily="49" charset="0"/>
              </a:rPr>
              <a:t>0</a:t>
            </a:r>
            <a:r>
              <a:rPr lang="en-US" sz="2400" b="0" dirty="0">
                <a:solidFill>
                  <a:srgbClr val="24292E"/>
                </a:solidFill>
                <a:effectLst/>
                <a:highlight>
                  <a:srgbClr val="FFFFFF"/>
                </a:highlight>
                <a:latin typeface="Consolas" panose="020B0609020204030204" pitchFamily="49" charset="0"/>
                <a:cs typeface="Consolas" panose="020B0609020204030204" pitchFamily="49" charset="0"/>
              </a:rPr>
              <a:t>; </a:t>
            </a:r>
            <a:r>
              <a:rPr lang="en-US" sz="2400" b="0" dirty="0" err="1">
                <a:solidFill>
                  <a:srgbClr val="24292E"/>
                </a:solidFill>
                <a:effectLst/>
                <a:highlight>
                  <a:srgbClr val="FFFFFF"/>
                </a:highlight>
                <a:latin typeface="Consolas" panose="020B0609020204030204" pitchFamily="49" charset="0"/>
                <a:cs typeface="Consolas" panose="020B0609020204030204" pitchFamily="49" charset="0"/>
              </a:rPr>
              <a:t>i</a:t>
            </a:r>
            <a:r>
              <a:rPr lang="en-US" sz="2400" b="0" dirty="0">
                <a:solidFill>
                  <a:srgbClr val="24292E"/>
                </a:solidFill>
                <a:effectLst/>
                <a:highlight>
                  <a:srgbClr val="FFFFFF"/>
                </a:highlight>
                <a:latin typeface="Consolas" panose="020B0609020204030204" pitchFamily="49" charset="0"/>
                <a:cs typeface="Consolas" panose="020B0609020204030204" pitchFamily="49" charset="0"/>
              </a:rPr>
              <a:t> </a:t>
            </a:r>
            <a:r>
              <a:rPr lang="en-US" sz="2400" b="0" dirty="0">
                <a:solidFill>
                  <a:srgbClr val="D73A49"/>
                </a:solidFill>
                <a:effectLst/>
                <a:highlight>
                  <a:srgbClr val="FFFFFF"/>
                </a:highlight>
                <a:latin typeface="Consolas" panose="020B0609020204030204" pitchFamily="49" charset="0"/>
                <a:cs typeface="Consolas" panose="020B0609020204030204" pitchFamily="49" charset="0"/>
              </a:rPr>
              <a:t>&lt;</a:t>
            </a:r>
            <a:r>
              <a:rPr lang="en-US" sz="2400" b="0" dirty="0">
                <a:solidFill>
                  <a:srgbClr val="24292E"/>
                </a:solidFill>
                <a:effectLst/>
                <a:highlight>
                  <a:srgbClr val="FFFFFF"/>
                </a:highlight>
                <a:latin typeface="Consolas" panose="020B0609020204030204" pitchFamily="49" charset="0"/>
                <a:cs typeface="Consolas" panose="020B0609020204030204" pitchFamily="49" charset="0"/>
              </a:rPr>
              <a:t> </a:t>
            </a:r>
            <a:r>
              <a:rPr lang="en-US" sz="2400" b="0" dirty="0" err="1">
                <a:solidFill>
                  <a:srgbClr val="24292E"/>
                </a:solidFill>
                <a:effectLst/>
                <a:highlight>
                  <a:srgbClr val="FFFFFF"/>
                </a:highlight>
                <a:latin typeface="Consolas" panose="020B0609020204030204" pitchFamily="49" charset="0"/>
                <a:cs typeface="Consolas" panose="020B0609020204030204" pitchFamily="49" charset="0"/>
              </a:rPr>
              <a:t>bigYikes</a:t>
            </a:r>
            <a:r>
              <a:rPr lang="en-US" sz="2400" b="0" dirty="0">
                <a:solidFill>
                  <a:srgbClr val="24292E"/>
                </a:solidFill>
                <a:effectLst/>
                <a:highlight>
                  <a:srgbClr val="FFFFFF"/>
                </a:highlight>
                <a:latin typeface="Consolas" panose="020B0609020204030204" pitchFamily="49" charset="0"/>
                <a:cs typeface="Consolas" panose="020B0609020204030204" pitchFamily="49" charset="0"/>
              </a:rPr>
              <a:t>; </a:t>
            </a:r>
            <a:r>
              <a:rPr lang="en-US" sz="2400" b="0" dirty="0" err="1">
                <a:solidFill>
                  <a:srgbClr val="24292E"/>
                </a:solidFill>
                <a:effectLst/>
                <a:highlight>
                  <a:srgbClr val="FFFFFF"/>
                </a:highlight>
                <a:latin typeface="Consolas" panose="020B0609020204030204" pitchFamily="49" charset="0"/>
                <a:cs typeface="Consolas" panose="020B0609020204030204" pitchFamily="49" charset="0"/>
              </a:rPr>
              <a:t>i</a:t>
            </a:r>
            <a:r>
              <a:rPr lang="en-US" sz="2400" b="0" dirty="0">
                <a:solidFill>
                  <a:srgbClr val="D73A49"/>
                </a:solidFill>
                <a:effectLst/>
                <a:highlight>
                  <a:srgbClr val="FFFFFF"/>
                </a:highlight>
                <a:latin typeface="Consolas" panose="020B0609020204030204" pitchFamily="49" charset="0"/>
                <a:cs typeface="Consolas" panose="020B0609020204030204" pitchFamily="49" charset="0"/>
              </a:rPr>
              <a:t>++</a:t>
            </a:r>
            <a:r>
              <a:rPr lang="en-US" sz="2400" b="0" dirty="0">
                <a:solidFill>
                  <a:srgbClr val="24292E"/>
                </a:solidFill>
                <a:effectLst/>
                <a:highlight>
                  <a:srgbClr val="FFFFFF"/>
                </a:highlight>
                <a:latin typeface="Consolas" panose="020B0609020204030204" pitchFamily="49" charset="0"/>
                <a:cs typeface="Consolas" panose="020B0609020204030204" pitchFamily="49" charset="0"/>
              </a:rPr>
              <a:t>) {</a:t>
            </a:r>
          </a:p>
          <a:p>
            <a:r>
              <a:rPr lang="en-US" sz="2400" b="0" dirty="0">
                <a:solidFill>
                  <a:srgbClr val="6A737D"/>
                </a:solidFill>
                <a:effectLst/>
                <a:highlight>
                  <a:srgbClr val="FFFFFF"/>
                </a:highlight>
                <a:latin typeface="Consolas" panose="020B0609020204030204" pitchFamily="49" charset="0"/>
                <a:cs typeface="Consolas" panose="020B0609020204030204" pitchFamily="49" charset="0"/>
              </a:rPr>
              <a:t>  // ...</a:t>
            </a:r>
            <a:endParaRPr lang="en-US" sz="2400" b="0" dirty="0">
              <a:solidFill>
                <a:srgbClr val="24292E"/>
              </a:solidFill>
              <a:effectLst/>
              <a:highlight>
                <a:srgbClr val="FFFFFF"/>
              </a:highlight>
              <a:latin typeface="Consolas" panose="020B0609020204030204" pitchFamily="49" charset="0"/>
              <a:cs typeface="Consolas" panose="020B0609020204030204" pitchFamily="49" charset="0"/>
            </a:endParaRPr>
          </a:p>
          <a:p>
            <a:r>
              <a:rPr lang="en-US" sz="2400" b="0" dirty="0">
                <a:solidFill>
                  <a:srgbClr val="24292E"/>
                </a:solidFill>
                <a:effectLst/>
                <a:highlight>
                  <a:srgbClr val="FFFFFF"/>
                </a:highlight>
                <a:latin typeface="Consolas" panose="020B0609020204030204" pitchFamily="49" charset="0"/>
                <a:cs typeface="Consolas" panose="020B0609020204030204" pitchFamily="49" charset="0"/>
              </a:rPr>
              <a:t>}</a:t>
            </a:r>
          </a:p>
        </p:txBody>
      </p:sp>
      <p:sp>
        <p:nvSpPr>
          <p:cNvPr id="9" name="TextBox 8">
            <a:extLst>
              <a:ext uri="{FF2B5EF4-FFF2-40B4-BE49-F238E27FC236}">
                <a16:creationId xmlns:a16="http://schemas.microsoft.com/office/drawing/2014/main" id="{DFE4C0A1-A299-5A1E-6D29-9E80D48309D6}"/>
              </a:ext>
            </a:extLst>
          </p:cNvPr>
          <p:cNvSpPr txBox="1"/>
          <p:nvPr/>
        </p:nvSpPr>
        <p:spPr>
          <a:xfrm>
            <a:off x="5650230" y="3654187"/>
            <a:ext cx="5595937" cy="2308324"/>
          </a:xfrm>
          <a:prstGeom prst="rect">
            <a:avLst/>
          </a:prstGeom>
          <a:noFill/>
        </p:spPr>
        <p:txBody>
          <a:bodyPr wrap="square">
            <a:spAutoFit/>
          </a:bodyPr>
          <a:lstStyle/>
          <a:p>
            <a:r>
              <a:rPr lang="en-US" sz="2400" b="0" dirty="0">
                <a:solidFill>
                  <a:srgbClr val="D73A49"/>
                </a:solidFill>
                <a:effectLst/>
                <a:highlight>
                  <a:srgbClr val="FFFFFF"/>
                </a:highlight>
                <a:latin typeface="Consolas" panose="020B0609020204030204" pitchFamily="49" charset="0"/>
                <a:cs typeface="Consolas" panose="020B0609020204030204" pitchFamily="49" charset="0"/>
              </a:rPr>
              <a:t>int</a:t>
            </a:r>
            <a:r>
              <a:rPr lang="en-US" sz="2400" b="0" dirty="0">
                <a:solidFill>
                  <a:srgbClr val="24292E"/>
                </a:solidFill>
                <a:effectLst/>
                <a:highlight>
                  <a:srgbClr val="FFFFFF"/>
                </a:highlight>
                <a:latin typeface="Consolas" panose="020B0609020204030204" pitchFamily="49" charset="0"/>
                <a:cs typeface="Consolas" panose="020B0609020204030204" pitchFamily="49" charset="0"/>
              </a:rPr>
              <a:t> </a:t>
            </a:r>
            <a:r>
              <a:rPr lang="en-US" sz="2400" b="0" dirty="0" err="1">
                <a:solidFill>
                  <a:srgbClr val="24292E"/>
                </a:solidFill>
                <a:effectLst/>
                <a:highlight>
                  <a:srgbClr val="FFFFFF"/>
                </a:highlight>
                <a:latin typeface="Consolas" panose="020B0609020204030204" pitchFamily="49" charset="0"/>
                <a:cs typeface="Consolas" panose="020B0609020204030204" pitchFamily="49" charset="0"/>
              </a:rPr>
              <a:t>i</a:t>
            </a:r>
            <a:r>
              <a:rPr lang="en-US" sz="2400" b="0" dirty="0">
                <a:solidFill>
                  <a:srgbClr val="24292E"/>
                </a:solidFill>
                <a:effectLst/>
                <a:highlight>
                  <a:srgbClr val="FFFFFF"/>
                </a:highlight>
                <a:latin typeface="Consolas" panose="020B0609020204030204" pitchFamily="49" charset="0"/>
                <a:cs typeface="Consolas" panose="020B0609020204030204" pitchFamily="49" charset="0"/>
              </a:rPr>
              <a:t> </a:t>
            </a:r>
            <a:r>
              <a:rPr lang="en-US" sz="2400" b="0" dirty="0">
                <a:solidFill>
                  <a:srgbClr val="D73A49"/>
                </a:solidFill>
                <a:effectLst/>
                <a:highlight>
                  <a:srgbClr val="FFFFFF"/>
                </a:highlight>
                <a:latin typeface="Consolas" panose="020B0609020204030204" pitchFamily="49" charset="0"/>
                <a:cs typeface="Consolas" panose="020B0609020204030204" pitchFamily="49" charset="0"/>
              </a:rPr>
              <a:t>=</a:t>
            </a:r>
            <a:r>
              <a:rPr lang="en-US" sz="2400" b="0" dirty="0">
                <a:solidFill>
                  <a:srgbClr val="24292E"/>
                </a:solidFill>
                <a:effectLst/>
                <a:highlight>
                  <a:srgbClr val="FFFFFF"/>
                </a:highlight>
                <a:latin typeface="Consolas" panose="020B0609020204030204" pitchFamily="49" charset="0"/>
                <a:cs typeface="Consolas" panose="020B0609020204030204" pitchFamily="49" charset="0"/>
              </a:rPr>
              <a:t> </a:t>
            </a:r>
            <a:r>
              <a:rPr lang="en-US" sz="2400" b="0" dirty="0">
                <a:solidFill>
                  <a:srgbClr val="005CC5"/>
                </a:solidFill>
                <a:effectLst/>
                <a:highlight>
                  <a:srgbClr val="FFFFFF"/>
                </a:highlight>
                <a:latin typeface="Consolas" panose="020B0609020204030204" pitchFamily="49" charset="0"/>
                <a:cs typeface="Consolas" panose="020B0609020204030204" pitchFamily="49" charset="0"/>
              </a:rPr>
              <a:t>0</a:t>
            </a:r>
            <a:r>
              <a:rPr lang="en-US" sz="2400" b="0" dirty="0">
                <a:solidFill>
                  <a:srgbClr val="24292E"/>
                </a:solidFill>
                <a:effectLst/>
                <a:highlight>
                  <a:srgbClr val="FFFFFF"/>
                </a:highlight>
                <a:latin typeface="Consolas" panose="020B0609020204030204" pitchFamily="49" charset="0"/>
                <a:cs typeface="Consolas" panose="020B0609020204030204" pitchFamily="49" charset="0"/>
              </a:rPr>
              <a:t>;</a:t>
            </a:r>
          </a:p>
          <a:p>
            <a:r>
              <a:rPr lang="en-US" sz="2400" b="0" dirty="0">
                <a:solidFill>
                  <a:srgbClr val="D73A49"/>
                </a:solidFill>
                <a:effectLst/>
                <a:highlight>
                  <a:srgbClr val="FFFFFF"/>
                </a:highlight>
                <a:latin typeface="Consolas" panose="020B0609020204030204" pitchFamily="49" charset="0"/>
                <a:cs typeface="Consolas" panose="020B0609020204030204" pitchFamily="49" charset="0"/>
              </a:rPr>
              <a:t>while</a:t>
            </a:r>
            <a:r>
              <a:rPr lang="en-US" sz="2400" b="0" dirty="0">
                <a:solidFill>
                  <a:srgbClr val="24292E"/>
                </a:solidFill>
                <a:effectLst/>
                <a:highlight>
                  <a:srgbClr val="FFFFFF"/>
                </a:highlight>
                <a:latin typeface="Consolas" panose="020B0609020204030204" pitchFamily="49" charset="0"/>
                <a:cs typeface="Consolas" panose="020B0609020204030204" pitchFamily="49" charset="0"/>
              </a:rPr>
              <a:t> (</a:t>
            </a:r>
            <a:r>
              <a:rPr lang="en-US" sz="2400" b="0" dirty="0" err="1">
                <a:solidFill>
                  <a:srgbClr val="24292E"/>
                </a:solidFill>
                <a:effectLst/>
                <a:highlight>
                  <a:srgbClr val="FFFFFF"/>
                </a:highlight>
                <a:latin typeface="Consolas" panose="020B0609020204030204" pitchFamily="49" charset="0"/>
                <a:cs typeface="Consolas" panose="020B0609020204030204" pitchFamily="49" charset="0"/>
              </a:rPr>
              <a:t>i</a:t>
            </a:r>
            <a:r>
              <a:rPr lang="en-US" sz="2400" b="0" dirty="0">
                <a:solidFill>
                  <a:srgbClr val="24292E"/>
                </a:solidFill>
                <a:effectLst/>
                <a:highlight>
                  <a:srgbClr val="FFFFFF"/>
                </a:highlight>
                <a:latin typeface="Consolas" panose="020B0609020204030204" pitchFamily="49" charset="0"/>
                <a:cs typeface="Consolas" panose="020B0609020204030204" pitchFamily="49" charset="0"/>
              </a:rPr>
              <a:t> </a:t>
            </a:r>
            <a:r>
              <a:rPr lang="en-US" sz="2400" b="0" dirty="0">
                <a:solidFill>
                  <a:srgbClr val="D73A49"/>
                </a:solidFill>
                <a:effectLst/>
                <a:highlight>
                  <a:srgbClr val="FFFFFF"/>
                </a:highlight>
                <a:latin typeface="Consolas" panose="020B0609020204030204" pitchFamily="49" charset="0"/>
                <a:cs typeface="Consolas" panose="020B0609020204030204" pitchFamily="49" charset="0"/>
              </a:rPr>
              <a:t>&lt;</a:t>
            </a:r>
            <a:r>
              <a:rPr lang="en-US" sz="2400" b="0" dirty="0">
                <a:solidFill>
                  <a:srgbClr val="24292E"/>
                </a:solidFill>
                <a:effectLst/>
                <a:highlight>
                  <a:srgbClr val="FFFFFF"/>
                </a:highlight>
                <a:latin typeface="Consolas" panose="020B0609020204030204" pitchFamily="49" charset="0"/>
                <a:cs typeface="Consolas" panose="020B0609020204030204" pitchFamily="49" charset="0"/>
              </a:rPr>
              <a:t> </a:t>
            </a:r>
            <a:r>
              <a:rPr lang="en-US" sz="2400" b="0" dirty="0" err="1">
                <a:solidFill>
                  <a:srgbClr val="24292E"/>
                </a:solidFill>
                <a:effectLst/>
                <a:highlight>
                  <a:srgbClr val="FFFFFF"/>
                </a:highlight>
                <a:latin typeface="Consolas" panose="020B0609020204030204" pitchFamily="49" charset="0"/>
                <a:cs typeface="Consolas" panose="020B0609020204030204" pitchFamily="49" charset="0"/>
              </a:rPr>
              <a:t>bigYikes</a:t>
            </a:r>
            <a:r>
              <a:rPr lang="en-US" sz="2400" b="0" dirty="0">
                <a:solidFill>
                  <a:srgbClr val="24292E"/>
                </a:solidFill>
                <a:effectLst/>
                <a:highlight>
                  <a:srgbClr val="FFFFFF"/>
                </a:highlight>
                <a:latin typeface="Consolas" panose="020B0609020204030204" pitchFamily="49" charset="0"/>
                <a:cs typeface="Consolas" panose="020B0609020204030204" pitchFamily="49" charset="0"/>
              </a:rPr>
              <a:t>) {</a:t>
            </a:r>
          </a:p>
          <a:p>
            <a:r>
              <a:rPr lang="en-US" sz="2400" b="0" dirty="0">
                <a:solidFill>
                  <a:srgbClr val="6A737D"/>
                </a:solidFill>
                <a:effectLst/>
                <a:highlight>
                  <a:srgbClr val="FFFFFF"/>
                </a:highlight>
                <a:latin typeface="Consolas" panose="020B0609020204030204" pitchFamily="49" charset="0"/>
                <a:cs typeface="Consolas" panose="020B0609020204030204" pitchFamily="49" charset="0"/>
              </a:rPr>
              <a:t>  // ...</a:t>
            </a:r>
            <a:br>
              <a:rPr lang="en-US" sz="2400" b="0" dirty="0">
                <a:solidFill>
                  <a:srgbClr val="6A737D"/>
                </a:solidFill>
                <a:effectLst/>
                <a:highlight>
                  <a:srgbClr val="FFFFFF"/>
                </a:highlight>
                <a:latin typeface="Consolas" panose="020B0609020204030204" pitchFamily="49" charset="0"/>
                <a:cs typeface="Consolas" panose="020B0609020204030204" pitchFamily="49" charset="0"/>
              </a:rPr>
            </a:br>
            <a:endParaRPr lang="en-US" sz="2400" b="0" dirty="0">
              <a:solidFill>
                <a:srgbClr val="24292E"/>
              </a:solidFill>
              <a:effectLst/>
              <a:highlight>
                <a:srgbClr val="FFFFFF"/>
              </a:highlight>
              <a:latin typeface="Consolas" panose="020B0609020204030204" pitchFamily="49" charset="0"/>
              <a:cs typeface="Consolas" panose="020B0609020204030204" pitchFamily="49" charset="0"/>
            </a:endParaRPr>
          </a:p>
          <a:p>
            <a:r>
              <a:rPr lang="en-US" sz="2400" b="0" dirty="0">
                <a:solidFill>
                  <a:srgbClr val="24292E"/>
                </a:solidFill>
                <a:effectLst/>
                <a:highlight>
                  <a:srgbClr val="FFFFFF"/>
                </a:highlight>
                <a:latin typeface="Consolas" panose="020B0609020204030204" pitchFamily="49" charset="0"/>
                <a:cs typeface="Consolas" panose="020B0609020204030204" pitchFamily="49" charset="0"/>
              </a:rPr>
              <a:t>  </a:t>
            </a:r>
            <a:r>
              <a:rPr lang="en-US" sz="2400" b="0" dirty="0" err="1">
                <a:solidFill>
                  <a:srgbClr val="24292E"/>
                </a:solidFill>
                <a:effectLst/>
                <a:highlight>
                  <a:srgbClr val="FFFFFF"/>
                </a:highlight>
                <a:latin typeface="Consolas" panose="020B0609020204030204" pitchFamily="49" charset="0"/>
                <a:cs typeface="Consolas" panose="020B0609020204030204" pitchFamily="49" charset="0"/>
              </a:rPr>
              <a:t>i</a:t>
            </a:r>
            <a:r>
              <a:rPr lang="en-US" sz="2400" b="0" dirty="0">
                <a:solidFill>
                  <a:srgbClr val="D73A49"/>
                </a:solidFill>
                <a:effectLst/>
                <a:highlight>
                  <a:srgbClr val="FFFFFF"/>
                </a:highlight>
                <a:latin typeface="Consolas" panose="020B0609020204030204" pitchFamily="49" charset="0"/>
                <a:cs typeface="Consolas" panose="020B0609020204030204" pitchFamily="49" charset="0"/>
              </a:rPr>
              <a:t>++</a:t>
            </a:r>
            <a:r>
              <a:rPr lang="en-US" sz="2400" b="0" dirty="0">
                <a:solidFill>
                  <a:srgbClr val="24292E"/>
                </a:solidFill>
                <a:effectLst/>
                <a:highlight>
                  <a:srgbClr val="FFFFFF"/>
                </a:highlight>
                <a:latin typeface="Consolas" panose="020B0609020204030204" pitchFamily="49" charset="0"/>
                <a:cs typeface="Consolas" panose="020B0609020204030204" pitchFamily="49" charset="0"/>
              </a:rPr>
              <a:t>;</a:t>
            </a:r>
          </a:p>
          <a:p>
            <a:r>
              <a:rPr lang="en-US" sz="2400" b="0" dirty="0">
                <a:solidFill>
                  <a:srgbClr val="24292E"/>
                </a:solidFill>
                <a:effectLst/>
                <a:highlight>
                  <a:srgbClr val="FFFFFF"/>
                </a:highlight>
                <a:latin typeface="Consolas" panose="020B0609020204030204" pitchFamily="49" charset="0"/>
                <a:cs typeface="Consolas" panose="020B0609020204030204" pitchFamily="49" charset="0"/>
              </a:rPr>
              <a:t>}</a:t>
            </a:r>
          </a:p>
        </p:txBody>
      </p:sp>
      <p:cxnSp>
        <p:nvCxnSpPr>
          <p:cNvPr id="11" name="Straight Arrow Connector 10">
            <a:extLst>
              <a:ext uri="{FF2B5EF4-FFF2-40B4-BE49-F238E27FC236}">
                <a16:creationId xmlns:a16="http://schemas.microsoft.com/office/drawing/2014/main" id="{2CBB2367-642E-39D3-57A6-95292B3C47DA}"/>
              </a:ext>
            </a:extLst>
          </p:cNvPr>
          <p:cNvCxnSpPr>
            <a:cxnSpLocks/>
          </p:cNvCxnSpPr>
          <p:nvPr/>
        </p:nvCxnSpPr>
        <p:spPr>
          <a:xfrm>
            <a:off x="2788920" y="2694067"/>
            <a:ext cx="2240280" cy="10549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0996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196BE-698A-D341-EE6F-8B5889CA92E4}"/>
              </a:ext>
            </a:extLst>
          </p:cNvPr>
          <p:cNvSpPr>
            <a:spLocks noGrp="1"/>
          </p:cNvSpPr>
          <p:nvPr>
            <p:ph type="title"/>
          </p:nvPr>
        </p:nvSpPr>
        <p:spPr/>
        <p:txBody>
          <a:bodyPr/>
          <a:lstStyle/>
          <a:p>
            <a:r>
              <a:rPr lang="en-US" dirty="0">
                <a:latin typeface="Consolas" panose="020B0609020204030204" pitchFamily="49" charset="0"/>
                <a:cs typeface="Consolas" panose="020B0609020204030204" pitchFamily="49" charset="0"/>
              </a:rPr>
              <a:t>for</a:t>
            </a:r>
            <a:r>
              <a:rPr lang="en-US" dirty="0"/>
              <a:t> loops are </a:t>
            </a:r>
            <a:r>
              <a:rPr lang="en-US" dirty="0">
                <a:latin typeface="Consolas" panose="020B0609020204030204" pitchFamily="49" charset="0"/>
                <a:cs typeface="Consolas" panose="020B0609020204030204" pitchFamily="49" charset="0"/>
              </a:rPr>
              <a:t>while</a:t>
            </a:r>
            <a:r>
              <a:rPr lang="en-US" dirty="0"/>
              <a:t> loops!!! (2/2)</a:t>
            </a:r>
          </a:p>
        </p:txBody>
      </p:sp>
      <p:sp>
        <p:nvSpPr>
          <p:cNvPr id="5" name="Footer Placeholder 4">
            <a:extLst>
              <a:ext uri="{FF2B5EF4-FFF2-40B4-BE49-F238E27FC236}">
                <a16:creationId xmlns:a16="http://schemas.microsoft.com/office/drawing/2014/main" id="{F492FD67-9130-E04F-3F57-F3552ADD04E4}"/>
              </a:ext>
            </a:extLst>
          </p:cNvPr>
          <p:cNvSpPr>
            <a:spLocks noGrp="1"/>
          </p:cNvSpPr>
          <p:nvPr>
            <p:ph type="ftr" idx="11"/>
          </p:nvPr>
        </p:nvSpPr>
        <p:spPr/>
        <p:txBody>
          <a:bodyPr/>
          <a:lstStyle/>
          <a:p>
            <a:r>
              <a:rPr lang="en-US" dirty="0"/>
              <a:t>Lesson 10 - Autumn 2024</a:t>
            </a:r>
          </a:p>
        </p:txBody>
      </p:sp>
      <p:sp>
        <p:nvSpPr>
          <p:cNvPr id="6" name="Slide Number Placeholder 5">
            <a:extLst>
              <a:ext uri="{FF2B5EF4-FFF2-40B4-BE49-F238E27FC236}">
                <a16:creationId xmlns:a16="http://schemas.microsoft.com/office/drawing/2014/main" id="{7F5B5264-A376-EBEA-DA26-317EAB86D76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9</a:t>
            </a:fld>
            <a:endParaRPr lang="en-US"/>
          </a:p>
        </p:txBody>
      </p:sp>
      <p:sp>
        <p:nvSpPr>
          <p:cNvPr id="7" name="TextBox 6">
            <a:extLst>
              <a:ext uri="{FF2B5EF4-FFF2-40B4-BE49-F238E27FC236}">
                <a16:creationId xmlns:a16="http://schemas.microsoft.com/office/drawing/2014/main" id="{C5AAB079-230E-876D-DF2B-43100E736BF3}"/>
              </a:ext>
            </a:extLst>
          </p:cNvPr>
          <p:cNvSpPr txBox="1"/>
          <p:nvPr/>
        </p:nvSpPr>
        <p:spPr>
          <a:xfrm>
            <a:off x="838200" y="1690688"/>
            <a:ext cx="6328410" cy="1200329"/>
          </a:xfrm>
          <a:prstGeom prst="rect">
            <a:avLst/>
          </a:prstGeom>
          <a:noFill/>
        </p:spPr>
        <p:txBody>
          <a:bodyPr wrap="square">
            <a:spAutoFit/>
          </a:bodyPr>
          <a:lstStyle/>
          <a:p>
            <a:r>
              <a:rPr lang="en-US" sz="2400" b="0" dirty="0">
                <a:solidFill>
                  <a:srgbClr val="D73A49"/>
                </a:solidFill>
                <a:effectLst/>
                <a:highlight>
                  <a:srgbClr val="FFFFFF"/>
                </a:highlight>
                <a:latin typeface="Consolas" panose="020B0609020204030204" pitchFamily="49" charset="0"/>
                <a:cs typeface="Consolas" panose="020B0609020204030204" pitchFamily="49" charset="0"/>
              </a:rPr>
              <a:t>for</a:t>
            </a:r>
            <a:r>
              <a:rPr lang="en-US" sz="2400" b="0" dirty="0">
                <a:solidFill>
                  <a:srgbClr val="24292E"/>
                </a:solidFill>
                <a:effectLst/>
                <a:highlight>
                  <a:srgbClr val="FFFFFF"/>
                </a:highlight>
                <a:latin typeface="Consolas" panose="020B0609020204030204" pitchFamily="49" charset="0"/>
                <a:cs typeface="Consolas" panose="020B0609020204030204" pitchFamily="49" charset="0"/>
              </a:rPr>
              <a:t> (</a:t>
            </a:r>
            <a:r>
              <a:rPr lang="en-US" sz="2400" b="0" dirty="0">
                <a:solidFill>
                  <a:srgbClr val="D73A49"/>
                </a:solidFill>
                <a:effectLst/>
                <a:highlight>
                  <a:srgbClr val="FFFF00"/>
                </a:highlight>
                <a:latin typeface="Consolas" panose="020B0609020204030204" pitchFamily="49" charset="0"/>
                <a:cs typeface="Consolas" panose="020B0609020204030204" pitchFamily="49" charset="0"/>
              </a:rPr>
              <a:t>int</a:t>
            </a:r>
            <a:r>
              <a:rPr lang="en-US" sz="2400" b="0" dirty="0">
                <a:solidFill>
                  <a:srgbClr val="24292E"/>
                </a:solidFill>
                <a:effectLst/>
                <a:highlight>
                  <a:srgbClr val="FFFF00"/>
                </a:highlight>
                <a:latin typeface="Consolas" panose="020B0609020204030204" pitchFamily="49" charset="0"/>
                <a:cs typeface="Consolas" panose="020B0609020204030204" pitchFamily="49" charset="0"/>
              </a:rPr>
              <a:t> </a:t>
            </a:r>
            <a:r>
              <a:rPr lang="en-US" sz="2400" b="0" dirty="0" err="1">
                <a:solidFill>
                  <a:srgbClr val="24292E"/>
                </a:solidFill>
                <a:effectLst/>
                <a:highlight>
                  <a:srgbClr val="FFFF00"/>
                </a:highlight>
                <a:latin typeface="Consolas" panose="020B0609020204030204" pitchFamily="49" charset="0"/>
                <a:cs typeface="Consolas" panose="020B0609020204030204" pitchFamily="49" charset="0"/>
              </a:rPr>
              <a:t>i</a:t>
            </a:r>
            <a:r>
              <a:rPr lang="en-US" sz="2400" b="0" dirty="0">
                <a:solidFill>
                  <a:srgbClr val="24292E"/>
                </a:solidFill>
                <a:effectLst/>
                <a:highlight>
                  <a:srgbClr val="FFFF00"/>
                </a:highlight>
                <a:latin typeface="Consolas" panose="020B0609020204030204" pitchFamily="49" charset="0"/>
                <a:cs typeface="Consolas" panose="020B0609020204030204" pitchFamily="49" charset="0"/>
              </a:rPr>
              <a:t> </a:t>
            </a:r>
            <a:r>
              <a:rPr lang="en-US" sz="2400" b="0" dirty="0">
                <a:solidFill>
                  <a:srgbClr val="D73A49"/>
                </a:solidFill>
                <a:effectLst/>
                <a:highlight>
                  <a:srgbClr val="FFFF00"/>
                </a:highlight>
                <a:latin typeface="Consolas" panose="020B0609020204030204" pitchFamily="49" charset="0"/>
                <a:cs typeface="Consolas" panose="020B0609020204030204" pitchFamily="49" charset="0"/>
              </a:rPr>
              <a:t>=</a:t>
            </a:r>
            <a:r>
              <a:rPr lang="en-US" sz="2400" b="0" dirty="0">
                <a:solidFill>
                  <a:srgbClr val="24292E"/>
                </a:solidFill>
                <a:effectLst/>
                <a:highlight>
                  <a:srgbClr val="FFFF00"/>
                </a:highlight>
                <a:latin typeface="Consolas" panose="020B0609020204030204" pitchFamily="49" charset="0"/>
                <a:cs typeface="Consolas" panose="020B0609020204030204" pitchFamily="49" charset="0"/>
              </a:rPr>
              <a:t> </a:t>
            </a:r>
            <a:r>
              <a:rPr lang="en-US" sz="2400" b="0" dirty="0">
                <a:solidFill>
                  <a:srgbClr val="005CC5"/>
                </a:solidFill>
                <a:effectLst/>
                <a:highlight>
                  <a:srgbClr val="FFFF00"/>
                </a:highlight>
                <a:latin typeface="Consolas" panose="020B0609020204030204" pitchFamily="49" charset="0"/>
                <a:cs typeface="Consolas" panose="020B0609020204030204" pitchFamily="49" charset="0"/>
              </a:rPr>
              <a:t>0</a:t>
            </a:r>
            <a:r>
              <a:rPr lang="en-US" sz="2400" b="0" dirty="0">
                <a:solidFill>
                  <a:srgbClr val="24292E"/>
                </a:solidFill>
                <a:effectLst/>
                <a:highlight>
                  <a:srgbClr val="FFFFFF"/>
                </a:highlight>
                <a:latin typeface="Consolas" panose="020B0609020204030204" pitchFamily="49" charset="0"/>
                <a:cs typeface="Consolas" panose="020B0609020204030204" pitchFamily="49" charset="0"/>
              </a:rPr>
              <a:t>; </a:t>
            </a:r>
            <a:r>
              <a:rPr lang="en-US" sz="2400" b="0" dirty="0" err="1">
                <a:solidFill>
                  <a:srgbClr val="24292E"/>
                </a:solidFill>
                <a:effectLst/>
                <a:highlight>
                  <a:srgbClr val="FFCCCC"/>
                </a:highlight>
                <a:latin typeface="Consolas" panose="020B0609020204030204" pitchFamily="49" charset="0"/>
                <a:cs typeface="Consolas" panose="020B0609020204030204" pitchFamily="49" charset="0"/>
              </a:rPr>
              <a:t>i</a:t>
            </a:r>
            <a:r>
              <a:rPr lang="en-US" sz="2400" b="0" dirty="0">
                <a:solidFill>
                  <a:srgbClr val="24292E"/>
                </a:solidFill>
                <a:effectLst/>
                <a:highlight>
                  <a:srgbClr val="FFCCCC"/>
                </a:highlight>
                <a:latin typeface="Consolas" panose="020B0609020204030204" pitchFamily="49" charset="0"/>
                <a:cs typeface="Consolas" panose="020B0609020204030204" pitchFamily="49" charset="0"/>
              </a:rPr>
              <a:t> </a:t>
            </a:r>
            <a:r>
              <a:rPr lang="en-US" sz="2400" b="0" dirty="0">
                <a:solidFill>
                  <a:srgbClr val="D73A49"/>
                </a:solidFill>
                <a:effectLst/>
                <a:highlight>
                  <a:srgbClr val="FFCCCC"/>
                </a:highlight>
                <a:latin typeface="Consolas" panose="020B0609020204030204" pitchFamily="49" charset="0"/>
                <a:cs typeface="Consolas" panose="020B0609020204030204" pitchFamily="49" charset="0"/>
              </a:rPr>
              <a:t>&lt;</a:t>
            </a:r>
            <a:r>
              <a:rPr lang="en-US" sz="2400" b="0" dirty="0">
                <a:solidFill>
                  <a:srgbClr val="24292E"/>
                </a:solidFill>
                <a:effectLst/>
                <a:highlight>
                  <a:srgbClr val="FFCCCC"/>
                </a:highlight>
                <a:latin typeface="Consolas" panose="020B0609020204030204" pitchFamily="49" charset="0"/>
                <a:cs typeface="Consolas" panose="020B0609020204030204" pitchFamily="49" charset="0"/>
              </a:rPr>
              <a:t> </a:t>
            </a:r>
            <a:r>
              <a:rPr lang="en-US" sz="2400" b="0" dirty="0" err="1">
                <a:solidFill>
                  <a:srgbClr val="24292E"/>
                </a:solidFill>
                <a:effectLst/>
                <a:highlight>
                  <a:srgbClr val="FFCCCC"/>
                </a:highlight>
                <a:latin typeface="Consolas" panose="020B0609020204030204" pitchFamily="49" charset="0"/>
                <a:cs typeface="Consolas" panose="020B0609020204030204" pitchFamily="49" charset="0"/>
              </a:rPr>
              <a:t>bigYikes</a:t>
            </a:r>
            <a:r>
              <a:rPr lang="en-US" sz="2400" b="0" dirty="0">
                <a:solidFill>
                  <a:srgbClr val="24292E"/>
                </a:solidFill>
                <a:effectLst/>
                <a:highlight>
                  <a:srgbClr val="FFFFFF"/>
                </a:highlight>
                <a:latin typeface="Consolas" panose="020B0609020204030204" pitchFamily="49" charset="0"/>
                <a:cs typeface="Consolas" panose="020B0609020204030204" pitchFamily="49" charset="0"/>
              </a:rPr>
              <a:t>; </a:t>
            </a:r>
            <a:r>
              <a:rPr lang="en-US" sz="2400" b="0" dirty="0" err="1">
                <a:solidFill>
                  <a:srgbClr val="24292E"/>
                </a:solidFill>
                <a:effectLst/>
                <a:highlight>
                  <a:srgbClr val="CCECFF"/>
                </a:highlight>
                <a:latin typeface="Consolas" panose="020B0609020204030204" pitchFamily="49" charset="0"/>
                <a:cs typeface="Consolas" panose="020B0609020204030204" pitchFamily="49" charset="0"/>
              </a:rPr>
              <a:t>i</a:t>
            </a:r>
            <a:r>
              <a:rPr lang="en-US" sz="2400" b="0" dirty="0">
                <a:solidFill>
                  <a:srgbClr val="D73A49"/>
                </a:solidFill>
                <a:effectLst/>
                <a:highlight>
                  <a:srgbClr val="CCECFF"/>
                </a:highlight>
                <a:latin typeface="Consolas" panose="020B0609020204030204" pitchFamily="49" charset="0"/>
                <a:cs typeface="Consolas" panose="020B0609020204030204" pitchFamily="49" charset="0"/>
              </a:rPr>
              <a:t>++</a:t>
            </a:r>
            <a:r>
              <a:rPr lang="en-US" sz="2400" b="0" dirty="0">
                <a:solidFill>
                  <a:srgbClr val="24292E"/>
                </a:solidFill>
                <a:effectLst/>
                <a:highlight>
                  <a:srgbClr val="FFFFFF"/>
                </a:highlight>
                <a:latin typeface="Consolas" panose="020B0609020204030204" pitchFamily="49" charset="0"/>
                <a:cs typeface="Consolas" panose="020B0609020204030204" pitchFamily="49" charset="0"/>
              </a:rPr>
              <a:t>) {</a:t>
            </a:r>
          </a:p>
          <a:p>
            <a:r>
              <a:rPr lang="en-US" sz="2400" b="0" dirty="0">
                <a:solidFill>
                  <a:srgbClr val="6A737D"/>
                </a:solidFill>
                <a:effectLst/>
                <a:highlight>
                  <a:srgbClr val="FFFFFF"/>
                </a:highlight>
                <a:latin typeface="Consolas" panose="020B0609020204030204" pitchFamily="49" charset="0"/>
                <a:cs typeface="Consolas" panose="020B0609020204030204" pitchFamily="49" charset="0"/>
              </a:rPr>
              <a:t>  // ...</a:t>
            </a:r>
            <a:endParaRPr lang="en-US" sz="2400" b="0" dirty="0">
              <a:solidFill>
                <a:srgbClr val="24292E"/>
              </a:solidFill>
              <a:effectLst/>
              <a:highlight>
                <a:srgbClr val="FFFFFF"/>
              </a:highlight>
              <a:latin typeface="Consolas" panose="020B0609020204030204" pitchFamily="49" charset="0"/>
              <a:cs typeface="Consolas" panose="020B0609020204030204" pitchFamily="49" charset="0"/>
            </a:endParaRPr>
          </a:p>
          <a:p>
            <a:r>
              <a:rPr lang="en-US" sz="2400" b="0" dirty="0">
                <a:solidFill>
                  <a:srgbClr val="24292E"/>
                </a:solidFill>
                <a:effectLst/>
                <a:highlight>
                  <a:srgbClr val="FFFFFF"/>
                </a:highlight>
                <a:latin typeface="Consolas" panose="020B0609020204030204" pitchFamily="49" charset="0"/>
                <a:cs typeface="Consolas" panose="020B0609020204030204" pitchFamily="49" charset="0"/>
              </a:rPr>
              <a:t>}</a:t>
            </a:r>
          </a:p>
        </p:txBody>
      </p:sp>
      <p:sp>
        <p:nvSpPr>
          <p:cNvPr id="9" name="TextBox 8">
            <a:extLst>
              <a:ext uri="{FF2B5EF4-FFF2-40B4-BE49-F238E27FC236}">
                <a16:creationId xmlns:a16="http://schemas.microsoft.com/office/drawing/2014/main" id="{DFE4C0A1-A299-5A1E-6D29-9E80D48309D6}"/>
              </a:ext>
            </a:extLst>
          </p:cNvPr>
          <p:cNvSpPr txBox="1"/>
          <p:nvPr/>
        </p:nvSpPr>
        <p:spPr>
          <a:xfrm>
            <a:off x="5650230" y="3654187"/>
            <a:ext cx="5595937" cy="2308324"/>
          </a:xfrm>
          <a:prstGeom prst="rect">
            <a:avLst/>
          </a:prstGeom>
          <a:noFill/>
        </p:spPr>
        <p:txBody>
          <a:bodyPr wrap="square">
            <a:spAutoFit/>
          </a:bodyPr>
          <a:lstStyle/>
          <a:p>
            <a:r>
              <a:rPr lang="en-US" sz="2400" b="0" dirty="0">
                <a:solidFill>
                  <a:srgbClr val="D73A49"/>
                </a:solidFill>
                <a:effectLst/>
                <a:highlight>
                  <a:srgbClr val="FFFF00"/>
                </a:highlight>
                <a:latin typeface="Consolas" panose="020B0609020204030204" pitchFamily="49" charset="0"/>
                <a:cs typeface="Consolas" panose="020B0609020204030204" pitchFamily="49" charset="0"/>
              </a:rPr>
              <a:t>int</a:t>
            </a:r>
            <a:r>
              <a:rPr lang="en-US" sz="2400" b="0" dirty="0">
                <a:solidFill>
                  <a:srgbClr val="24292E"/>
                </a:solidFill>
                <a:effectLst/>
                <a:highlight>
                  <a:srgbClr val="FFFF00"/>
                </a:highlight>
                <a:latin typeface="Consolas" panose="020B0609020204030204" pitchFamily="49" charset="0"/>
                <a:cs typeface="Consolas" panose="020B0609020204030204" pitchFamily="49" charset="0"/>
              </a:rPr>
              <a:t> </a:t>
            </a:r>
            <a:r>
              <a:rPr lang="en-US" sz="2400" b="0" dirty="0" err="1">
                <a:solidFill>
                  <a:srgbClr val="24292E"/>
                </a:solidFill>
                <a:effectLst/>
                <a:highlight>
                  <a:srgbClr val="FFFF00"/>
                </a:highlight>
                <a:latin typeface="Consolas" panose="020B0609020204030204" pitchFamily="49" charset="0"/>
                <a:cs typeface="Consolas" panose="020B0609020204030204" pitchFamily="49" charset="0"/>
              </a:rPr>
              <a:t>i</a:t>
            </a:r>
            <a:r>
              <a:rPr lang="en-US" sz="2400" b="0" dirty="0">
                <a:solidFill>
                  <a:srgbClr val="24292E"/>
                </a:solidFill>
                <a:effectLst/>
                <a:highlight>
                  <a:srgbClr val="FFFF00"/>
                </a:highlight>
                <a:latin typeface="Consolas" panose="020B0609020204030204" pitchFamily="49" charset="0"/>
                <a:cs typeface="Consolas" panose="020B0609020204030204" pitchFamily="49" charset="0"/>
              </a:rPr>
              <a:t> </a:t>
            </a:r>
            <a:r>
              <a:rPr lang="en-US" sz="2400" b="0" dirty="0">
                <a:solidFill>
                  <a:srgbClr val="D73A49"/>
                </a:solidFill>
                <a:effectLst/>
                <a:highlight>
                  <a:srgbClr val="FFFF00"/>
                </a:highlight>
                <a:latin typeface="Consolas" panose="020B0609020204030204" pitchFamily="49" charset="0"/>
                <a:cs typeface="Consolas" panose="020B0609020204030204" pitchFamily="49" charset="0"/>
              </a:rPr>
              <a:t>=</a:t>
            </a:r>
            <a:r>
              <a:rPr lang="en-US" sz="2400" b="0" dirty="0">
                <a:solidFill>
                  <a:srgbClr val="24292E"/>
                </a:solidFill>
                <a:effectLst/>
                <a:highlight>
                  <a:srgbClr val="FFFF00"/>
                </a:highlight>
                <a:latin typeface="Consolas" panose="020B0609020204030204" pitchFamily="49" charset="0"/>
                <a:cs typeface="Consolas" panose="020B0609020204030204" pitchFamily="49" charset="0"/>
              </a:rPr>
              <a:t> </a:t>
            </a:r>
            <a:r>
              <a:rPr lang="en-US" sz="2400" b="0" dirty="0">
                <a:solidFill>
                  <a:srgbClr val="005CC5"/>
                </a:solidFill>
                <a:effectLst/>
                <a:highlight>
                  <a:srgbClr val="FFFF00"/>
                </a:highlight>
                <a:latin typeface="Consolas" panose="020B0609020204030204" pitchFamily="49" charset="0"/>
                <a:cs typeface="Consolas" panose="020B0609020204030204" pitchFamily="49" charset="0"/>
              </a:rPr>
              <a:t>0</a:t>
            </a:r>
            <a:r>
              <a:rPr lang="en-US" sz="2400" b="0" dirty="0">
                <a:solidFill>
                  <a:srgbClr val="24292E"/>
                </a:solidFill>
                <a:effectLst/>
                <a:highlight>
                  <a:srgbClr val="FFFF00"/>
                </a:highlight>
                <a:latin typeface="Consolas" panose="020B0609020204030204" pitchFamily="49" charset="0"/>
                <a:cs typeface="Consolas" panose="020B0609020204030204" pitchFamily="49" charset="0"/>
              </a:rPr>
              <a:t>;</a:t>
            </a:r>
          </a:p>
          <a:p>
            <a:r>
              <a:rPr lang="en-US" sz="2400" b="0" dirty="0">
                <a:solidFill>
                  <a:srgbClr val="D73A49"/>
                </a:solidFill>
                <a:effectLst/>
                <a:highlight>
                  <a:srgbClr val="FFFFFF"/>
                </a:highlight>
                <a:latin typeface="Consolas" panose="020B0609020204030204" pitchFamily="49" charset="0"/>
                <a:cs typeface="Consolas" panose="020B0609020204030204" pitchFamily="49" charset="0"/>
              </a:rPr>
              <a:t>while</a:t>
            </a:r>
            <a:r>
              <a:rPr lang="en-US" sz="2400" b="0" dirty="0">
                <a:solidFill>
                  <a:srgbClr val="24292E"/>
                </a:solidFill>
                <a:effectLst/>
                <a:highlight>
                  <a:srgbClr val="FFFFFF"/>
                </a:highlight>
                <a:latin typeface="Consolas" panose="020B0609020204030204" pitchFamily="49" charset="0"/>
                <a:cs typeface="Consolas" panose="020B0609020204030204" pitchFamily="49" charset="0"/>
              </a:rPr>
              <a:t> (</a:t>
            </a:r>
            <a:r>
              <a:rPr lang="en-US" sz="2400" b="0" dirty="0" err="1">
                <a:solidFill>
                  <a:srgbClr val="24292E"/>
                </a:solidFill>
                <a:effectLst/>
                <a:highlight>
                  <a:srgbClr val="FFCCCC"/>
                </a:highlight>
                <a:latin typeface="Consolas" panose="020B0609020204030204" pitchFamily="49" charset="0"/>
                <a:cs typeface="Consolas" panose="020B0609020204030204" pitchFamily="49" charset="0"/>
              </a:rPr>
              <a:t>i</a:t>
            </a:r>
            <a:r>
              <a:rPr lang="en-US" sz="2400" b="0" dirty="0">
                <a:solidFill>
                  <a:srgbClr val="24292E"/>
                </a:solidFill>
                <a:effectLst/>
                <a:highlight>
                  <a:srgbClr val="FFCCCC"/>
                </a:highlight>
                <a:latin typeface="Consolas" panose="020B0609020204030204" pitchFamily="49" charset="0"/>
                <a:cs typeface="Consolas" panose="020B0609020204030204" pitchFamily="49" charset="0"/>
              </a:rPr>
              <a:t> </a:t>
            </a:r>
            <a:r>
              <a:rPr lang="en-US" sz="2400" b="0" dirty="0">
                <a:solidFill>
                  <a:srgbClr val="D73A49"/>
                </a:solidFill>
                <a:effectLst/>
                <a:highlight>
                  <a:srgbClr val="FFCCCC"/>
                </a:highlight>
                <a:latin typeface="Consolas" panose="020B0609020204030204" pitchFamily="49" charset="0"/>
                <a:cs typeface="Consolas" panose="020B0609020204030204" pitchFamily="49" charset="0"/>
              </a:rPr>
              <a:t>&lt;</a:t>
            </a:r>
            <a:r>
              <a:rPr lang="en-US" sz="2400" b="0" dirty="0">
                <a:solidFill>
                  <a:srgbClr val="24292E"/>
                </a:solidFill>
                <a:effectLst/>
                <a:highlight>
                  <a:srgbClr val="FFCCCC"/>
                </a:highlight>
                <a:latin typeface="Consolas" panose="020B0609020204030204" pitchFamily="49" charset="0"/>
                <a:cs typeface="Consolas" panose="020B0609020204030204" pitchFamily="49" charset="0"/>
              </a:rPr>
              <a:t> </a:t>
            </a:r>
            <a:r>
              <a:rPr lang="en-US" sz="2400" b="0" dirty="0" err="1">
                <a:solidFill>
                  <a:srgbClr val="24292E"/>
                </a:solidFill>
                <a:effectLst/>
                <a:highlight>
                  <a:srgbClr val="FFCCCC"/>
                </a:highlight>
                <a:latin typeface="Consolas" panose="020B0609020204030204" pitchFamily="49" charset="0"/>
                <a:cs typeface="Consolas" panose="020B0609020204030204" pitchFamily="49" charset="0"/>
              </a:rPr>
              <a:t>bigYikes</a:t>
            </a:r>
            <a:r>
              <a:rPr lang="en-US" sz="2400" b="0" dirty="0">
                <a:solidFill>
                  <a:srgbClr val="24292E"/>
                </a:solidFill>
                <a:effectLst/>
                <a:highlight>
                  <a:srgbClr val="FFFFFF"/>
                </a:highlight>
                <a:latin typeface="Consolas" panose="020B0609020204030204" pitchFamily="49" charset="0"/>
                <a:cs typeface="Consolas" panose="020B0609020204030204" pitchFamily="49" charset="0"/>
              </a:rPr>
              <a:t>) {</a:t>
            </a:r>
          </a:p>
          <a:p>
            <a:r>
              <a:rPr lang="en-US" sz="2400" b="0" dirty="0">
                <a:solidFill>
                  <a:srgbClr val="6A737D"/>
                </a:solidFill>
                <a:effectLst/>
                <a:highlight>
                  <a:srgbClr val="FFFFFF"/>
                </a:highlight>
                <a:latin typeface="Consolas" panose="020B0609020204030204" pitchFamily="49" charset="0"/>
                <a:cs typeface="Consolas" panose="020B0609020204030204" pitchFamily="49" charset="0"/>
              </a:rPr>
              <a:t>  // ...</a:t>
            </a:r>
            <a:br>
              <a:rPr lang="en-US" sz="2400" b="0" dirty="0">
                <a:solidFill>
                  <a:srgbClr val="6A737D"/>
                </a:solidFill>
                <a:effectLst/>
                <a:highlight>
                  <a:srgbClr val="FFFFFF"/>
                </a:highlight>
                <a:latin typeface="Consolas" panose="020B0609020204030204" pitchFamily="49" charset="0"/>
                <a:cs typeface="Consolas" panose="020B0609020204030204" pitchFamily="49" charset="0"/>
              </a:rPr>
            </a:br>
            <a:endParaRPr lang="en-US" sz="2400" b="0" dirty="0">
              <a:solidFill>
                <a:srgbClr val="24292E"/>
              </a:solidFill>
              <a:effectLst/>
              <a:highlight>
                <a:srgbClr val="FFFFFF"/>
              </a:highlight>
              <a:latin typeface="Consolas" panose="020B0609020204030204" pitchFamily="49" charset="0"/>
              <a:cs typeface="Consolas" panose="020B0609020204030204" pitchFamily="49" charset="0"/>
            </a:endParaRPr>
          </a:p>
          <a:p>
            <a:r>
              <a:rPr lang="en-US" sz="2400" b="0" dirty="0">
                <a:solidFill>
                  <a:srgbClr val="24292E"/>
                </a:solidFill>
                <a:effectLst/>
                <a:highlight>
                  <a:srgbClr val="FFFFFF"/>
                </a:highlight>
                <a:latin typeface="Consolas" panose="020B0609020204030204" pitchFamily="49" charset="0"/>
                <a:cs typeface="Consolas" panose="020B0609020204030204" pitchFamily="49" charset="0"/>
              </a:rPr>
              <a:t>  </a:t>
            </a:r>
            <a:r>
              <a:rPr lang="en-US" sz="2400" b="0" dirty="0" err="1">
                <a:solidFill>
                  <a:srgbClr val="24292E"/>
                </a:solidFill>
                <a:effectLst/>
                <a:highlight>
                  <a:srgbClr val="CCECFF"/>
                </a:highlight>
                <a:latin typeface="Consolas" panose="020B0609020204030204" pitchFamily="49" charset="0"/>
                <a:cs typeface="Consolas" panose="020B0609020204030204" pitchFamily="49" charset="0"/>
              </a:rPr>
              <a:t>i</a:t>
            </a:r>
            <a:r>
              <a:rPr lang="en-US" sz="2400" b="0" dirty="0">
                <a:solidFill>
                  <a:srgbClr val="D73A49"/>
                </a:solidFill>
                <a:effectLst/>
                <a:highlight>
                  <a:srgbClr val="CCECFF"/>
                </a:highlight>
                <a:latin typeface="Consolas" panose="020B0609020204030204" pitchFamily="49" charset="0"/>
                <a:cs typeface="Consolas" panose="020B0609020204030204" pitchFamily="49" charset="0"/>
              </a:rPr>
              <a:t>++</a:t>
            </a:r>
            <a:r>
              <a:rPr lang="en-US" sz="2400" b="0" dirty="0">
                <a:solidFill>
                  <a:srgbClr val="24292E"/>
                </a:solidFill>
                <a:effectLst/>
                <a:highlight>
                  <a:srgbClr val="CCECFF"/>
                </a:highlight>
                <a:latin typeface="Consolas" panose="020B0609020204030204" pitchFamily="49" charset="0"/>
                <a:cs typeface="Consolas" panose="020B0609020204030204" pitchFamily="49" charset="0"/>
              </a:rPr>
              <a:t>;</a:t>
            </a:r>
          </a:p>
          <a:p>
            <a:r>
              <a:rPr lang="en-US" sz="2400" b="0" dirty="0">
                <a:solidFill>
                  <a:srgbClr val="24292E"/>
                </a:solidFill>
                <a:effectLst/>
                <a:highlight>
                  <a:srgbClr val="FFFFFF"/>
                </a:highlight>
                <a:latin typeface="Consolas" panose="020B0609020204030204" pitchFamily="49" charset="0"/>
                <a:cs typeface="Consolas" panose="020B0609020204030204" pitchFamily="49" charset="0"/>
              </a:rPr>
              <a:t>}</a:t>
            </a:r>
          </a:p>
        </p:txBody>
      </p:sp>
      <p:cxnSp>
        <p:nvCxnSpPr>
          <p:cNvPr id="4" name="Straight Arrow Connector 3">
            <a:extLst>
              <a:ext uri="{FF2B5EF4-FFF2-40B4-BE49-F238E27FC236}">
                <a16:creationId xmlns:a16="http://schemas.microsoft.com/office/drawing/2014/main" id="{2831C443-749F-DE75-F34A-5317D5813EB1}"/>
              </a:ext>
            </a:extLst>
          </p:cNvPr>
          <p:cNvCxnSpPr>
            <a:cxnSpLocks/>
          </p:cNvCxnSpPr>
          <p:nvPr/>
        </p:nvCxnSpPr>
        <p:spPr>
          <a:xfrm>
            <a:off x="2788920" y="2694067"/>
            <a:ext cx="2240280" cy="10549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DBBE935F-A479-B473-23A8-60474FBCBBAC}"/>
              </a:ext>
            </a:extLst>
          </p:cNvPr>
          <p:cNvSpPr txBox="1"/>
          <p:nvPr/>
        </p:nvSpPr>
        <p:spPr>
          <a:xfrm>
            <a:off x="838200" y="4719081"/>
            <a:ext cx="2533600" cy="1169551"/>
          </a:xfrm>
          <a:prstGeom prst="rect">
            <a:avLst/>
          </a:prstGeom>
          <a:noFill/>
        </p:spPr>
        <p:txBody>
          <a:bodyPr wrap="square" rtlCol="0">
            <a:spAutoFit/>
          </a:bodyPr>
          <a:lstStyle/>
          <a:p>
            <a:r>
              <a:rPr lang="en-US" dirty="0">
                <a:latin typeface="Calibri" panose="020F0502020204030204" pitchFamily="34" charset="0"/>
                <a:cs typeface="Calibri" panose="020F0502020204030204" pitchFamily="34" charset="0"/>
              </a:rPr>
              <a:t>*as a technical note, these aren’t </a:t>
            </a:r>
            <a:r>
              <a:rPr lang="en-US" u="sng" dirty="0">
                <a:latin typeface="Calibri" panose="020F0502020204030204" pitchFamily="34" charset="0"/>
                <a:cs typeface="Calibri" panose="020F0502020204030204" pitchFamily="34" charset="0"/>
              </a:rPr>
              <a:t>exactly</a:t>
            </a:r>
            <a:r>
              <a:rPr lang="en-US" dirty="0">
                <a:latin typeface="Calibri" panose="020F0502020204030204" pitchFamily="34" charset="0"/>
                <a:cs typeface="Calibri" panose="020F0502020204030204" pitchFamily="34" charset="0"/>
              </a:rPr>
              <a:t> the same – there are some minor technical details that are different, most notably the scope of </a:t>
            </a:r>
            <a:r>
              <a:rPr lang="en-US" dirty="0" err="1">
                <a:latin typeface="Consolas" panose="020B0609020204030204" pitchFamily="49" charset="0"/>
                <a:cs typeface="Consolas" panose="020B0609020204030204" pitchFamily="49" charset="0"/>
              </a:rPr>
              <a:t>i</a:t>
            </a:r>
            <a:endParaRPr lang="en-US" dirty="0">
              <a:latin typeface="Consolas" panose="020B0609020204030204" pitchFamily="49" charset="0"/>
              <a:cs typeface="Consolas" panose="020B0609020204030204" pitchFamily="49" charset="0"/>
            </a:endParaRPr>
          </a:p>
        </p:txBody>
      </p:sp>
    </p:spTree>
    <p:extLst>
      <p:ext uri="{BB962C8B-B14F-4D97-AF65-F5344CB8AC3E}">
        <p14:creationId xmlns:p14="http://schemas.microsoft.com/office/powerpoint/2010/main" val="3548906645"/>
      </p:ext>
    </p:extLst>
  </p:cSld>
  <p:clrMapOvr>
    <a:masterClrMapping/>
  </p:clrMapOvr>
</p:sld>
</file>

<file path=ppt/theme/theme1.xml><?xml version="1.0" encoding="utf-8"?>
<a:theme xmlns:a="http://schemas.openxmlformats.org/drawingml/2006/main" name="Office Theme">
  <a:themeElements>
    <a:clrScheme name="Allen School">
      <a:dk1>
        <a:srgbClr val="000000"/>
      </a:dk1>
      <a:lt1>
        <a:srgbClr val="FFFFFF"/>
      </a:lt1>
      <a:dk2>
        <a:srgbClr val="373545"/>
      </a:dk2>
      <a:lt2>
        <a:srgbClr val="DCD8DC"/>
      </a:lt2>
      <a:accent1>
        <a:srgbClr val="330065"/>
      </a:accent1>
      <a:accent2>
        <a:srgbClr val="917B4C"/>
      </a:accent2>
      <a:accent3>
        <a:srgbClr val="E8D3A2"/>
      </a:accent3>
      <a:accent4>
        <a:srgbClr val="330065"/>
      </a:accent4>
      <a:accent5>
        <a:srgbClr val="917B4C"/>
      </a:accent5>
      <a:accent6>
        <a:srgbClr val="E8D3A2"/>
      </a:accent6>
      <a:hlink>
        <a:srgbClr val="330065"/>
      </a:hlink>
      <a:folHlink>
        <a:srgbClr val="8C8C8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33752</TotalTime>
  <Words>1037</Words>
  <Application>Microsoft Office PowerPoint</Application>
  <PresentationFormat>Widescreen</PresentationFormat>
  <Paragraphs>183</Paragraphs>
  <Slides>16</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Consolas</vt:lpstr>
      <vt:lpstr>Calibri</vt:lpstr>
      <vt:lpstr>Quattrocento Sans</vt:lpstr>
      <vt:lpstr>Office Theme</vt:lpstr>
      <vt:lpstr>CSE 121 Lesson 10: User Input (Scanner) and while loops</vt:lpstr>
      <vt:lpstr>The typical announcements &amp; reminders</vt:lpstr>
      <vt:lpstr>Some C1 Art!</vt:lpstr>
      <vt:lpstr>Some C1 Art!</vt:lpstr>
      <vt:lpstr>Some C1 Art!</vt:lpstr>
      <vt:lpstr>(PCM) While Loops</vt:lpstr>
      <vt:lpstr>for loops vs. while loops ⚔️ </vt:lpstr>
      <vt:lpstr>for loops are while loops!!! (1/2)</vt:lpstr>
      <vt:lpstr>for loops are while loops!!! (2/2)</vt:lpstr>
      <vt:lpstr>PowerPoint Presentation</vt:lpstr>
      <vt:lpstr>(PCM) Scanner</vt:lpstr>
      <vt:lpstr>(PCM) Tokens</vt:lpstr>
      <vt:lpstr>PowerPoint Presentation</vt:lpstr>
      <vt:lpstr>Fencepost Pattern</vt:lpstr>
      <vt:lpstr>Quick Meals for Thought (Names)</vt:lpstr>
      <vt:lpstr>Quick Meals for Thought (Inputs)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CSE 121</dc:title>
  <dc:creator>Brett Wortzman</dc:creator>
  <cp:lastModifiedBy>Brett Wortzman</cp:lastModifiedBy>
  <cp:revision>151</cp:revision>
  <dcterms:created xsi:type="dcterms:W3CDTF">2020-09-29T18:40:50Z</dcterms:created>
  <dcterms:modified xsi:type="dcterms:W3CDTF">2024-10-30T18:17:49Z</dcterms:modified>
</cp:coreProperties>
</file>