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08" r:id="rId4"/>
    <p:sldId id="283" r:id="rId5"/>
    <p:sldId id="284" r:id="rId6"/>
    <p:sldId id="285" r:id="rId7"/>
    <p:sldId id="303" r:id="rId8"/>
    <p:sldId id="271" r:id="rId9"/>
    <p:sldId id="302" r:id="rId10"/>
    <p:sldId id="280" r:id="rId11"/>
    <p:sldId id="288" r:id="rId12"/>
    <p:sldId id="289" r:id="rId13"/>
    <p:sldId id="304" r:id="rId14"/>
    <p:sldId id="305" r:id="rId15"/>
    <p:sldId id="306" r:id="rId16"/>
    <p:sldId id="298" r:id="rId17"/>
    <p:sldId id="307" r:id="rId18"/>
    <p:sldId id="266" r:id="rId19"/>
    <p:sldId id="267" r:id="rId20"/>
    <p:sldId id="263" r:id="rId21"/>
    <p:sldId id="300" r:id="rId22"/>
    <p:sldId id="310" r:id="rId23"/>
    <p:sldId id="301" r:id="rId24"/>
    <p:sldId id="309" r:id="rId25"/>
  </p:sldIdLst>
  <p:sldSz cx="12192000" cy="6858000"/>
  <p:notesSz cx="6858000" cy="9144000"/>
  <p:embeddedFontLst>
    <p:embeddedFont>
      <p:font typeface="Consolas" panose="020B0609020204030204" pitchFamily="49" charset="0"/>
      <p:regular r:id="rId27"/>
      <p:bold r:id="rId28"/>
      <p:italic r:id="rId29"/>
      <p:boldItalic r:id="rId30"/>
    </p:embeddedFont>
    <p:embeddedFont>
      <p:font typeface="Quattrocento Sans" panose="020B0502050000020003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32" autoAdjust="0"/>
    <p:restoredTop sz="86483"/>
  </p:normalViewPr>
  <p:slideViewPr>
    <p:cSldViewPr snapToGrid="0">
      <p:cViewPr varScale="1">
        <p:scale>
          <a:sx n="102" d="100"/>
          <a:sy n="102" d="100"/>
        </p:scale>
        <p:origin x="39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customschemas.google.com/relationships/presentationmetadata" Target="meta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64469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4E0A0A12-8854-34A3-7791-F415205EA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CEBB9450-A60B-2A3F-B3AE-7E16AD706D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485D06A1-57E5-C028-9F3A-421A72D3AD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80982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90628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561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4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5" name="Google Shape;32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5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37" name="Google Shape;33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8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64" name="Google Shape;36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2882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2461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73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76668B3-AD7D-6047-A6B5-01C452AFBD5D}" type="datetime1">
              <a:rPr lang="en-US" smtClean="0"/>
              <a:t>9/27/24</a:t>
            </a:fld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Autumn 2024</a:t>
            </a:r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8B6A9BD0-A6A2-3A40-B5D2-5E72AA2D5611}" type="datetime1">
              <a:rPr lang="en-US" smtClean="0"/>
              <a:t>9/27/24</a:t>
            </a:fld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Autumn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EA859082-1E82-7A4E-BF00-32509417F078}" type="datetime1">
              <a:rPr lang="en-US" smtClean="0"/>
              <a:t>9/27/24</a:t>
            </a:fld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Autumn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7238415-72ED-1A4E-A489-F68BE79AED8F}" type="datetime1">
              <a:rPr lang="en-US" smtClean="0"/>
              <a:t>9/27/24</a:t>
            </a:fld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Autumn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Thi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83A98C9-E946-0103-CE8E-38B769814C14}"/>
              </a:ext>
            </a:extLst>
          </p:cNvPr>
          <p:cNvSpPr/>
          <p:nvPr userDrawn="1"/>
        </p:nvSpPr>
        <p:spPr>
          <a:xfrm>
            <a:off x="10132838" y="136525"/>
            <a:ext cx="18288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F085E34-1B93-CE4C-A3B1-97B36FB1D9BE}" type="datetime1">
              <a:rPr lang="en-US" smtClean="0"/>
              <a:t>9/27/24</a:t>
            </a:fld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1 - Autumn 2024</a:t>
            </a:r>
            <a:endParaRPr lang="en-US"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A2801874-B74F-5182-296B-743C52EA7E99}"/>
              </a:ext>
            </a:extLst>
          </p:cNvPr>
          <p:cNvSpPr txBox="1"/>
          <p:nvPr userDrawn="1"/>
        </p:nvSpPr>
        <p:spPr>
          <a:xfrm>
            <a:off x="9714901" y="2047456"/>
            <a:ext cx="2664676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9603EA3-9B13-B34A-FF3B-00A43A9C23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47515" y="251201"/>
            <a:ext cx="1599447" cy="159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92928" y="6464985"/>
            <a:ext cx="1617472" cy="178434"/>
          </a:xfrm>
        </p:spPr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spc="-2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BE75-2C1F-6543-A1D2-F34411C7B7EB}" type="datetime1">
              <a:rPr lang="en-US" smtClean="0"/>
              <a:t>9/27/24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8811" y="6464985"/>
            <a:ext cx="589789" cy="178434"/>
          </a:xfrm>
        </p:spPr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22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C6012721-99A8-BA42-8B14-36E46ED4FD10}" type="datetime1">
              <a:rPr lang="en-US" smtClean="0"/>
              <a:t>9/27/24</a:t>
            </a:fld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121/24au/syllabus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121/24au/syllabus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121/24au/syllabus/#academic-honesty-and-collaboration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uw.edu/1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urses.cs.washington.edu/courses/cse121/24au/staff/#instructors" TargetMode="External"/><Relationship Id="rId5" Type="http://schemas.openxmlformats.org/officeDocument/2006/relationships/hyperlink" Target="https://edstem.org/us/courses/67442/lessons/119669/slides/664349" TargetMode="External"/><Relationship Id="rId4" Type="http://schemas.openxmlformats.org/officeDocument/2006/relationships/hyperlink" Target="https://courses.cs.washington.edu/courses/cse121/24au/course_tools/#google-forms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dstem.org/us/courses/67442/lessons/119280/slides/66438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lzumeus.com/2010/06/17/falsehoods-programmers-believe-about-nam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uw.edu/12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urses.cs.washington.edu/courses/cse121/24au/staff/#instructors" TargetMode="External"/><Relationship Id="rId5" Type="http://schemas.openxmlformats.org/officeDocument/2006/relationships/hyperlink" Target="https://edstem.org/us/courses/67442/lessons/119669/slides/664349" TargetMode="External"/><Relationship Id="rId4" Type="http://schemas.openxmlformats.org/officeDocument/2006/relationships/hyperlink" Target="https://courses.cs.washington.edu/courses/cse121/24au/course_tools/#google-form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75F51F2-FB12-4803-8A05-2E7F9EA2C6C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84F74CD3-72A3-49FB-93EF-3934E588045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  <p:sp>
        <p:nvSpPr>
          <p:cNvPr id="10" name="Google Shape;48;p1">
            <a:extLst>
              <a:ext uri="{FF2B5EF4-FFF2-40B4-BE49-F238E27FC236}">
                <a16:creationId xmlns:a16="http://schemas.microsoft.com/office/drawing/2014/main" id="{4207C80F-8999-19D1-3983-CBC3B35744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0594" y="487066"/>
            <a:ext cx="11338559" cy="1859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000" dirty="0"/>
              <a:t>CSE 121 Lesson 1:</a:t>
            </a:r>
            <a:br>
              <a:rPr lang="en-US" sz="6000" dirty="0"/>
            </a:br>
            <a:r>
              <a:rPr lang="en-US" sz="6000" dirty="0"/>
              <a:t>Printing, Strings, and Variables</a:t>
            </a:r>
            <a:endParaRPr sz="6000" dirty="0"/>
          </a:p>
        </p:txBody>
      </p:sp>
      <p:sp>
        <p:nvSpPr>
          <p:cNvPr id="11" name="Google Shape;49;p1">
            <a:extLst>
              <a:ext uri="{FF2B5EF4-FFF2-40B4-BE49-F238E27FC236}">
                <a16:creationId xmlns:a16="http://schemas.microsoft.com/office/drawing/2014/main" id="{B54BB752-B77F-AE25-DD03-689E40F9B103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4" name="Picture 3" descr="QR code for sli.do with code #cse121">
            <a:extLst>
              <a:ext uri="{FF2B5EF4-FFF2-40B4-BE49-F238E27FC236}">
                <a16:creationId xmlns:a16="http://schemas.microsoft.com/office/drawing/2014/main" id="{FEE8375E-30B6-A3B2-CDB4-F2087286B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18" y="3665508"/>
            <a:ext cx="1869693" cy="1869693"/>
          </a:xfrm>
          <a:prstGeom prst="rect">
            <a:avLst/>
          </a:prstGeom>
        </p:spPr>
      </p:pic>
      <p:sp>
        <p:nvSpPr>
          <p:cNvPr id="12" name="Google Shape;50;p1">
            <a:extLst>
              <a:ext uri="{FF2B5EF4-FFF2-40B4-BE49-F238E27FC236}">
                <a16:creationId xmlns:a16="http://schemas.microsoft.com/office/drawing/2014/main" id="{4CD6ECB6-D93D-6F6A-C9F6-8E6915B41DBB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AF55BB-6762-C1D7-F358-810CACBE4BB2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Google Shape;51;p1">
            <a:extLst>
              <a:ext uri="{FF2B5EF4-FFF2-40B4-BE49-F238E27FC236}">
                <a16:creationId xmlns:a16="http://schemas.microsoft.com/office/drawing/2014/main" id="{98EE1BDC-6B6E-825A-D266-FC67859EDC3A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Google Shape;54;p1">
            <a:extLst>
              <a:ext uri="{FF2B5EF4-FFF2-40B4-BE49-F238E27FC236}">
                <a16:creationId xmlns:a16="http://schemas.microsoft.com/office/drawing/2014/main" id="{F22A98BE-016D-B6F8-6220-23569BD57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941216"/>
              </p:ext>
            </p:extLst>
          </p:nvPr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4B5B9-599F-3952-3039-38F0F3292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some fun facts!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90E1A-9814-7C70-4294-4EEFD725C0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i="0" dirty="0"/>
              <a:t>“Platypuses are venomous”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“That giraffes have blue tongues?”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“Scotland's national animal is the unicorn.” (x2!!)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“Australia is wider than the moon”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“Lighters were invented before matches”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“The probability of you getting killed by a cow is low, but never zero”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“one billion lions could totally beat the sun”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D21CC-E2C3-1E5A-CE28-E249277259F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A4DCA-D4A5-A54C-1A83-38F1067AD7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4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4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7864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Syllabus Agenda (6/7)</a:t>
            </a:r>
            <a:endParaRPr dirty="0"/>
          </a:p>
        </p:txBody>
      </p:sp>
      <p:sp>
        <p:nvSpPr>
          <p:cNvPr id="328" name="Google Shape;328;p24"/>
          <p:cNvSpPr txBox="1"/>
          <p:nvPr/>
        </p:nvSpPr>
        <p:spPr>
          <a:xfrm>
            <a:off x="916939" y="1706841"/>
            <a:ext cx="3341370" cy="274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842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us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this course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3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Other similar courses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1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Course components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3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Our learning model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24"/>
          <p:cNvSpPr txBox="1"/>
          <p:nvPr/>
        </p:nvSpPr>
        <p:spPr>
          <a:xfrm>
            <a:off x="6251828" y="1756565"/>
            <a:ext cx="3749675" cy="2296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87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Tools and resources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8600" algn="l" rtl="0">
              <a:lnSpc>
                <a:spcPct val="100000"/>
              </a:lnSpc>
              <a:spcBef>
                <a:spcPts val="24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Course Website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8600" algn="l" rtl="0">
              <a:lnSpc>
                <a:spcPct val="100000"/>
              </a:lnSpc>
              <a:spcBef>
                <a:spcPts val="21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30"/>
              </a:spcBef>
              <a:spcAft>
                <a:spcPts val="0"/>
              </a:spcAft>
              <a:buClr>
                <a:srgbClr val="917A4B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917A4B"/>
                </a:solidFill>
                <a:latin typeface="Calibri"/>
                <a:ea typeface="Calibri"/>
                <a:cs typeface="Calibri"/>
                <a:sym typeface="Calibri"/>
              </a:rPr>
              <a:t>Assessment and grading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0" name="Google Shape;330;p24" descr="Arrow indicating current agenda topic is assessment and grading"/>
          <p:cNvGrpSpPr/>
          <p:nvPr/>
        </p:nvGrpSpPr>
        <p:grpSpPr>
          <a:xfrm>
            <a:off x="10062972" y="3305555"/>
            <a:ext cx="581025" cy="157480"/>
            <a:chOff x="10062972" y="3305555"/>
            <a:chExt cx="581025" cy="157480"/>
          </a:xfrm>
        </p:grpSpPr>
        <p:sp>
          <p:nvSpPr>
            <p:cNvPr id="331" name="Google Shape;331;p24"/>
            <p:cNvSpPr/>
            <p:nvPr/>
          </p:nvSpPr>
          <p:spPr>
            <a:xfrm>
              <a:off x="10062972" y="3305555"/>
              <a:ext cx="581025" cy="157480"/>
            </a:xfrm>
            <a:custGeom>
              <a:avLst/>
              <a:gdLst/>
              <a:ahLst/>
              <a:cxnLst/>
              <a:rect l="l" t="t" r="r" b="b"/>
              <a:pathLst>
                <a:path w="581025" h="157479" extrusionOk="0">
                  <a:moveTo>
                    <a:pt x="160147" y="0"/>
                  </a:moveTo>
                  <a:lnTo>
                    <a:pt x="0" y="78486"/>
                  </a:lnTo>
                  <a:lnTo>
                    <a:pt x="160147" y="156972"/>
                  </a:lnTo>
                  <a:lnTo>
                    <a:pt x="160147" y="117729"/>
                  </a:lnTo>
                  <a:lnTo>
                    <a:pt x="580644" y="117729"/>
                  </a:lnTo>
                  <a:lnTo>
                    <a:pt x="580644" y="39243"/>
                  </a:lnTo>
                  <a:lnTo>
                    <a:pt x="160147" y="39243"/>
                  </a:lnTo>
                  <a:lnTo>
                    <a:pt x="160147" y="0"/>
                  </a:lnTo>
                  <a:close/>
                </a:path>
              </a:pathLst>
            </a:custGeom>
            <a:solidFill>
              <a:srgbClr val="917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24"/>
            <p:cNvSpPr/>
            <p:nvPr/>
          </p:nvSpPr>
          <p:spPr>
            <a:xfrm>
              <a:off x="10062972" y="3305555"/>
              <a:ext cx="581025" cy="157480"/>
            </a:xfrm>
            <a:custGeom>
              <a:avLst/>
              <a:gdLst/>
              <a:ahLst/>
              <a:cxnLst/>
              <a:rect l="l" t="t" r="r" b="b"/>
              <a:pathLst>
                <a:path w="581025" h="157479" extrusionOk="0">
                  <a:moveTo>
                    <a:pt x="580644" y="39243"/>
                  </a:moveTo>
                  <a:lnTo>
                    <a:pt x="160147" y="39243"/>
                  </a:lnTo>
                  <a:lnTo>
                    <a:pt x="160147" y="0"/>
                  </a:lnTo>
                  <a:lnTo>
                    <a:pt x="0" y="78486"/>
                  </a:lnTo>
                  <a:lnTo>
                    <a:pt x="160147" y="156972"/>
                  </a:lnTo>
                  <a:lnTo>
                    <a:pt x="160147" y="117729"/>
                  </a:lnTo>
                  <a:lnTo>
                    <a:pt x="580644" y="117729"/>
                  </a:lnTo>
                  <a:lnTo>
                    <a:pt x="580644" y="39243"/>
                  </a:lnTo>
                  <a:close/>
                </a:path>
              </a:pathLst>
            </a:custGeom>
            <a:noFill/>
            <a:ln w="12175" cap="flat" cmpd="sng">
              <a:solidFill>
                <a:srgbClr val="69583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Google Shape;185;p11">
            <a:extLst>
              <a:ext uri="{FF2B5EF4-FFF2-40B4-BE49-F238E27FC236}">
                <a16:creationId xmlns:a16="http://schemas.microsoft.com/office/drawing/2014/main" id="{655F041C-A1EB-A619-D54D-DDEA0EE1975A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7698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Lesson 1 - Autumn 2024</a:t>
            </a:r>
            <a:endParaRPr dirty="0"/>
          </a:p>
        </p:txBody>
      </p:sp>
      <p:sp>
        <p:nvSpPr>
          <p:cNvPr id="3" name="Google Shape;186;p11">
            <a:extLst>
              <a:ext uri="{FF2B5EF4-FFF2-40B4-BE49-F238E27FC236}">
                <a16:creationId xmlns:a16="http://schemas.microsoft.com/office/drawing/2014/main" id="{0C39B0C8-F533-CD18-539B-76AF0BD177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437389" cy="16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5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5570" marR="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5570" marR="0" lvl="1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5570" marR="0" lvl="2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5570" marR="0" lvl="3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5570" marR="0" lvl="4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5570" marR="0" lvl="5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15570" marR="0" lvl="6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15570" marR="0" lvl="7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570" marR="0" lvl="8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115570" lvl="0" indent="0" algn="l" rtl="0">
                <a:lnSpc>
                  <a:spcPct val="103333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12</a:t>
            </a:fld>
            <a:endParaRPr/>
          </a:p>
        </p:txBody>
      </p:sp>
      <p:sp>
        <p:nvSpPr>
          <p:cNvPr id="339" name="Google Shape;339;p25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7864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Assessment</a:t>
            </a:r>
            <a:endParaRPr dirty="0"/>
          </a:p>
        </p:txBody>
      </p:sp>
      <p:sp>
        <p:nvSpPr>
          <p:cNvPr id="340" name="Google Shape;340;p25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Lesson 1 - Autumn 2024</a:t>
            </a:r>
            <a:endParaRPr dirty="0"/>
          </a:p>
        </p:txBody>
      </p:sp>
      <p:sp>
        <p:nvSpPr>
          <p:cNvPr id="342" name="Google Shape;342;p25"/>
          <p:cNvSpPr txBox="1">
            <a:spLocks noGrp="1"/>
          </p:cNvSpPr>
          <p:nvPr>
            <p:ph type="body" idx="1"/>
          </p:nvPr>
        </p:nvSpPr>
        <p:spPr>
          <a:xfrm>
            <a:off x="916939" y="1737106"/>
            <a:ext cx="1001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6400" rIns="0" bIns="0" anchor="t" anchorCtr="0">
            <a:spAutoFit/>
          </a:bodyPr>
          <a:lstStyle/>
          <a:p>
            <a:pPr marL="241300" marR="5080" lvl="0" indent="-228600" algn="l" rtl="0">
              <a:lnSpc>
                <a:spcPct val="1082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0" dirty="0">
                <a:latin typeface="Calibri"/>
                <a:ea typeface="Calibri"/>
                <a:cs typeface="Calibri"/>
                <a:sym typeface="Calibri"/>
              </a:rPr>
              <a:t>Our goal in the course is for you to </a:t>
            </a:r>
            <a:r>
              <a:rPr lang="en-US" sz="2800" b="1" i="0" dirty="0">
                <a:latin typeface="Calibri"/>
                <a:ea typeface="Calibri"/>
                <a:cs typeface="Calibri"/>
                <a:sym typeface="Calibri"/>
              </a:rPr>
              <a:t>gain proficiency of the concepts and skills </a:t>
            </a:r>
            <a:r>
              <a:rPr lang="en-US" sz="2800" i="0" dirty="0">
                <a:latin typeface="Calibri"/>
                <a:ea typeface="Calibri"/>
                <a:cs typeface="Calibri"/>
                <a:sym typeface="Calibri"/>
              </a:rPr>
              <a:t>we teach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241300" marR="8890" lvl="0" indent="-228600" algn="l" rtl="0">
              <a:lnSpc>
                <a:spcPct val="107857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0" dirty="0">
                <a:latin typeface="Calibri"/>
                <a:ea typeface="Calibri"/>
                <a:cs typeface="Calibri"/>
                <a:sym typeface="Calibri"/>
              </a:rPr>
              <a:t>We assess your proficiency by asking you to apply the concepts and skills on tasks or problems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241300" marR="1111250" lvl="0" indent="-228600" algn="l" rtl="0">
              <a:lnSpc>
                <a:spcPct val="107857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0" dirty="0">
                <a:latin typeface="Calibri"/>
                <a:ea typeface="Calibri"/>
                <a:cs typeface="Calibri"/>
                <a:sym typeface="Calibri"/>
              </a:rPr>
              <a:t>By necessity, we are assessing your </a:t>
            </a:r>
            <a:r>
              <a:rPr lang="en-US" sz="2800" i="0" u="sng" dirty="0">
                <a:latin typeface="Calibri"/>
                <a:ea typeface="Calibri"/>
                <a:cs typeface="Calibri"/>
                <a:sym typeface="Calibri"/>
              </a:rPr>
              <a:t>work</a:t>
            </a:r>
            <a:r>
              <a:rPr lang="en-US" sz="2800" i="0" dirty="0">
                <a:latin typeface="Calibri"/>
                <a:ea typeface="Calibri"/>
                <a:cs typeface="Calibri"/>
                <a:sym typeface="Calibri"/>
              </a:rPr>
              <a:t> as a proxy for your proficiency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BC1D6-BF57-B5E0-52D3-580F6326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(1/2)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8599D-462F-E0B8-9B6D-C1DC97BFAF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dirty="0"/>
              <a:t>Grades should reflect proficiency in course objectives.</a:t>
            </a:r>
            <a:endParaRPr lang="en-US" i="0" dirty="0"/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i="0" dirty="0"/>
              <a:t>All assignments, quizzes, and exams will be graded with an “E/S/N” grade:</a:t>
            </a:r>
          </a:p>
          <a:p>
            <a:r>
              <a:rPr lang="en-US" b="1" i="0" dirty="0"/>
              <a:t>E (Excellent)</a:t>
            </a:r>
          </a:p>
          <a:p>
            <a:r>
              <a:rPr lang="en-US" b="1" i="0" dirty="0"/>
              <a:t>S (Satisfactory)</a:t>
            </a:r>
          </a:p>
          <a:p>
            <a:r>
              <a:rPr lang="en-US" b="1" i="0" dirty="0"/>
              <a:t>N (Not Yet)</a:t>
            </a:r>
          </a:p>
          <a:p>
            <a:pPr marL="50800" indent="0">
              <a:buNone/>
            </a:pPr>
            <a:endParaRPr lang="en-US" b="1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9BC82-EEAB-1C95-BD1B-D27BE0851B3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5D924-233F-7AE1-57F1-D81EEFC074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16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1B15E-6DF9-439F-103A-AB91D30E8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02A2-09DD-8C65-7549-BBBE7D75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(2/2)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E20E0-82A7-C757-0A3A-A335BB1CC3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" indent="0">
              <a:buNone/>
            </a:pPr>
            <a:r>
              <a:rPr lang="en-US" i="0" dirty="0"/>
              <a:t>E/S/N grades per assessment type:</a:t>
            </a:r>
          </a:p>
          <a:p>
            <a:r>
              <a:rPr lang="en-US" i="0" dirty="0"/>
              <a:t>Programming Assignment: 4 (4 assignments, 16 total)</a:t>
            </a:r>
          </a:p>
          <a:p>
            <a:r>
              <a:rPr lang="en-US" i="0" dirty="0"/>
              <a:t>Creative Projects: 1 (4 projects, 4 total)</a:t>
            </a:r>
          </a:p>
          <a:p>
            <a:r>
              <a:rPr lang="en-US" i="0" dirty="0"/>
              <a:t>Quizzes: 3 (3 quizzes, 9 total)</a:t>
            </a:r>
          </a:p>
          <a:p>
            <a:r>
              <a:rPr lang="en-US" i="0" dirty="0"/>
              <a:t>Final Exam: 6</a:t>
            </a:r>
          </a:p>
          <a:p>
            <a:pPr marL="50800" indent="0">
              <a:buNone/>
            </a:pPr>
            <a:r>
              <a:rPr lang="en-US" i="0" dirty="0"/>
              <a:t>We also “drop” your lowest 2 quiz/final exam grades.</a:t>
            </a:r>
          </a:p>
          <a:p>
            <a:pPr marL="50800" indent="0">
              <a:buNone/>
            </a:pPr>
            <a:endParaRPr lang="en-US" b="1" i="0" dirty="0"/>
          </a:p>
          <a:p>
            <a:pPr marL="50800" indent="0">
              <a:buNone/>
            </a:pPr>
            <a:r>
              <a:rPr lang="en-US" i="0" dirty="0"/>
              <a:t>For more information – see </a:t>
            </a:r>
            <a:r>
              <a:rPr lang="en-US" i="0" dirty="0">
                <a:hlinkClick r:id="rId2"/>
              </a:rPr>
              <a:t>syllabus</a:t>
            </a:r>
            <a:r>
              <a:rPr lang="en-US" i="0" dirty="0"/>
              <a:t>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15C3D-07AB-45B8-CE61-5721562A267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D755A-BA0B-B746-122C-F36A594CB6F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8FBA5-A0A0-7B26-8957-3A184762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Resubmissions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1A299-ADD5-65E1-C94B-B76F74D2D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US" dirty="0"/>
              <a:t>Learning takes time and doesn’t always happen on the first try!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i="0" dirty="0"/>
              <a:t>Each week, one previous assignment or project can be resubmitted.</a:t>
            </a:r>
          </a:p>
          <a:p>
            <a:r>
              <a:rPr lang="en-US" i="0" dirty="0"/>
              <a:t>Must be accompanied by write-up explaining change (reflection!)</a:t>
            </a:r>
          </a:p>
          <a:p>
            <a:r>
              <a:rPr lang="en-US" i="0" dirty="0"/>
              <a:t>Grade on your resubmission </a:t>
            </a:r>
            <a:r>
              <a:rPr lang="en-US" i="0" u="sng" dirty="0"/>
              <a:t>replaces</a:t>
            </a:r>
            <a:r>
              <a:rPr lang="en-US" i="0" dirty="0"/>
              <a:t> original grade</a:t>
            </a:r>
          </a:p>
          <a:p>
            <a:r>
              <a:rPr lang="en-US" i="0" dirty="0"/>
              <a:t>Assignments eligible to resubmit for only 3 “cycles” after feedback released</a:t>
            </a:r>
          </a:p>
          <a:p>
            <a:pPr marL="50800" indent="0">
              <a:buNone/>
            </a:pPr>
            <a:endParaRPr lang="en-US" i="0" dirty="0"/>
          </a:p>
          <a:p>
            <a:pPr marL="50800" indent="0">
              <a:buNone/>
            </a:pPr>
            <a:r>
              <a:rPr lang="en-US" i="0" dirty="0"/>
              <a:t>We’ll discuss this more when our first assignment is graded; also, see </a:t>
            </a:r>
            <a:r>
              <a:rPr lang="en-US" i="0" dirty="0">
                <a:hlinkClick r:id="rId2"/>
              </a:rPr>
              <a:t>syllabus</a:t>
            </a:r>
            <a:r>
              <a:rPr lang="en-US" i="0" dirty="0"/>
              <a:t>!</a:t>
            </a:r>
          </a:p>
          <a:p>
            <a:endParaRPr lang="en-US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FF1E3-F2F1-66A5-FA0C-263CF4B6062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1327E-5F2F-8EA8-3D36-C214935F9CF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0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8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7864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Syllabus Agenda (7/7)</a:t>
            </a:r>
            <a:endParaRPr dirty="0"/>
          </a:p>
        </p:txBody>
      </p:sp>
      <p:sp>
        <p:nvSpPr>
          <p:cNvPr id="367" name="Google Shape;367;p28"/>
          <p:cNvSpPr txBox="1"/>
          <p:nvPr/>
        </p:nvSpPr>
        <p:spPr>
          <a:xfrm>
            <a:off x="916939" y="1706841"/>
            <a:ext cx="3341370" cy="274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842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us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About this course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3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Other similar courses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9234" algn="l" rtl="0">
              <a:lnSpc>
                <a:spcPct val="100000"/>
              </a:lnSpc>
              <a:spcBef>
                <a:spcPts val="21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Course components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3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Our learning model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8"/>
          <p:cNvSpPr txBox="1"/>
          <p:nvPr/>
        </p:nvSpPr>
        <p:spPr>
          <a:xfrm>
            <a:off x="6251828" y="1756565"/>
            <a:ext cx="3749675" cy="2296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87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Tools and resources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8600" algn="l" rtl="0">
              <a:lnSpc>
                <a:spcPct val="100000"/>
              </a:lnSpc>
              <a:spcBef>
                <a:spcPts val="24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Course Website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8500" marR="0" lvl="1" indent="-228600" algn="l" rtl="0">
              <a:lnSpc>
                <a:spcPct val="100000"/>
              </a:lnSpc>
              <a:spcBef>
                <a:spcPts val="21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3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Assessment and grading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rgbClr val="917A4B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917A4B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9" name="Google Shape;369;p28" descr="Arrow indicating current agenda topic is collaboration"/>
          <p:cNvGrpSpPr/>
          <p:nvPr/>
        </p:nvGrpSpPr>
        <p:grpSpPr>
          <a:xfrm>
            <a:off x="8473439" y="3809999"/>
            <a:ext cx="579120" cy="158750"/>
            <a:chOff x="8473439" y="3809999"/>
            <a:chExt cx="579120" cy="158750"/>
          </a:xfrm>
        </p:grpSpPr>
        <p:sp>
          <p:nvSpPr>
            <p:cNvPr id="370" name="Google Shape;370;p28"/>
            <p:cNvSpPr/>
            <p:nvPr/>
          </p:nvSpPr>
          <p:spPr>
            <a:xfrm>
              <a:off x="8473439" y="3809999"/>
              <a:ext cx="579120" cy="158750"/>
            </a:xfrm>
            <a:custGeom>
              <a:avLst/>
              <a:gdLst/>
              <a:ahLst/>
              <a:cxnLst/>
              <a:rect l="l" t="t" r="r" b="b"/>
              <a:pathLst>
                <a:path w="579120" h="158750" extrusionOk="0">
                  <a:moveTo>
                    <a:pt x="161670" y="0"/>
                  </a:moveTo>
                  <a:lnTo>
                    <a:pt x="0" y="79248"/>
                  </a:lnTo>
                  <a:lnTo>
                    <a:pt x="161670" y="158495"/>
                  </a:lnTo>
                  <a:lnTo>
                    <a:pt x="161670" y="118872"/>
                  </a:lnTo>
                  <a:lnTo>
                    <a:pt x="579119" y="118872"/>
                  </a:lnTo>
                  <a:lnTo>
                    <a:pt x="579119" y="39624"/>
                  </a:lnTo>
                  <a:lnTo>
                    <a:pt x="161670" y="39624"/>
                  </a:lnTo>
                  <a:lnTo>
                    <a:pt x="161670" y="0"/>
                  </a:lnTo>
                  <a:close/>
                </a:path>
              </a:pathLst>
            </a:custGeom>
            <a:solidFill>
              <a:srgbClr val="917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8"/>
            <p:cNvSpPr/>
            <p:nvPr/>
          </p:nvSpPr>
          <p:spPr>
            <a:xfrm>
              <a:off x="8473439" y="3809999"/>
              <a:ext cx="579120" cy="158750"/>
            </a:xfrm>
            <a:custGeom>
              <a:avLst/>
              <a:gdLst/>
              <a:ahLst/>
              <a:cxnLst/>
              <a:rect l="l" t="t" r="r" b="b"/>
              <a:pathLst>
                <a:path w="579120" h="158750" extrusionOk="0">
                  <a:moveTo>
                    <a:pt x="579119" y="39624"/>
                  </a:moveTo>
                  <a:lnTo>
                    <a:pt x="161670" y="39624"/>
                  </a:lnTo>
                  <a:lnTo>
                    <a:pt x="161670" y="0"/>
                  </a:lnTo>
                  <a:lnTo>
                    <a:pt x="0" y="79248"/>
                  </a:lnTo>
                  <a:lnTo>
                    <a:pt x="161670" y="158495"/>
                  </a:lnTo>
                  <a:lnTo>
                    <a:pt x="161670" y="118872"/>
                  </a:lnTo>
                  <a:lnTo>
                    <a:pt x="579119" y="118872"/>
                  </a:lnTo>
                  <a:lnTo>
                    <a:pt x="579119" y="39624"/>
                  </a:lnTo>
                  <a:close/>
                </a:path>
              </a:pathLst>
            </a:custGeom>
            <a:noFill/>
            <a:ln w="12175" cap="flat" cmpd="sng">
              <a:solidFill>
                <a:srgbClr val="69583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Google Shape;185;p11">
            <a:extLst>
              <a:ext uri="{FF2B5EF4-FFF2-40B4-BE49-F238E27FC236}">
                <a16:creationId xmlns:a16="http://schemas.microsoft.com/office/drawing/2014/main" id="{071ACCCF-0C8D-CD45-5FBB-90051395527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7698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Lesson 1 - Autumn 2024</a:t>
            </a:r>
            <a:endParaRPr dirty="0"/>
          </a:p>
        </p:txBody>
      </p:sp>
      <p:sp>
        <p:nvSpPr>
          <p:cNvPr id="3" name="Google Shape;186;p11">
            <a:extLst>
              <a:ext uri="{FF2B5EF4-FFF2-40B4-BE49-F238E27FC236}">
                <a16:creationId xmlns:a16="http://schemas.microsoft.com/office/drawing/2014/main" id="{F4216659-415E-AF00-B377-B42D2BF99A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437389" cy="16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85EA-DECA-993E-160E-244AB93E2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Policy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58D18-E06E-2AA8-9765-952B6E6BE0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When we assess your work in this class, we need to know that it’s </a:t>
            </a:r>
            <a:r>
              <a:rPr lang="en-US" i="0" u="sng" dirty="0">
                <a:latin typeface="Calibri" panose="020F0502020204030204" pitchFamily="34" charset="0"/>
                <a:cs typeface="Calibri" panose="020F0502020204030204" pitchFamily="34" charset="0"/>
              </a:rPr>
              <a:t>yours</a:t>
            </a: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Unless otherwise specified, 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all graded work must be completed individually.</a:t>
            </a:r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Some rules to highlight: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do not share your own solution code or view solution code from any source – </a:t>
            </a:r>
            <a:r>
              <a:rPr lang="en-US" b="0" i="0" dirty="0">
                <a:solidFill>
                  <a:srgbClr val="2125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including but not limited to other students, tutors, or the internet</a:t>
            </a:r>
          </a:p>
          <a:p>
            <a:r>
              <a:rPr lang="en-US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use AI tools (e.g. ChatGPT) on graded work in any capacity</a:t>
            </a:r>
          </a:p>
          <a:p>
            <a:pPr marL="50800" indent="0">
              <a:buNone/>
            </a:pPr>
            <a:endParaRPr lang="en-US" i="0" dirty="0">
              <a:solidFill>
                <a:srgbClr val="21252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US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lang="en-US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syllabus</a:t>
            </a:r>
            <a:r>
              <a:rPr lang="en-US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more details (this is </a:t>
            </a:r>
            <a:r>
              <a:rPr lang="en-US" b="1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lang="en-US" i="0" dirty="0">
                <a:solidFill>
                  <a:srgbClr val="21252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important to understand).</a:t>
            </a:r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3087D8-DFB8-AB5F-D6EA-2F1DCEDB714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CA52E-B347-C96B-1A88-049A97F32A3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F5F3-8817-4A1B-AFEC-9D58BEE1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in Class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90573-2966-45F7-9BA3-3101907F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9865"/>
            <a:ext cx="5181600" cy="428508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Goal</a:t>
            </a:r>
            <a:r>
              <a:rPr lang="en-US" dirty="0"/>
              <a:t>: To get you actively participating in your learning! </a:t>
            </a:r>
          </a:p>
          <a:p>
            <a:endParaRPr lang="en-US" dirty="0"/>
          </a:p>
          <a:p>
            <a:r>
              <a:rPr lang="en-US" dirty="0"/>
              <a:t>May ask you to think and volunteer a suggestion</a:t>
            </a:r>
          </a:p>
          <a:p>
            <a:r>
              <a:rPr lang="en-US" dirty="0"/>
              <a:t>May ask you poll in with a response (via </a:t>
            </a:r>
            <a:r>
              <a:rPr lang="en-US" dirty="0" err="1"/>
              <a:t>slido</a:t>
            </a:r>
            <a:r>
              <a:rPr lang="en-US" dirty="0"/>
              <a:t>) </a:t>
            </a:r>
          </a:p>
          <a:p>
            <a:r>
              <a:rPr lang="en-US" i="1" dirty="0"/>
              <a:t>Not graded </a:t>
            </a:r>
            <a:r>
              <a:rPr lang="en-US" dirty="0"/>
              <a:t>but strongly encouraged to maximize your learning and use of class time!</a:t>
            </a:r>
            <a:endParaRPr lang="en-US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5B00B-E2AE-4ED3-9F58-91741F3759E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172200" y="1459865"/>
            <a:ext cx="5181600" cy="4285089"/>
          </a:xfr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Common Format: </a:t>
            </a:r>
            <a:r>
              <a:rPr lang="en-US" b="1" dirty="0">
                <a:solidFill>
                  <a:srgbClr val="0066FF"/>
                </a:solidFill>
              </a:rPr>
              <a:t>Think, Pair, Share</a:t>
            </a:r>
          </a:p>
          <a:p>
            <a:pPr lvl="1"/>
            <a:r>
              <a:rPr lang="en-US" dirty="0"/>
              <a:t>Question is posed</a:t>
            </a:r>
          </a:p>
          <a:p>
            <a:pPr lvl="1"/>
            <a:r>
              <a:rPr lang="en-US" b="1" dirty="0">
                <a:solidFill>
                  <a:srgbClr val="0066FF"/>
                </a:solidFill>
              </a:rPr>
              <a:t>Think</a:t>
            </a:r>
            <a:r>
              <a:rPr lang="en-US" dirty="0"/>
              <a:t> about the question on your own</a:t>
            </a:r>
          </a:p>
          <a:p>
            <a:pPr lvl="1"/>
            <a:r>
              <a:rPr lang="en-US" b="1" dirty="0">
                <a:solidFill>
                  <a:srgbClr val="0066FF"/>
                </a:solidFill>
              </a:rPr>
              <a:t>Pair</a:t>
            </a:r>
            <a:r>
              <a:rPr lang="en-US" dirty="0"/>
              <a:t> up with your neighbor and discuss the question</a:t>
            </a:r>
          </a:p>
          <a:p>
            <a:pPr lvl="2"/>
            <a:r>
              <a:rPr lang="en-US" dirty="0"/>
              <a:t>Focus on </a:t>
            </a:r>
            <a:r>
              <a:rPr lang="en-US" i="1" dirty="0"/>
              <a:t>how </a:t>
            </a:r>
            <a:r>
              <a:rPr lang="en-US" dirty="0"/>
              <a:t>you arrived at your answers, whether they're the same or different! </a:t>
            </a:r>
          </a:p>
          <a:p>
            <a:pPr lvl="1"/>
            <a:r>
              <a:rPr lang="en-US" b="1" dirty="0">
                <a:solidFill>
                  <a:srgbClr val="0066FF"/>
                </a:solidFill>
              </a:rPr>
              <a:t>Share</a:t>
            </a:r>
            <a:r>
              <a:rPr lang="en-US" b="1" dirty="0"/>
              <a:t> </a:t>
            </a:r>
            <a:r>
              <a:rPr lang="en-US" dirty="0"/>
              <a:t>what you discussed with the rest of the class! </a:t>
            </a:r>
            <a:endParaRPr lang="en-US" b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AC60A0-DC69-E78C-D699-79EEFFC937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241BEB7-94A8-F2DC-9CB9-A9E6330745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4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0B6B7E-9D61-419A-B145-B72EBA1E48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F51F9F-7F9D-4D2E-927A-C42446C080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5E445-E541-4B18-83A9-B37CB8FC52D7}"/>
              </a:ext>
            </a:extLst>
          </p:cNvPr>
          <p:cNvSpPr txBox="1"/>
          <p:nvPr/>
        </p:nvSpPr>
        <p:spPr>
          <a:xfrm>
            <a:off x="692727" y="1307869"/>
            <a:ext cx="68718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How many lines of output would the following code produce? </a:t>
            </a:r>
          </a:p>
          <a:p>
            <a:endParaRPr lang="en-US" sz="2400" dirty="0"/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moi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bonjour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pryvit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nihao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8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hola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4DDC4-13D9-4342-93BD-2A39103198EF}"/>
              </a:ext>
            </a:extLst>
          </p:cNvPr>
          <p:cNvSpPr txBox="1"/>
          <p:nvPr/>
        </p:nvSpPr>
        <p:spPr>
          <a:xfrm>
            <a:off x="8068887" y="2161309"/>
            <a:ext cx="3640975" cy="37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Clr>
                <a:srgbClr val="008080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marL="514350" indent="-514350">
              <a:lnSpc>
                <a:spcPct val="150000"/>
              </a:lnSpc>
              <a:buClr>
                <a:srgbClr val="008080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514350" indent="-514350">
              <a:lnSpc>
                <a:spcPct val="150000"/>
              </a:lnSpc>
              <a:buClr>
                <a:srgbClr val="008080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marL="514350" indent="-514350">
              <a:lnSpc>
                <a:spcPct val="150000"/>
              </a:lnSpc>
              <a:buClr>
                <a:srgbClr val="008080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marL="514350" indent="-514350">
              <a:lnSpc>
                <a:spcPct val="150000"/>
              </a:lnSpc>
              <a:buClr>
                <a:srgbClr val="008080"/>
              </a:buClr>
              <a:buFont typeface="+mj-lt"/>
              <a:buAutoNum type="alphaLcParenR"/>
            </a:pPr>
            <a:r>
              <a:rPr lang="en-US" sz="32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006954-E11A-2EF1-A7D5-56E4A4B0DA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en-US" dirty="0"/>
              <a:t>Think Pair Share: different hello worlds</a:t>
            </a:r>
          </a:p>
        </p:txBody>
      </p:sp>
    </p:spTree>
    <p:extLst>
      <p:ext uri="{BB962C8B-B14F-4D97-AF65-F5344CB8AC3E}">
        <p14:creationId xmlns:p14="http://schemas.microsoft.com/office/powerpoint/2010/main" val="144393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199" y="1542992"/>
            <a:ext cx="10838935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Check out </a:t>
            </a:r>
            <a:r>
              <a:rPr lang="en-US" sz="3600" u="sng" dirty="0">
                <a:solidFill>
                  <a:schemeClr val="hlink"/>
                </a:solidFill>
                <a:hlinkClick r:id="rId3"/>
              </a:rPr>
              <a:t>website</a:t>
            </a:r>
            <a:r>
              <a:rPr lang="en-US" sz="3600" dirty="0"/>
              <a:t> for links to all activities, materials</a:t>
            </a:r>
            <a:endParaRPr lang="en-US" sz="3200" dirty="0"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Creative Project 0</a:t>
            </a:r>
            <a:r>
              <a:rPr lang="en-US" sz="3600" dirty="0"/>
              <a:t> will be out tonight, due Wed Oct 2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Section Work 0 (survey) extended to Sun Sep 29</a:t>
            </a:r>
          </a:p>
          <a:p>
            <a:pPr lvl="1" indent="-457200">
              <a:spcBef>
                <a:spcPts val="1000"/>
              </a:spcBef>
              <a:buSzPts val="3600"/>
            </a:pPr>
            <a:r>
              <a:rPr lang="en-US" sz="3200" dirty="0"/>
              <a:t>one-time extension (see: </a:t>
            </a:r>
            <a:r>
              <a:rPr lang="en-US" sz="3200" dirty="0">
                <a:hlinkClick r:id="rId4"/>
              </a:rPr>
              <a:t>website instructions on forms</a:t>
            </a:r>
            <a:r>
              <a:rPr lang="en-US" sz="3200" dirty="0"/>
              <a:t>)</a:t>
            </a:r>
          </a:p>
          <a:p>
            <a:pPr lvl="1" indent="-457200">
              <a:spcBef>
                <a:spcPts val="1000"/>
              </a:spcBef>
              <a:buSzPts val="3600"/>
            </a:pPr>
            <a:r>
              <a:rPr lang="en-US" sz="3200" dirty="0"/>
              <a:t>important Google Forms works for 121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New Ed materials: </a:t>
            </a:r>
            <a:r>
              <a:rPr lang="en-US" sz="3600" dirty="0">
                <a:hlinkClick r:id="rId5"/>
              </a:rPr>
              <a:t>Sandbox</a:t>
            </a:r>
            <a:endParaRPr lang="en-US" sz="3600" dirty="0"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>
                <a:hlinkClick r:id="rId6"/>
              </a:rPr>
              <a:t>Matt’s office hours</a:t>
            </a:r>
            <a:r>
              <a:rPr lang="en-US" sz="3600" dirty="0"/>
              <a:t> are out (incl. one today at 12:30)</a:t>
            </a:r>
            <a:endParaRPr lang="en-US" sz="32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C8707D-2CB0-EFC9-4640-7B6115074A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30E68C-9400-7A1B-6E3A-FA3E8D961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Escape Sequences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42992"/>
            <a:ext cx="10415954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>
              <a:buSzPts val="3600"/>
              <a:buNone/>
            </a:pPr>
            <a:r>
              <a:rPr lang="en-US" sz="3200" b="1" dirty="0">
                <a:solidFill>
                  <a:srgbClr val="008080"/>
                </a:solidFill>
              </a:rPr>
              <a:t>escape sequence</a:t>
            </a:r>
            <a:r>
              <a:rPr lang="en-US" sz="3200" dirty="0"/>
              <a:t>: A special sequence of characters used to represent certain special characters in a string. </a:t>
            </a:r>
            <a:endParaRPr lang="en-US" sz="3200" dirty="0">
              <a:solidFill>
                <a:srgbClr val="008080"/>
              </a:solidFill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endParaRPr lang="en-US" sz="3200" dirty="0">
              <a:solidFill>
                <a:srgbClr val="008080"/>
              </a:solidFill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</a:rPr>
              <a:t>\"</a:t>
            </a:r>
            <a:r>
              <a:rPr lang="en-US" sz="3200" dirty="0"/>
              <a:t> to produce </a:t>
            </a:r>
            <a:r>
              <a:rPr lang="en-US" sz="3200" dirty="0">
                <a:latin typeface="Consolas" panose="020B0609020204030204" pitchFamily="49" charset="0"/>
              </a:rPr>
              <a:t>"</a:t>
            </a:r>
            <a:r>
              <a:rPr lang="en-US" sz="3200" dirty="0"/>
              <a:t> in a String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</a:rPr>
              <a:t>\\</a:t>
            </a:r>
            <a:r>
              <a:rPr lang="en-US" sz="3200" dirty="0"/>
              <a:t> to produce </a:t>
            </a:r>
            <a:r>
              <a:rPr lang="en-US" sz="3200" dirty="0">
                <a:latin typeface="Consolas" panose="020B0609020204030204" pitchFamily="49" charset="0"/>
              </a:rPr>
              <a:t>\</a:t>
            </a:r>
            <a:r>
              <a:rPr lang="en-US" sz="3200" dirty="0"/>
              <a:t> in a String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200" dirty="0">
                <a:solidFill>
                  <a:srgbClr val="008080"/>
                </a:solidFill>
                <a:latin typeface="Consolas" panose="020B0609020204030204" pitchFamily="49" charset="0"/>
              </a:rPr>
              <a:t>\n</a:t>
            </a:r>
            <a:r>
              <a:rPr lang="en-US" sz="3200" dirty="0"/>
              <a:t> to produce a new line character (or line break) in a String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200" dirty="0"/>
              <a:t>And there are more!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61AD48-02D6-B15D-C7E1-149D39C03C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4CB5BC-D919-4E73-7FAF-8957069FB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97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🍓🌮☕  Food for Thought  🥑🍱🧋</a:t>
            </a:r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42992"/>
            <a:ext cx="10415954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>
              <a:lnSpc>
                <a:spcPct val="120000"/>
              </a:lnSpc>
              <a:buSzPts val="3600"/>
              <a:buNone/>
            </a:pPr>
            <a:r>
              <a:rPr lang="en-US" sz="3200" dirty="0"/>
              <a:t>An occasional module where we talk about bigger-picture ideas in computer science related to our lecture topic(s) of the week.</a:t>
            </a:r>
          </a:p>
          <a:p>
            <a:pPr marL="0" lvl="0" indent="0">
              <a:buSzPts val="3600"/>
              <a:buNone/>
            </a:pPr>
            <a:endParaRPr lang="en-US" sz="3200" dirty="0"/>
          </a:p>
          <a:p>
            <a:pPr marL="0" lvl="0" indent="0">
              <a:buSzPts val="3600"/>
              <a:buNone/>
            </a:pPr>
            <a:r>
              <a:rPr lang="en-US" sz="3200" dirty="0"/>
              <a:t>Goals:</a:t>
            </a:r>
          </a:p>
          <a:p>
            <a:pPr marL="0" lvl="0" indent="0">
              <a:buSzPts val="3600"/>
              <a:buNone/>
            </a:pPr>
            <a:r>
              <a:rPr lang="en-US" sz="3200" dirty="0"/>
              <a:t>  1. give you “conversational familiarity” with CS terminology</a:t>
            </a:r>
          </a:p>
          <a:p>
            <a:pPr marL="0" lvl="0" indent="0">
              <a:buSzPts val="3600"/>
              <a:buNone/>
            </a:pPr>
            <a:r>
              <a:rPr lang="en-US" sz="3200" dirty="0"/>
              <a:t>  2. see how CS interacts with other fields and people!</a:t>
            </a:r>
          </a:p>
          <a:p>
            <a:pPr marL="0" lvl="0" indent="0">
              <a:buSzPts val="3600"/>
              <a:buNone/>
            </a:pPr>
            <a:r>
              <a:rPr lang="en-US" sz="3200" dirty="0"/>
              <a:t>  3. point you in the direction of more CSE (or adjacent) classes</a:t>
            </a:r>
          </a:p>
          <a:p>
            <a:pPr marL="0" lvl="0" indent="0">
              <a:buSzPts val="3600"/>
              <a:buNone/>
            </a:pPr>
            <a:endParaRPr lang="en-US" sz="3200" dirty="0"/>
          </a:p>
          <a:p>
            <a:pPr marL="0" lvl="0" indent="0">
              <a:buSzPts val="3600"/>
              <a:buNone/>
            </a:pPr>
            <a:r>
              <a:rPr lang="en-US" sz="3200" dirty="0"/>
              <a:t>Note: </a:t>
            </a:r>
            <a:r>
              <a:rPr lang="en-US" sz="3200" u="sng" dirty="0"/>
              <a:t>not tested content.</a:t>
            </a:r>
            <a:r>
              <a:rPr lang="en-US" sz="3200" dirty="0"/>
              <a:t> Just food for thought :)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61AD48-02D6-B15D-C7E1-149D39C03C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4CB5BC-D919-4E73-7FAF-8957069FB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82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680E-06ED-0DE3-A527-BB443782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in a (variable) name or String?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DF333-2312-085C-EE4C-80FF12D5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7959261" cy="4351338"/>
          </a:xfrm>
        </p:spPr>
        <p:txBody>
          <a:bodyPr/>
          <a:lstStyle/>
          <a:p>
            <a:pPr marL="50800" indent="0">
              <a:buNone/>
            </a:pP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Switch over to </a:t>
            </a: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Ed</a:t>
            </a: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 and do some experiments (with a partner)! Then, report back on </a:t>
            </a:r>
            <a:r>
              <a:rPr lang="en-US" sz="2400" i="0" dirty="0" err="1">
                <a:latin typeface="Calibri" panose="020F0502020204030204" pitchFamily="34" charset="0"/>
                <a:cs typeface="Calibri" panose="020F0502020204030204" pitchFamily="34" charset="0"/>
              </a:rPr>
              <a:t>sli.do</a:t>
            </a: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What types of characters are “allowed” in Strings?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0" dirty="0">
                <a:latin typeface="Calibri" panose="020F0502020204030204" pitchFamily="34" charset="0"/>
                <a:cs typeface="Calibri" panose="020F0502020204030204" pitchFamily="34" charset="0"/>
              </a:rPr>
              <a:t>What types of characters are “allowed” in variable names?</a:t>
            </a:r>
          </a:p>
          <a:p>
            <a:pPr marL="50800" indent="0">
              <a:buNone/>
            </a:pPr>
            <a:endParaRPr lang="en-US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276C0-26A2-D9EA-CCEA-DB4FDB67115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70FC7-2CDA-8653-978F-C6CC6FE8EC8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7D384D19-0CEF-9F01-351D-3ACC52B02E38}"/>
              </a:ext>
            </a:extLst>
          </p:cNvPr>
          <p:cNvSpPr txBox="1"/>
          <p:nvPr/>
        </p:nvSpPr>
        <p:spPr>
          <a:xfrm>
            <a:off x="8797461" y="4182610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 descr="QR code for sli.do with code #cse121">
            <a:extLst>
              <a:ext uri="{FF2B5EF4-FFF2-40B4-BE49-F238E27FC236}">
                <a16:creationId xmlns:a16="http://schemas.microsoft.com/office/drawing/2014/main" id="{3EE28C22-13D2-9638-CDFA-295356FF40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118" y="2312917"/>
            <a:ext cx="1869693" cy="186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622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Dessert for Thought!</a:t>
            </a:r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42992"/>
            <a:ext cx="10415954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lnSpc>
                <a:spcPct val="120000"/>
              </a:lnSpc>
              <a:buSzPts val="3600"/>
              <a:buNone/>
            </a:pPr>
            <a:r>
              <a:rPr lang="en-US" sz="3200" dirty="0"/>
              <a:t>This is the beginning of a very interesting rabbit hole! </a:t>
            </a:r>
            <a:br>
              <a:rPr lang="en-US" sz="3200" dirty="0"/>
            </a:br>
            <a:r>
              <a:rPr lang="en-US" sz="3200" dirty="0"/>
              <a:t>But also, a decision made by the Java designers.</a:t>
            </a:r>
          </a:p>
          <a:p>
            <a:pPr marL="0" lvl="0" indent="0">
              <a:lnSpc>
                <a:spcPct val="120000"/>
              </a:lnSpc>
              <a:buSzPts val="3600"/>
              <a:buNone/>
            </a:pPr>
            <a:endParaRPr lang="en-US" sz="3200" dirty="0"/>
          </a:p>
          <a:p>
            <a:pPr marL="0" lvl="0" indent="0">
              <a:lnSpc>
                <a:spcPct val="120000"/>
              </a:lnSpc>
              <a:buSzPts val="3600"/>
              <a:buNone/>
            </a:pPr>
            <a:r>
              <a:rPr lang="en-US" sz="3200" u="sng" dirty="0"/>
              <a:t>You will also make decisions like these!</a:t>
            </a:r>
            <a:r>
              <a:rPr lang="en-US" sz="3200" dirty="0"/>
              <a:t> </a:t>
            </a:r>
          </a:p>
          <a:p>
            <a:pPr indent="-457200">
              <a:lnSpc>
                <a:spcPct val="120000"/>
              </a:lnSpc>
              <a:buSzPts val="3600"/>
            </a:pPr>
            <a:r>
              <a:rPr lang="en-US" sz="3200" dirty="0"/>
              <a:t>for example, what is a “</a:t>
            </a:r>
            <a:r>
              <a:rPr lang="en-US" sz="3200" dirty="0">
                <a:hlinkClick r:id="rId3"/>
              </a:rPr>
              <a:t>valid name</a:t>
            </a:r>
            <a:r>
              <a:rPr lang="en-US" sz="3200" dirty="0"/>
              <a:t>”?  </a:t>
            </a:r>
          </a:p>
          <a:p>
            <a:pPr indent="-457200">
              <a:lnSpc>
                <a:spcPct val="120000"/>
              </a:lnSpc>
              <a:buSzPts val="3600"/>
            </a:pPr>
            <a:r>
              <a:rPr lang="en-US" sz="3200" dirty="0"/>
              <a:t>something to reflect on as you learn more about CS…</a:t>
            </a:r>
          </a:p>
          <a:p>
            <a:pPr marL="0" lvl="0" indent="0">
              <a:lnSpc>
                <a:spcPct val="120000"/>
              </a:lnSpc>
              <a:buSzPts val="3600"/>
              <a:buNone/>
            </a:pPr>
            <a:endParaRPr lang="en-US" sz="3200" u="sng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61AD48-02D6-B15D-C7E1-149D39C03C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4CB5BC-D919-4E73-7FAF-8957069FB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00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B102E28A-14BF-D046-2ABD-33B6BDAE0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4FD60919-EB16-2EB8-B1A0-36A461AFE0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 (again)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B759D164-93BA-2182-32CA-9443F03CCE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542992"/>
            <a:ext cx="10838935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Check out </a:t>
            </a:r>
            <a:r>
              <a:rPr lang="en-US" sz="3600" u="sng" dirty="0">
                <a:solidFill>
                  <a:schemeClr val="hlink"/>
                </a:solidFill>
                <a:hlinkClick r:id="rId3"/>
              </a:rPr>
              <a:t>website</a:t>
            </a:r>
            <a:r>
              <a:rPr lang="en-US" sz="3600" dirty="0"/>
              <a:t> for links to all activities, materials</a:t>
            </a:r>
            <a:endParaRPr lang="en-US" sz="3200" dirty="0"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Creative Project 0</a:t>
            </a:r>
            <a:r>
              <a:rPr lang="en-US" sz="3600" dirty="0"/>
              <a:t> will be out tonight, due Wed Oct 2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Section Work 0 (survey) extended to Sun Sep 29</a:t>
            </a:r>
          </a:p>
          <a:p>
            <a:pPr lvl="1" indent="-457200">
              <a:spcBef>
                <a:spcPts val="1000"/>
              </a:spcBef>
              <a:buSzPts val="3600"/>
            </a:pPr>
            <a:r>
              <a:rPr lang="en-US" sz="3200" dirty="0"/>
              <a:t>one-time extension (see: </a:t>
            </a:r>
            <a:r>
              <a:rPr lang="en-US" sz="3200" dirty="0">
                <a:hlinkClick r:id="rId4"/>
              </a:rPr>
              <a:t>website instructions on forms</a:t>
            </a:r>
            <a:r>
              <a:rPr lang="en-US" sz="3200" dirty="0"/>
              <a:t>)</a:t>
            </a:r>
          </a:p>
          <a:p>
            <a:pPr lvl="1" indent="-457200">
              <a:spcBef>
                <a:spcPts val="1000"/>
              </a:spcBef>
              <a:buSzPts val="3600"/>
            </a:pPr>
            <a:r>
              <a:rPr lang="en-US" sz="3200" dirty="0"/>
              <a:t>important Google Forms works for 121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/>
              <a:t>New Ed materials: </a:t>
            </a:r>
            <a:r>
              <a:rPr lang="en-US" sz="3600" dirty="0">
                <a:hlinkClick r:id="rId5"/>
              </a:rPr>
              <a:t>Sandbox</a:t>
            </a:r>
            <a:endParaRPr lang="en-US" sz="3600" dirty="0"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 dirty="0">
                <a:hlinkClick r:id="rId6"/>
              </a:rPr>
              <a:t>Matt’s office hours</a:t>
            </a:r>
            <a:r>
              <a:rPr lang="en-US" sz="3600" dirty="0"/>
              <a:t> are out (incl. one today at 12:30)</a:t>
            </a:r>
            <a:endParaRPr lang="en-US" sz="32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25AA37-2D13-F8A0-0235-46DA732E52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BC0BD3-D6EB-A81C-3690-D47E0B7DFB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6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21D5-F14C-E3A3-BFF4-64902C28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office hours as a resource!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10DBB-D9B0-606C-C4DA-909011EC5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sz="2800" i="0" dirty="0"/>
              <a:t>The IPL (TA office hours) will open on Monday (Sep 30)</a:t>
            </a:r>
          </a:p>
          <a:p>
            <a:r>
              <a:rPr lang="en-US" sz="2800" i="0" dirty="0"/>
              <a:t>one of the best parts of the course!!</a:t>
            </a:r>
          </a:p>
          <a:p>
            <a:r>
              <a:rPr lang="en-US" sz="2800" i="0" dirty="0"/>
              <a:t>but: TAs are instructed to </a:t>
            </a:r>
            <a:r>
              <a:rPr lang="en-US" sz="2800" i="0" u="sng" dirty="0"/>
              <a:t>not just give you the answer!</a:t>
            </a:r>
          </a:p>
          <a:p>
            <a:pPr lvl="1"/>
            <a:r>
              <a:rPr lang="en-US" sz="2400" dirty="0"/>
              <a:t>why not? you wouldn’t be learning!</a:t>
            </a:r>
          </a:p>
          <a:p>
            <a:pPr lvl="1"/>
            <a:r>
              <a:rPr lang="en-US" sz="2400" dirty="0"/>
              <a:t>e.g. “my code doesn’t work” versus “I tried X, expected Y, but got Z. Any thoughts on what to try next?”</a:t>
            </a:r>
            <a:endParaRPr lang="en-US" dirty="0"/>
          </a:p>
          <a:p>
            <a:pPr lvl="1"/>
            <a:endParaRPr lang="en-US" sz="2600" dirty="0"/>
          </a:p>
          <a:p>
            <a:pPr marL="50800" indent="0">
              <a:buNone/>
            </a:pPr>
            <a:r>
              <a:rPr lang="en-US" sz="2800" i="0" dirty="0"/>
              <a:t>Will get another announcement in Ed about this soon!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6FB92-17E6-6816-82EA-A90C97A2F07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A5F8A-7F41-5048-15DC-7F7362F98A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8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Intro Survey – things we’re excited for!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42992"/>
            <a:ext cx="10515600" cy="457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SzPts val="3600"/>
            </a:pPr>
            <a:r>
              <a:rPr lang="en-US" sz="2800" dirty="0"/>
              <a:t>“Just learning the basics of how to code honestly. It's something I've always wanted to learn and I'm excited to jump in.”</a:t>
            </a:r>
          </a:p>
          <a:p>
            <a:pPr indent="-457200">
              <a:buSzPts val="3600"/>
            </a:pPr>
            <a:r>
              <a:rPr lang="en-US" dirty="0"/>
              <a:t>“I have never taken a CS class, so I really don't know what to expect. I'm excited to learn and to see if I'm interested in this field.”</a:t>
            </a:r>
            <a:endParaRPr lang="en-US" sz="2800" dirty="0"/>
          </a:p>
          <a:p>
            <a:pPr indent="-457200">
              <a:buSzPts val="3600"/>
            </a:pPr>
            <a:r>
              <a:rPr lang="en-US" sz="2800" dirty="0"/>
              <a:t>“Learning Java and how I can use this language to help others”</a:t>
            </a:r>
          </a:p>
          <a:p>
            <a:pPr indent="-457200">
              <a:buSzPts val="3600"/>
            </a:pPr>
            <a:r>
              <a:rPr lang="en-US" dirty="0"/>
              <a:t>“Writing codes that can do cool stuff (I don't know what cool stuff I'm referring to </a:t>
            </a:r>
            <a:r>
              <a:rPr lang="en-US" dirty="0" err="1"/>
              <a:t>tho</a:t>
            </a:r>
            <a:r>
              <a:rPr lang="en-US" dirty="0"/>
              <a:t>)”</a:t>
            </a:r>
            <a:endParaRPr lang="en-US" sz="2800" dirty="0"/>
          </a:p>
          <a:p>
            <a:pPr indent="-457200">
              <a:buSzPts val="3600"/>
            </a:pPr>
            <a:r>
              <a:rPr lang="en-US" dirty="0"/>
              <a:t>“Being able to problem solve while being creative”</a:t>
            </a:r>
          </a:p>
          <a:p>
            <a:pPr indent="-457200">
              <a:buSzPts val="3600"/>
            </a:pPr>
            <a:r>
              <a:rPr lang="en-US" sz="2800" dirty="0"/>
              <a:t>“Learning how to code and meet friends!!”</a:t>
            </a:r>
            <a:r>
              <a:rPr lang="en-US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C8707D-2CB0-EFC9-4640-7B6115074A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30E68C-9400-7A1B-6E3A-FA3E8D961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8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F57A-DD37-A433-DFBC-4742A610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Reassuring worries from intro survey (1/3)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8C264-2C35-DFF4-F8F8-6997326D4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Common: responses along the lines of…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“not knowing Java beforehand”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“I'm most nervous about my lack of experience with computer science.”</a:t>
            </a:r>
          </a:p>
          <a:p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don't know at all how to code in Java.”</a:t>
            </a:r>
          </a:p>
          <a:p>
            <a:r>
              <a:rPr lang="en-US" i="0" dirty="0">
                <a:solidFill>
                  <a:srgbClr val="1F1F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“Having zero experience in coding or comp sci.”</a:t>
            </a:r>
          </a:p>
          <a:p>
            <a:r>
              <a:rPr lang="en-US" i="0" dirty="0">
                <a:solidFill>
                  <a:srgbClr val="1F1F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“Not having enough experience to succeed.”</a:t>
            </a:r>
          </a:p>
          <a:p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We’re </a:t>
            </a:r>
            <a:r>
              <a:rPr lang="en-US" i="0" u="sng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 in the same boat here, and you’re in the right place!</a:t>
            </a:r>
            <a:b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i="0" dirty="0">
                <a:latin typeface="Calibri" panose="020F0502020204030204" pitchFamily="34" charset="0"/>
                <a:cs typeface="Calibri" panose="020F0502020204030204" pitchFamily="34" charset="0"/>
              </a:rPr>
              <a:t>This class expects </a:t>
            </a:r>
            <a:r>
              <a:rPr lang="en-US" i="0" u="sng" dirty="0">
                <a:latin typeface="Calibri" panose="020F0502020204030204" pitchFamily="34" charset="0"/>
                <a:cs typeface="Calibri" panose="020F0502020204030204" pitchFamily="34" charset="0"/>
              </a:rPr>
              <a:t>zero prior knowledge.</a:t>
            </a:r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US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8624A-D21E-3FD0-AFF2-FAC1F7DB79F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61468-F5D0-6026-BE61-AD634438861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F57A-DD37-A433-DFBC-4742A610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Reassuring worries from intro survey (2/3)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8C264-2C35-DFF4-F8F8-6997326D4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</p:spPr>
        <p:txBody>
          <a:bodyPr/>
          <a:lstStyle/>
          <a:p>
            <a:pPr marL="50800" indent="0">
              <a:buNone/>
            </a:pPr>
            <a:r>
              <a:rPr lang="en-US" sz="2400" i="0" dirty="0"/>
              <a:t>Difficulty, workload, pace, &amp; falling behind</a:t>
            </a:r>
          </a:p>
          <a:p>
            <a:r>
              <a:rPr lang="en-US" sz="2400" i="0" dirty="0"/>
              <a:t>recognizing that programming can be difficult (if it was easy: why have a class?)</a:t>
            </a:r>
          </a:p>
          <a:p>
            <a:r>
              <a:rPr lang="en-US" sz="2400" i="0" dirty="0"/>
              <a:t>as a result, have built many support systems (section, IPL, office hours, Ed, etc.)</a:t>
            </a:r>
          </a:p>
          <a:p>
            <a:r>
              <a:rPr lang="en-US" sz="2400" i="0" dirty="0"/>
              <a:t>if you feel like you’re struggling: </a:t>
            </a:r>
            <a:r>
              <a:rPr lang="en-US" sz="2400" i="0" u="sng" dirty="0"/>
              <a:t>reach out early!</a:t>
            </a:r>
          </a:p>
          <a:p>
            <a:pPr lvl="1"/>
            <a:r>
              <a:rPr lang="en-US" sz="2200" i="0" dirty="0"/>
              <a:t>especially with pace of quarter system</a:t>
            </a:r>
          </a:p>
          <a:p>
            <a:pPr marL="50800" indent="0">
              <a:buNone/>
            </a:pPr>
            <a:endParaRPr lang="en-US" sz="2400" i="0" dirty="0"/>
          </a:p>
          <a:p>
            <a:pPr marL="50800" indent="0">
              <a:buNone/>
            </a:pPr>
            <a:r>
              <a:rPr lang="en-US" sz="2400" i="0" dirty="0"/>
              <a:t>Grades, competitiveness, this class being a “weed-out” class</a:t>
            </a:r>
          </a:p>
          <a:p>
            <a:r>
              <a:rPr lang="en-US" sz="2400" i="0" dirty="0"/>
              <a:t>explicitly </a:t>
            </a:r>
            <a:r>
              <a:rPr lang="en-US" sz="2400" i="0" u="sng" dirty="0"/>
              <a:t>not</a:t>
            </a:r>
            <a:r>
              <a:rPr lang="en-US" sz="2400" i="0" dirty="0"/>
              <a:t> the goal of this class</a:t>
            </a:r>
          </a:p>
          <a:p>
            <a:r>
              <a:rPr lang="en-US" sz="2400" i="0" dirty="0"/>
              <a:t>course designed against this (minimum grade guarantees, resubmissions, etc.)</a:t>
            </a:r>
          </a:p>
          <a:p>
            <a:endParaRPr lang="en-US" sz="2400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8624A-D21E-3FD0-AFF2-FAC1F7DB79F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61468-F5D0-6026-BE61-AD634438861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7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A5CAF-29EB-C711-DB76-D433F618C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A514D-5F14-C7EF-EB65-4F08C74F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Reassuring worries from intro survey (3/3)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1BEFD-350E-ECE8-7828-59EF33FB1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974859" cy="4351338"/>
          </a:xfrm>
        </p:spPr>
        <p:txBody>
          <a:bodyPr>
            <a:normAutofit fontScale="92500" lnSpcReduction="10000"/>
          </a:bodyPr>
          <a:lstStyle/>
          <a:p>
            <a:pPr marL="50800" indent="0">
              <a:buNone/>
            </a:pPr>
            <a:r>
              <a:rPr lang="en-US" sz="2400" i="0" dirty="0"/>
              <a:t>Time management</a:t>
            </a:r>
          </a:p>
          <a:p>
            <a:r>
              <a:rPr lang="en-US" sz="2400" i="0" dirty="0"/>
              <a:t>can be tricky – especially if you’re starting college this quarter!</a:t>
            </a:r>
          </a:p>
          <a:p>
            <a:r>
              <a:rPr lang="en-US" sz="2400" i="0" dirty="0"/>
              <a:t>biggest advice: start early (and give yourself time to ask for help)</a:t>
            </a:r>
          </a:p>
          <a:p>
            <a:pPr marL="50800" indent="0">
              <a:buNone/>
            </a:pPr>
            <a:endParaRPr lang="en-US" sz="2400" i="0" dirty="0"/>
          </a:p>
          <a:p>
            <a:pPr marL="50800" indent="0">
              <a:buNone/>
            </a:pPr>
            <a:r>
              <a:rPr lang="en-US" sz="2400" i="0" dirty="0"/>
              <a:t>Struggling with technology / not being a computer person / Ed is new</a:t>
            </a:r>
          </a:p>
          <a:p>
            <a:r>
              <a:rPr lang="en-US" sz="2400" i="0" dirty="0"/>
              <a:t>this can be hard (and is important)! if you’re confused – please ask!</a:t>
            </a:r>
          </a:p>
          <a:p>
            <a:r>
              <a:rPr lang="en-US" sz="2400" i="0" dirty="0"/>
              <a:t>along the way, we’ll teach some small skills (e.g. searching “smart”, shortcuts)</a:t>
            </a:r>
          </a:p>
          <a:p>
            <a:pPr marL="50800" indent="0">
              <a:buNone/>
            </a:pPr>
            <a:endParaRPr lang="en-US" sz="2400" i="0" dirty="0"/>
          </a:p>
          <a:p>
            <a:pPr marL="50800" indent="0">
              <a:buNone/>
            </a:pPr>
            <a:r>
              <a:rPr lang="en-US" sz="2400" i="0" dirty="0"/>
              <a:t>Not being a math or STEM “person”</a:t>
            </a:r>
          </a:p>
          <a:p>
            <a:r>
              <a:rPr lang="en-US" sz="2400" i="0" dirty="0"/>
              <a:t>in our opinion, everybody can be a math or STEM person :)</a:t>
            </a:r>
          </a:p>
          <a:p>
            <a:r>
              <a:rPr lang="en-US" sz="2400" i="0" dirty="0"/>
              <a:t>fun fact: some of our CSE professors were originally completely different majors!!</a:t>
            </a:r>
          </a:p>
          <a:p>
            <a:endParaRPr lang="en-US" sz="2400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32FDD1-808D-8407-01E8-AF66F406EB9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BD691-8599-77F5-F777-1CA62796C0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Finding groups?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542992"/>
            <a:ext cx="10415954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 sz="2800" dirty="0"/>
              <a:t>A good chunk of people asked about finding study groups!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Some thoughts:</a:t>
            </a:r>
          </a:p>
          <a:p>
            <a:pPr indent="-457200">
              <a:buSzPts val="3600"/>
            </a:pPr>
            <a:r>
              <a:rPr lang="en-US" sz="2800" dirty="0"/>
              <a:t>as you’ll see today, we do lots of pair/group learning in class. </a:t>
            </a:r>
            <a:br>
              <a:rPr lang="en-US" sz="2800" dirty="0"/>
            </a:br>
            <a:r>
              <a:rPr lang="en-US" dirty="0"/>
              <a:t>v</a:t>
            </a:r>
            <a:r>
              <a:rPr lang="en-US" sz="2800" dirty="0"/>
              <a:t>ibe well with someone? ask them to study :)</a:t>
            </a:r>
          </a:p>
          <a:p>
            <a:pPr indent="-457200">
              <a:buSzPts val="3600"/>
            </a:pPr>
            <a:r>
              <a:rPr lang="en-US" dirty="0"/>
              <a:t>say hi to folks in section, office hours, and the IPL!</a:t>
            </a:r>
          </a:p>
          <a:p>
            <a:pPr indent="-457200">
              <a:buSzPts val="3600"/>
            </a:pPr>
            <a:r>
              <a:rPr lang="en-US" dirty="0"/>
              <a:t>sit beside someone!</a:t>
            </a:r>
          </a:p>
          <a:p>
            <a:pPr indent="-457200">
              <a:buSzPts val="3600"/>
            </a:pPr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C8707D-2CB0-EFC9-4640-7B6115074A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1 - Autumn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30E68C-9400-7A1B-6E3A-FA3E8D961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5657A-ACF3-1CFA-41BC-3BF2258F3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0B14F-E04B-1B72-0EE2-188851817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fun things about y’all…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DB08E-4F6F-8E4D-42BA-53232E7433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i="0" dirty="0"/>
              <a:t>“I also do </a:t>
            </a:r>
            <a:r>
              <a:rPr lang="en-US" sz="2800" i="0" dirty="0" err="1"/>
              <a:t>arigumi</a:t>
            </a:r>
            <a:r>
              <a:rPr lang="en-US" sz="2800" i="0" dirty="0"/>
              <a:t>!”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 deadlift 600lbs”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 slept through an earthquake.”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“I'm platinum 1 in </a:t>
            </a:r>
            <a:r>
              <a:rPr lang="en-US" sz="2800" i="0" dirty="0" err="1"/>
              <a:t>Valorant</a:t>
            </a:r>
            <a:r>
              <a:rPr lang="en-US" sz="2800" i="0" dirty="0"/>
              <a:t>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 am a certified rescue scuba diver!”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“I've kissed a stingray before.”</a:t>
            </a:r>
          </a:p>
          <a:p>
            <a:pPr>
              <a:lnSpc>
                <a:spcPct val="100000"/>
              </a:lnSpc>
            </a:pPr>
            <a:r>
              <a:rPr lang="en-US" sz="2800" i="0" dirty="0"/>
              <a:t>“I am in the Pixar movie Cars.” </a:t>
            </a:r>
          </a:p>
          <a:p>
            <a:pPr>
              <a:lnSpc>
                <a:spcPct val="100000"/>
              </a:lnSpc>
            </a:pPr>
            <a:endParaRPr lang="en-US" sz="2800" i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4E849-0774-4A5E-4933-BEBA439C0FE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/>
              <a:t>Lesson 1 - Autumn 2024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CD5CE-67D3-6159-7E24-542800D823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02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3999</TotalTime>
  <Words>1899</Words>
  <Application>Microsoft Macintosh PowerPoint</Application>
  <PresentationFormat>Widescreen</PresentationFormat>
  <Paragraphs>291</Paragraphs>
  <Slides>24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Consolas</vt:lpstr>
      <vt:lpstr>Calibri</vt:lpstr>
      <vt:lpstr>Quattrocento Sans</vt:lpstr>
      <vt:lpstr>Office Theme</vt:lpstr>
      <vt:lpstr>CSE 121 Lesson 1: Printing, Strings, and Variables</vt:lpstr>
      <vt:lpstr>Announcements, Reminders</vt:lpstr>
      <vt:lpstr>Aside: office hours as a resource!</vt:lpstr>
      <vt:lpstr>Intro Survey – things we’re excited for!</vt:lpstr>
      <vt:lpstr>Reassuring worries from intro survey (1/3)</vt:lpstr>
      <vt:lpstr>Reassuring worries from intro survey (2/3)</vt:lpstr>
      <vt:lpstr>Reassuring worries from intro survey (3/3)</vt:lpstr>
      <vt:lpstr>Finding groups?</vt:lpstr>
      <vt:lpstr>Some fun things about y’all…</vt:lpstr>
      <vt:lpstr>… and some fun facts!</vt:lpstr>
      <vt:lpstr>Syllabus Agenda (6/7)</vt:lpstr>
      <vt:lpstr>Assessment</vt:lpstr>
      <vt:lpstr>Grading (1/2)</vt:lpstr>
      <vt:lpstr>Grading (2/2)</vt:lpstr>
      <vt:lpstr>Resubmissions</vt:lpstr>
      <vt:lpstr>Syllabus Agenda (7/7)</vt:lpstr>
      <vt:lpstr>Collaboration Policy</vt:lpstr>
      <vt:lpstr>Activities in Class</vt:lpstr>
      <vt:lpstr>Think Pair Share: different hello worlds</vt:lpstr>
      <vt:lpstr>Escape Sequences</vt:lpstr>
      <vt:lpstr>🍓🌮☕  Food for Thought  🥑🍱🧋</vt:lpstr>
      <vt:lpstr>What's in a (variable) name or String?</vt:lpstr>
      <vt:lpstr>Dessert for Thought!</vt:lpstr>
      <vt:lpstr>Announcements, Reminders (again)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129</cp:revision>
  <dcterms:created xsi:type="dcterms:W3CDTF">2020-09-29T18:40:50Z</dcterms:created>
  <dcterms:modified xsi:type="dcterms:W3CDTF">2024-09-27T17:01:23Z</dcterms:modified>
</cp:coreProperties>
</file>