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iGv8oUpTSEcmIq3Q1AVBbYhcCi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1" sz="1800"/>
          </a:p>
        </p:txBody>
      </p:sp>
      <p:sp>
        <p:nvSpPr>
          <p:cNvPr id="131" name="Google Shape;131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sz="1800"/>
          </a:p>
        </p:txBody>
      </p:sp>
      <p:sp>
        <p:nvSpPr>
          <p:cNvPr id="65" name="Google Shape;65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" name="Google Shape;7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9" name="Google Shape;8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declare and initialize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Arithmetic with variables and place into another one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A variable… varies! It can change value. 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-US"/>
              <a:t>Use one variable to set another one: it’s possible!</a:t>
            </a:r>
            <a:endParaRPr/>
          </a:p>
        </p:txBody>
      </p:sp>
      <p:sp>
        <p:nvSpPr>
          <p:cNvPr id="98" name="Google Shape;98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indexing issues can be source of many errors! Fence-post life. </a:t>
            </a:r>
            <a:endParaRPr/>
          </a:p>
        </p:txBody>
      </p:sp>
      <p:sp>
        <p:nvSpPr>
          <p:cNvPr id="114" name="Google Shape;11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Bomb = may get error if indexing int is out of bounds (e.g. negative index, or larger than the length of the string)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Safety guy = should return without error in usual case</a:t>
            </a:r>
            <a:endParaRPr/>
          </a:p>
        </p:txBody>
      </p:sp>
      <p:sp>
        <p:nvSpPr>
          <p:cNvPr id="123" name="Google Shape;123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4"/>
          <p:cNvSpPr txBox="1"/>
          <p:nvPr>
            <p:ph idx="1" type="body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4"/>
          <p:cNvSpPr txBox="1"/>
          <p:nvPr>
            <p:ph idx="2" type="body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2" name="Google Shape;32;p4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3" name="Google Shape;33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4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0" name="Google Shape;40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ourses.cs.washington.edu/courses/cse121/23wi/creative-projects/" TargetMode="External"/><Relationship Id="rId4" Type="http://schemas.openxmlformats.org/officeDocument/2006/relationships/hyperlink" Target="https://courses.cs.washington.edu/courses/cse121/23wi/programming-assignments/" TargetMode="External"/><Relationship Id="rId5" Type="http://schemas.openxmlformats.org/officeDocument/2006/relationships/hyperlink" Target="https://courses.cs.washington.edu/courses/cse121/23wi/syllabus/#required-course-work-resubmissions-and-late-work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/>
        </p:nvSpPr>
        <p:spPr>
          <a:xfrm>
            <a:off x="1524000" y="555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CSE 121</a:t>
            </a:r>
            <a:endParaRPr sz="6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1661750" y="1735138"/>
            <a:ext cx="9144000" cy="18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Elba Garza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Winter 2023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6638" y="2894163"/>
            <a:ext cx="7717136" cy="2978162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>
            <p:ph idx="11" type="ftr"/>
          </p:nvPr>
        </p:nvSpPr>
        <p:spPr>
          <a:xfrm>
            <a:off x="8569800" y="6323225"/>
            <a:ext cx="3622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Music: Quiero Decirte - Abraham Mateo, Ana Mena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 txBox="1"/>
          <p:nvPr>
            <p:ph type="title"/>
          </p:nvPr>
        </p:nvSpPr>
        <p:spPr>
          <a:xfrm>
            <a:off x="10414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Work on String Problems</a:t>
            </a:r>
            <a:endParaRPr sz="4000"/>
          </a:p>
        </p:txBody>
      </p:sp>
      <p:sp>
        <p:nvSpPr>
          <p:cNvPr id="134" name="Google Shape;1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3 - Winter 2023</a:t>
            </a:r>
            <a:endParaRPr/>
          </a:p>
        </p:txBody>
      </p:sp>
      <p:sp>
        <p:nvSpPr>
          <p:cNvPr id="135" name="Google Shape;1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838200" y="2250831"/>
            <a:ext cx="9810750" cy="3859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 lesson linked from the course calendar</a:t>
            </a:r>
            <a:endParaRPr/>
          </a:p>
          <a:p>
            <a:pPr indent="-22860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with the folks around you! </a:t>
            </a:r>
            <a:endParaRPr/>
          </a:p>
          <a:p>
            <a:pPr indent="-22860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 will be walking around to help 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Announcements, Reminders</a:t>
            </a:r>
            <a:endParaRPr/>
          </a:p>
        </p:txBody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838200" y="1825625"/>
            <a:ext cx="10415954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u="sng">
                <a:solidFill>
                  <a:schemeClr val="hlink"/>
                </a:solidFill>
                <a:hlinkClick r:id="rId3"/>
              </a:rPr>
              <a:t>Creative Project 0 </a:t>
            </a:r>
            <a:r>
              <a:rPr lang="en-US" sz="3600"/>
              <a:t>due last night! How did it go?</a:t>
            </a:r>
            <a:endParaRPr/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u="sng">
                <a:solidFill>
                  <a:schemeClr val="hlink"/>
                </a:solidFill>
                <a:hlinkClick r:id="rId4"/>
              </a:rPr>
              <a:t>Programming Assignment 0 </a:t>
            </a:r>
            <a:r>
              <a:rPr lang="en-US" sz="3600"/>
              <a:t>released; Due January 17th</a:t>
            </a:r>
            <a:endParaRPr sz="36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-4381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300"/>
              <a:buChar char="•"/>
            </a:pPr>
            <a:r>
              <a:rPr b="1" lang="en-US" sz="3300"/>
              <a:t>Just joined CSE 121?</a:t>
            </a:r>
            <a:r>
              <a:rPr lang="en-US" sz="3300"/>
              <a:t> Resubmission policy is your friend! See more in </a:t>
            </a:r>
            <a:r>
              <a:rPr lang="en-US" sz="3300" u="sng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syllabus</a:t>
            </a:r>
            <a:r>
              <a:rPr lang="en-US" sz="3300"/>
              <a:t>.</a:t>
            </a:r>
            <a:endParaRPr/>
          </a:p>
        </p:txBody>
      </p:sp>
      <p:sp>
        <p:nvSpPr>
          <p:cNvPr id="69" name="Google Shape;6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Lesson 3 - Winter 2023</a:t>
            </a:r>
            <a:endParaRPr/>
          </a:p>
        </p:txBody>
      </p:sp>
      <p:sp>
        <p:nvSpPr>
          <p:cNvPr id="70" name="Google Shape;7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Last Time</a:t>
            </a:r>
            <a:endParaRPr/>
          </a:p>
        </p:txBody>
      </p:sp>
      <p:sp>
        <p:nvSpPr>
          <p:cNvPr id="76" name="Google Shape;76;p8"/>
          <p:cNvSpPr txBox="1"/>
          <p:nvPr>
            <p:ph idx="1" type="body"/>
          </p:nvPr>
        </p:nvSpPr>
        <p:spPr>
          <a:xfrm>
            <a:off x="838200" y="1559169"/>
            <a:ext cx="9810750" cy="4551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600"/>
              <a:t>Types &amp; Simple Expressions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200"/>
              <a:t>,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200"/>
              <a:t>,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200"/>
              <a:t>,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 sz="3200"/>
              <a:t> 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Mixing Types ➔ convert, or risk data loss!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200"/>
              <a:t>Operators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For 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2800"/>
              <a:t> 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&amp; numericals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Boolean Operators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200"/>
              <a:t>Precedence/ P</a:t>
            </a:r>
            <a:r>
              <a:rPr lang="en-US" sz="1050">
                <a:solidFill>
                  <a:srgbClr val="A5A5A5"/>
                </a:solidFill>
              </a:rPr>
              <a:t>e</a:t>
            </a:r>
            <a:r>
              <a:rPr lang="en-US" sz="3200"/>
              <a:t>MMDAS</a:t>
            </a:r>
            <a:endParaRPr sz="32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3200"/>
          </a:p>
        </p:txBody>
      </p:sp>
      <p:sp>
        <p:nvSpPr>
          <p:cNvPr id="77" name="Google Shape;7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3 - Winter 2023</a:t>
            </a:r>
            <a:endParaRPr/>
          </a:p>
        </p:txBody>
      </p:sp>
      <p:sp>
        <p:nvSpPr>
          <p:cNvPr id="78" name="Google Shape;7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Plan for Today</a:t>
            </a:r>
            <a:endParaRPr/>
          </a:p>
        </p:txBody>
      </p:sp>
      <p:sp>
        <p:nvSpPr>
          <p:cNvPr id="84" name="Google Shape;84;p20"/>
          <p:cNvSpPr txBox="1"/>
          <p:nvPr>
            <p:ph idx="1" type="body"/>
          </p:nvPr>
        </p:nvSpPr>
        <p:spPr>
          <a:xfrm>
            <a:off x="838200" y="1559169"/>
            <a:ext cx="9810750" cy="4551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500"/>
              <a:t>Variables &amp; Strings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/>
              <a:t>Declaration &amp; Initialization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/>
              <a:t>Manipulation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000"/>
              <a:t>s &amp; </a:t>
            </a:r>
            <a:r>
              <a:rPr lang="en-US" sz="3000"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-US" sz="3000"/>
              <a:t>s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000"/>
              <a:t> Methods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500"/>
              <a:t>Evermore Practice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/>
              <a:t>Work with folks around you!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3000"/>
              <a:t>TAs and will be wandering around 😁 </a:t>
            </a:r>
            <a:endParaRPr sz="2800"/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3200"/>
          </a:p>
        </p:txBody>
      </p:sp>
      <p:sp>
        <p:nvSpPr>
          <p:cNvPr id="85" name="Google Shape;8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3 - Winter 2023</a:t>
            </a:r>
            <a:endParaRPr/>
          </a:p>
        </p:txBody>
      </p:sp>
      <p:sp>
        <p:nvSpPr>
          <p:cNvPr id="86" name="Google Shape;8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Variables</a:t>
            </a:r>
            <a:endParaRPr/>
          </a:p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838201" y="1825625"/>
            <a:ext cx="5644661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200"/>
              <a:t>Containers that </a:t>
            </a:r>
            <a:r>
              <a:rPr lang="en-US" sz="3200" u="sng"/>
              <a:t>store</a:t>
            </a:r>
            <a:r>
              <a:rPr lang="en-US" sz="3200"/>
              <a:t> values of a specific data type</a:t>
            </a:r>
            <a:r>
              <a:rPr lang="en-US"/>
              <a:t>. 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200"/>
              <a:t>To create a variable:</a:t>
            </a:r>
            <a:endParaRPr/>
          </a:p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b="1" lang="en-US" sz="3200"/>
              <a:t>Declaration</a:t>
            </a:r>
            <a:r>
              <a:rPr lang="en-US" sz="3200"/>
              <a:t>: Specify a data type (e.g.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3200"/>
              <a:t>,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lang="en-US" sz="3200"/>
              <a:t>, or </a:t>
            </a: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200"/>
              <a:t>) and a name/label </a:t>
            </a:r>
            <a:endParaRPr/>
          </a:p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b="1" lang="en-US" sz="3200"/>
              <a:t>Initialization</a:t>
            </a:r>
            <a:r>
              <a:rPr lang="en-US" sz="3200"/>
              <a:t>: Store a value into it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000"/>
          </a:p>
        </p:txBody>
      </p:sp>
      <p:sp>
        <p:nvSpPr>
          <p:cNvPr id="93" name="Google Shape;9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3 - Winter 2023</a:t>
            </a:r>
            <a:endParaRPr/>
          </a:p>
        </p:txBody>
      </p:sp>
      <p:sp>
        <p:nvSpPr>
          <p:cNvPr id="94" name="Google Shape;9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95" name="Google Shape;95;p11"/>
          <p:cNvSpPr txBox="1"/>
          <p:nvPr/>
        </p:nvSpPr>
        <p:spPr>
          <a:xfrm>
            <a:off x="6705600" y="2629341"/>
            <a:ext cx="5345724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version; </a:t>
            </a:r>
            <a:r>
              <a:rPr b="0" i="0" lang="en-US" sz="2800" u="none" cap="none" strike="noStrike">
                <a:solidFill>
                  <a:srgbClr val="6D8AA0"/>
                </a:solidFill>
                <a:latin typeface="Consolas"/>
                <a:ea typeface="Consolas"/>
                <a:cs typeface="Consolas"/>
                <a:sym typeface="Consolas"/>
              </a:rPr>
              <a:t>// declare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version = </a:t>
            </a:r>
            <a:r>
              <a:rPr b="0" i="0" lang="en-US" sz="2800" u="none" cap="none" strike="noStrike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b="0" i="0" lang="en-US" sz="2800" u="none" cap="none" strike="noStrike">
                <a:solidFill>
                  <a:srgbClr val="6D8AA0"/>
                </a:solidFill>
                <a:latin typeface="Consolas"/>
                <a:ea typeface="Consolas"/>
                <a:cs typeface="Consolas"/>
                <a:sym typeface="Consolas"/>
              </a:rPr>
              <a:t>// initialize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6D8AA0"/>
                </a:solidFill>
                <a:latin typeface="Consolas"/>
                <a:ea typeface="Consolas"/>
                <a:cs typeface="Consolas"/>
                <a:sym typeface="Consolas"/>
              </a:rPr>
              <a:t>// declare AND initialize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version = </a:t>
            </a:r>
            <a:r>
              <a:rPr b="0" i="0" lang="en-US" sz="2800" u="none" cap="none" strike="noStrike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endParaRPr b="0" i="0" sz="1400" u="none" cap="none" strike="noStrik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Variables</a:t>
            </a:r>
            <a:endParaRPr/>
          </a:p>
        </p:txBody>
      </p:sp>
      <p:sp>
        <p:nvSpPr>
          <p:cNvPr id="101" name="Google Shape;101;p22"/>
          <p:cNvSpPr txBox="1"/>
          <p:nvPr>
            <p:ph idx="1" type="body"/>
          </p:nvPr>
        </p:nvSpPr>
        <p:spPr>
          <a:xfrm>
            <a:off x="838200" y="1825625"/>
            <a:ext cx="9810750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3200"/>
              <a:t>They’re made to be manipulated, modified, re-used!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200"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solidFill>
                  <a:srgbClr val="46008D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 myFavoriteNumber = </a:t>
            </a:r>
            <a:r>
              <a:rPr lang="en-US" sz="2800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27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solidFill>
                  <a:srgbClr val="46008D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 doubleFV = myFavoriteNumber * </a:t>
            </a:r>
            <a:r>
              <a:rPr lang="en-US" sz="2800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; 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myFavoriteNumber = myFavoriteNumber + </a:t>
            </a:r>
            <a:r>
              <a:rPr lang="en-US" sz="2800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;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latin typeface="Consolas"/>
                <a:ea typeface="Consolas"/>
                <a:cs typeface="Consolas"/>
                <a:sym typeface="Consolas"/>
              </a:rPr>
              <a:t>myFavoriteNumber = doubleFV;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000"/>
          </a:p>
        </p:txBody>
      </p:sp>
      <p:sp>
        <p:nvSpPr>
          <p:cNvPr id="102" name="Google Shape;10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3 - Winter 2023</a:t>
            </a:r>
            <a:endParaRPr/>
          </a:p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/>
          <p:nvPr>
            <p:ph type="title"/>
          </p:nvPr>
        </p:nvSpPr>
        <p:spPr>
          <a:xfrm>
            <a:off x="10414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Work on Variables Problems</a:t>
            </a:r>
            <a:endParaRPr sz="4000">
              <a:solidFill>
                <a:srgbClr val="6600CA"/>
              </a:solidFill>
            </a:endParaRPr>
          </a:p>
        </p:txBody>
      </p:sp>
      <p:sp>
        <p:nvSpPr>
          <p:cNvPr id="109" name="Google Shape;109;p14"/>
          <p:cNvSpPr txBox="1"/>
          <p:nvPr>
            <p:ph idx="1" type="body"/>
          </p:nvPr>
        </p:nvSpPr>
        <p:spPr>
          <a:xfrm>
            <a:off x="838200" y="2250831"/>
            <a:ext cx="9810750" cy="3859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/>
              <a:t>Ed lesson linked from the course calendar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/>
              <a:t>Work with the folks around you!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/>
              <a:t>TAs will be walking around to help </a:t>
            </a:r>
            <a:endParaRPr/>
          </a:p>
        </p:txBody>
      </p:sp>
      <p:sp>
        <p:nvSpPr>
          <p:cNvPr id="110" name="Google Shape;11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3 - Winter 2023</a:t>
            </a:r>
            <a:endParaRPr/>
          </a:p>
        </p:txBody>
      </p:sp>
      <p:sp>
        <p:nvSpPr>
          <p:cNvPr id="111" name="Google Shape;11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10414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Strings</a:t>
            </a:r>
            <a:endParaRPr sz="4000"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838200" y="1825625"/>
            <a:ext cx="6570785" cy="42850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String = sequence of characters treated as one, yet be indexed to individual parts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Zero-based indexing 💣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3200"/>
          </a:p>
          <a:p>
            <a:pPr indent="-508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3200"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 sz="3200"/>
              <a:t>Side note</a:t>
            </a:r>
            <a:r>
              <a:rPr lang="en-US" sz="3200"/>
              <a:t>: new data type! 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200"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, represents a single character, thus use single quotes ;)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3 - Winter 2023</a:t>
            </a:r>
            <a:endParaRPr/>
          </a:p>
        </p:txBody>
      </p:sp>
      <p:sp>
        <p:nvSpPr>
          <p:cNvPr id="119" name="Google Shape;11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pic>
        <p:nvPicPr>
          <p:cNvPr id="120" name="Google Shape;12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0093" y="3347170"/>
            <a:ext cx="4783015" cy="1241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type="title"/>
          </p:nvPr>
        </p:nvSpPr>
        <p:spPr>
          <a:xfrm>
            <a:off x="10414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/>
              <a:t>String Methods</a:t>
            </a:r>
            <a:endParaRPr sz="4000"/>
          </a:p>
        </p:txBody>
      </p:sp>
      <p:sp>
        <p:nvSpPr>
          <p:cNvPr id="126" name="Google Shape;126;p21"/>
          <p:cNvSpPr txBox="1"/>
          <p:nvPr>
            <p:ph idx="1" type="body"/>
          </p:nvPr>
        </p:nvSpPr>
        <p:spPr>
          <a:xfrm>
            <a:off x="480646" y="1547447"/>
            <a:ext cx="11512062" cy="4808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Methods used to manipulate/extract information from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/>
              <a:t>s</a:t>
            </a:r>
            <a:endParaRPr/>
          </a:p>
          <a:p>
            <a:pPr indent="0" lvl="1" marL="5715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en-US"/>
              <a:t>	</a:t>
            </a:r>
            <a:r>
              <a:rPr lang="en-US" sz="2800"/>
              <a:t>Usage: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&lt;string variable&gt;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&lt;method&gt;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&lt;parameters&gt;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3200"/>
              <a:t>Examples: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l</a:t>
            </a: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ength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():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/>
              <a:t>returns number of characters in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2600"/>
              <a:t>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👷‍♂️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charAt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/>
              <a:t>: </a:t>
            </a:r>
            <a:r>
              <a:rPr lang="en-US" sz="2600"/>
              <a:t>returns </a:t>
            </a:r>
            <a:r>
              <a:rPr lang="en-US" sz="2600"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-US" sz="2600"/>
              <a:t> at a specific index</a:t>
            </a:r>
            <a:r>
              <a:rPr lang="en-US"/>
              <a:t> (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/>
              <a:t>) </a:t>
            </a:r>
            <a:r>
              <a:rPr lang="en-US" sz="2600"/>
              <a:t>of</a:t>
            </a:r>
            <a:r>
              <a:rPr lang="en-US"/>
              <a:t>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 💣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indexOf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char/String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returns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index position of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char/String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👷‍♂️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equals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returns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whether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lang="en-US" sz="2600" u="sng">
                <a:latin typeface="Calibri"/>
                <a:ea typeface="Calibri"/>
                <a:cs typeface="Calibri"/>
                <a:sym typeface="Calibri"/>
              </a:rPr>
              <a:t>fully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match or not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👷‍♂️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solidFill>
                  <a:srgbClr val="942093"/>
                </a:solidFill>
                <a:latin typeface="Consolas"/>
                <a:ea typeface="Consolas"/>
                <a:cs typeface="Consolas"/>
                <a:sym typeface="Consolas"/>
              </a:rPr>
              <a:t>contains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returns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latin typeface="Consolas"/>
                <a:ea typeface="Consolas"/>
                <a:cs typeface="Consolas"/>
                <a:sym typeface="Consolas"/>
              </a:rPr>
              <a:t>boolean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whether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solidFill>
                  <a:srgbClr val="009051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600" u="sng">
                <a:latin typeface="Calibri"/>
                <a:ea typeface="Calibri"/>
                <a:cs typeface="Calibri"/>
                <a:sym typeface="Calibri"/>
              </a:rPr>
              <a:t>fully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present or not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👷‍♂️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3200">
                <a:latin typeface="Calibri"/>
                <a:ea typeface="Calibri"/>
                <a:cs typeface="Calibri"/>
                <a:sym typeface="Calibri"/>
              </a:rPr>
              <a:t>Note</a:t>
            </a: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Methods do </a:t>
            </a:r>
            <a:r>
              <a:rPr lang="en-US" sz="3100" u="sng"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 modify the </a:t>
            </a:r>
            <a:r>
              <a:rPr lang="en-US">
                <a:solidFill>
                  <a:srgbClr val="C00000"/>
                </a:solidFill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 variable they’re called upon. Rather, you receive information!</a:t>
            </a:r>
            <a:endParaRPr sz="3100"/>
          </a:p>
        </p:txBody>
      </p:sp>
      <p:sp>
        <p:nvSpPr>
          <p:cNvPr id="127" name="Google Shape;127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3 - Winter 2023</a:t>
            </a:r>
            <a:endParaRPr/>
          </a:p>
        </p:txBody>
      </p:sp>
      <p:sp>
        <p:nvSpPr>
          <p:cNvPr id="128" name="Google Shape;128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2020-09-29T18:40:50Z</dcterms:created>
  <dc:creator>Brett Wortzman</dc:creator>
</cp:coreProperties>
</file>