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embeddedFontLst>
    <p:embeddedFont>
      <p:font typeface="Helvetica Neue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j1wtI3zv4k4HID7LvGOT+kFRdd2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bold.fntdata"/><Relationship Id="rId10" Type="http://schemas.openxmlformats.org/officeDocument/2006/relationships/font" Target="fonts/HelveticaNeue-regular.fntdata"/><Relationship Id="rId13" Type="http://schemas.openxmlformats.org/officeDocument/2006/relationships/font" Target="fonts/HelveticaNeue-boldItalic.fntdata"/><Relationship Id="rId12" Type="http://schemas.openxmlformats.org/officeDocument/2006/relationships/font" Target="fonts/HelveticaNeue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9" name="Google Shape;6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100e640dbe_1_7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g2100e640dbe_1_7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8" name="Google Shape;78;g2100e640dbe_1_7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100e640dbe_1_10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g2100e640dbe_1_10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g2100e640dbe_1_10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100e640dbe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5" name="Google Shape;95;g2100e640dbe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100e640dbe_1_8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4" name="Google Shape;104;g2100e640dbe_1_8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4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3"/>
          <p:cNvSpPr txBox="1"/>
          <p:nvPr>
            <p:ph idx="1" type="body"/>
          </p:nvPr>
        </p:nvSpPr>
        <p:spPr>
          <a:xfrm>
            <a:off x="838200" y="1690688"/>
            <a:ext cx="10515599" cy="4222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7" name="Google Shape;37;p4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8" name="Google Shape;38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4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5" name="Google Shape;45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4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4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4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4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9" name="Google Shape;59;p4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100e640dbe_1_6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g2100e640dbe_1_66"/>
          <p:cNvSpPr txBox="1"/>
          <p:nvPr>
            <p:ph idx="1" type="body"/>
          </p:nvPr>
        </p:nvSpPr>
        <p:spPr>
          <a:xfrm>
            <a:off x="838200" y="1825625"/>
            <a:ext cx="5181600" cy="42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g2100e640dbe_1_66"/>
          <p:cNvSpPr txBox="1"/>
          <p:nvPr>
            <p:ph idx="2" type="body"/>
          </p:nvPr>
        </p:nvSpPr>
        <p:spPr>
          <a:xfrm>
            <a:off x="6172200" y="1825625"/>
            <a:ext cx="5181600" cy="42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g2100e640dbe_1_6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g2100e640dbe_1_6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g2100e640dbe_1_6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"/>
          <p:cNvSpPr txBox="1"/>
          <p:nvPr/>
        </p:nvSpPr>
        <p:spPr>
          <a:xfrm>
            <a:off x="1524000" y="555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CSE 121</a:t>
            </a:r>
            <a:endParaRPr sz="6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1661750" y="1735138"/>
            <a:ext cx="9144000" cy="18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Elba Garza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Winter 2023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3" name="Google Shape;73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7625" y="2748676"/>
            <a:ext cx="8452250" cy="3283738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"/>
          <p:cNvSpPr txBox="1"/>
          <p:nvPr>
            <p:ph idx="11" type="ftr"/>
          </p:nvPr>
        </p:nvSpPr>
        <p:spPr>
          <a:xfrm>
            <a:off x="10056725" y="6337825"/>
            <a:ext cx="197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300"/>
              <a:t>Music: Juice - Lizzo</a:t>
            </a:r>
            <a:endParaRPr sz="1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100e640dbe_1_73"/>
          <p:cNvSpPr txBox="1"/>
          <p:nvPr>
            <p:ph type="title"/>
          </p:nvPr>
        </p:nvSpPr>
        <p:spPr>
          <a:xfrm>
            <a:off x="838200" y="17277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Announcements, Reminders</a:t>
            </a:r>
            <a:endParaRPr/>
          </a:p>
        </p:txBody>
      </p:sp>
      <p:sp>
        <p:nvSpPr>
          <p:cNvPr id="81" name="Google Shape;81;g2100e640dbe_1_73"/>
          <p:cNvSpPr txBox="1"/>
          <p:nvPr>
            <p:ph idx="1" type="body"/>
          </p:nvPr>
        </p:nvSpPr>
        <p:spPr>
          <a:xfrm>
            <a:off x="838200" y="1195750"/>
            <a:ext cx="11202000" cy="48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1" marL="4572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3000"/>
              <a:buFont typeface="Calibri"/>
              <a:buChar char="•"/>
            </a:pPr>
            <a:r>
              <a:rPr lang="en-US" sz="3000"/>
              <a:t>Quiz 2 - </a:t>
            </a:r>
            <a:r>
              <a:rPr lang="en-US" sz="2600"/>
              <a:t>February 23</a:t>
            </a:r>
            <a:r>
              <a:rPr baseline="30000" lang="en-US" sz="2600"/>
              <a:t>rd</a:t>
            </a:r>
            <a:r>
              <a:rPr lang="en-US" sz="2600"/>
              <a:t> – 24</a:t>
            </a:r>
            <a:r>
              <a:rPr baseline="30000" lang="en-US" sz="2600"/>
              <a:t>th</a:t>
            </a:r>
            <a:r>
              <a:rPr lang="en-US" sz="2600"/>
              <a:t>, 00:01 to 23:59 (</a:t>
            </a:r>
            <a:r>
              <a:rPr b="1" lang="en-US" sz="2600"/>
              <a:t>TONIGHT!</a:t>
            </a:r>
            <a:r>
              <a:rPr lang="en-US" sz="2600"/>
              <a:t>)</a:t>
            </a:r>
            <a:endParaRPr sz="3000"/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Take-home, same exact format as usual, and no longer!</a:t>
            </a:r>
            <a:endParaRPr sz="2600"/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Open for 48 hours, start any time &amp; given 1.5 hours</a:t>
            </a:r>
            <a:r>
              <a:rPr b="1" lang="en-US" sz="2600"/>
              <a:t> </a:t>
            </a:r>
            <a:r>
              <a:rPr lang="en-US" sz="2600"/>
              <a:t>to finish; Accommodations still apply.</a:t>
            </a:r>
            <a:endParaRPr sz="2600"/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No retakes though!</a:t>
            </a:r>
            <a:endParaRPr sz="2600"/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Can work together; </a:t>
            </a:r>
            <a:r>
              <a:rPr lang="en-US" sz="2600" u="sng"/>
              <a:t>must</a:t>
            </a:r>
            <a:r>
              <a:rPr lang="en-US" sz="2600"/>
              <a:t> state with whom!</a:t>
            </a:r>
            <a:endParaRPr sz="2600"/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2600"/>
              <a:buChar char="•"/>
            </a:pPr>
            <a:r>
              <a:rPr b="1" lang="en-US" sz="2600">
                <a:solidFill>
                  <a:srgbClr val="9900FF"/>
                </a:solidFill>
              </a:rPr>
              <a:t>Will send out more information (logins/links/etc.) tonight!</a:t>
            </a:r>
            <a:endParaRPr b="1" sz="2600">
              <a:solidFill>
                <a:srgbClr val="9900FF"/>
              </a:solidFill>
            </a:endParaRPr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Creative Project 3 out tonight; due February 28</a:t>
            </a:r>
            <a:r>
              <a:rPr baseline="30000" lang="en-US" sz="3000"/>
              <a:t>th</a:t>
            </a:r>
            <a:r>
              <a:rPr lang="en-US" sz="3000"/>
              <a:t> at 11:59 PM</a:t>
            </a:r>
            <a:endParaRPr sz="3000"/>
          </a:p>
          <a:p>
            <a:pPr indent="-419100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Resubmission Form for R5 out soon; due February 28</a:t>
            </a:r>
            <a:r>
              <a:rPr baseline="30000" lang="en-US" sz="3000"/>
              <a:t>th</a:t>
            </a:r>
            <a:r>
              <a:rPr lang="en-US" sz="3000"/>
              <a:t> by 11:59 PM</a:t>
            </a:r>
            <a:endParaRPr sz="3000"/>
          </a:p>
        </p:txBody>
      </p:sp>
      <p:sp>
        <p:nvSpPr>
          <p:cNvPr id="82" name="Google Shape;82;g2100e640dbe_1_7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>
                <a:solidFill>
                  <a:schemeClr val="lt1"/>
                </a:solidFill>
              </a:rPr>
              <a:t>Lesson 14 - Winter 2023</a:t>
            </a:r>
            <a:endParaRPr/>
          </a:p>
        </p:txBody>
      </p:sp>
      <p:sp>
        <p:nvSpPr>
          <p:cNvPr id="83" name="Google Shape;83;g2100e640dbe_1_7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100e640dbe_1_104"/>
          <p:cNvSpPr txBox="1"/>
          <p:nvPr>
            <p:ph type="title"/>
          </p:nvPr>
        </p:nvSpPr>
        <p:spPr>
          <a:xfrm>
            <a:off x="838200" y="17277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Announcements, Reminders</a:t>
            </a:r>
            <a:endParaRPr/>
          </a:p>
        </p:txBody>
      </p:sp>
      <p:sp>
        <p:nvSpPr>
          <p:cNvPr id="90" name="Google Shape;90;g2100e640dbe_1_104"/>
          <p:cNvSpPr txBox="1"/>
          <p:nvPr>
            <p:ph idx="1" type="body"/>
          </p:nvPr>
        </p:nvSpPr>
        <p:spPr>
          <a:xfrm>
            <a:off x="838200" y="1195750"/>
            <a:ext cx="11202000" cy="48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Quiz Retake on Tuesday, February 28th:</a:t>
            </a:r>
            <a:endParaRPr sz="3000"/>
          </a:p>
          <a:p>
            <a:pPr indent="-406400" lvl="1" marL="9144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Retake Form out soon; due Sunday Feb 26</a:t>
            </a:r>
            <a:r>
              <a:rPr baseline="30000" lang="en-US" sz="2800"/>
              <a:t>th</a:t>
            </a:r>
            <a:r>
              <a:rPr lang="en-US" sz="2800"/>
              <a:t> at 11:59 PM</a:t>
            </a:r>
            <a:endParaRPr sz="2800"/>
          </a:p>
          <a:p>
            <a:pPr indent="-406400" lvl="1" marL="9144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Eligible Quizzes:</a:t>
            </a:r>
            <a:endParaRPr sz="2800"/>
          </a:p>
          <a:p>
            <a:pPr indent="-406400" lvl="2" marL="13716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Quiz 1 - 3rd and </a:t>
            </a:r>
            <a:r>
              <a:rPr lang="en-US" sz="2800" u="sng"/>
              <a:t>final</a:t>
            </a:r>
            <a:r>
              <a:rPr lang="en-US" sz="2800"/>
              <a:t> opportunity! </a:t>
            </a:r>
            <a:endParaRPr sz="2800"/>
          </a:p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Quiz 0 retakes grading… sorry, didn’t get to it this weekend! </a:t>
            </a:r>
            <a:r>
              <a:rPr lang="en-US" sz="3000">
                <a:solidFill>
                  <a:srgbClr val="E0E0E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🥺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  <p:sp>
        <p:nvSpPr>
          <p:cNvPr id="91" name="Google Shape;91;g2100e640dbe_1_10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>
                <a:solidFill>
                  <a:schemeClr val="lt1"/>
                </a:solidFill>
              </a:rPr>
              <a:t>Lesson 14 - Winter 2023</a:t>
            </a:r>
            <a:endParaRPr/>
          </a:p>
        </p:txBody>
      </p:sp>
      <p:sp>
        <p:nvSpPr>
          <p:cNvPr id="92" name="Google Shape;92;g2100e640dbe_1_10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100e640dbe_1_0"/>
          <p:cNvSpPr txBox="1"/>
          <p:nvPr>
            <p:ph idx="1" type="body"/>
          </p:nvPr>
        </p:nvSpPr>
        <p:spPr>
          <a:xfrm>
            <a:off x="838200" y="1559175"/>
            <a:ext cx="11001300" cy="45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2750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900"/>
              <a:buFont typeface="Consolas"/>
              <a:buChar char="•"/>
            </a:pPr>
            <a:r>
              <a:rPr lang="en-US" sz="3100"/>
              <a:t>User Input</a:t>
            </a:r>
            <a:endParaRPr sz="3100"/>
          </a:p>
          <a:p>
            <a:pPr indent="0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-425450" lvl="1" marL="9144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>
                <a:latin typeface="Consolas"/>
                <a:ea typeface="Consolas"/>
                <a:cs typeface="Consolas"/>
                <a:sym typeface="Consolas"/>
              </a:rPr>
              <a:t>Scanner</a:t>
            </a:r>
            <a:r>
              <a:rPr lang="en-US" sz="3100"/>
              <a:t> class</a:t>
            </a:r>
            <a:endParaRPr sz="3100"/>
          </a:p>
          <a:p>
            <a:pPr indent="-412750" lvl="2" marL="1371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-US" sz="2900"/>
              <a:t>Methods:</a:t>
            </a:r>
            <a:endParaRPr sz="2900"/>
          </a:p>
          <a:p>
            <a:pPr indent="-393700" lvl="3" marL="18288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5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console</a:t>
            </a:r>
            <a:r>
              <a:rPr lang="en-US" sz="2500">
                <a:latin typeface="Consolas"/>
                <a:ea typeface="Consolas"/>
                <a:cs typeface="Consolas"/>
                <a:sym typeface="Consolas"/>
              </a:rPr>
              <a:t>.next()</a:t>
            </a:r>
            <a:r>
              <a:rPr lang="en-US" sz="2600"/>
              <a:t> - </a:t>
            </a:r>
            <a:r>
              <a:rPr lang="en-US" sz="2600">
                <a:solidFill>
                  <a:srgbClr val="222222"/>
                </a:solidFill>
                <a:highlight>
                  <a:srgbClr val="FFFFFF"/>
                </a:highlight>
              </a:rPr>
              <a:t>asking the user for </a:t>
            </a:r>
            <a:r>
              <a:rPr lang="en-US" sz="2600" u="sng">
                <a:solidFill>
                  <a:srgbClr val="222222"/>
                </a:solidFill>
              </a:rPr>
              <a:t>one singular token</a:t>
            </a:r>
            <a:r>
              <a:rPr b="1" lang="en-US" sz="2600">
                <a:solidFill>
                  <a:srgbClr val="222222"/>
                </a:solidFill>
              </a:rPr>
              <a:t> </a:t>
            </a:r>
            <a:r>
              <a:rPr lang="en-US" sz="2600">
                <a:solidFill>
                  <a:srgbClr val="222222"/>
                </a:solidFill>
              </a:rPr>
              <a:t>as input.</a:t>
            </a:r>
            <a:r>
              <a:rPr lang="en-US" sz="260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93700" lvl="4" marL="22860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>
                <a:solidFill>
                  <a:srgbClr val="222222"/>
                </a:solidFill>
                <a:highlight>
                  <a:srgbClr val="FFFFFF"/>
                </a:highlight>
              </a:rPr>
              <a:t>Token: a unit of input separated by some </a:t>
            </a:r>
            <a:r>
              <a:rPr lang="en-US" sz="2600">
                <a:solidFill>
                  <a:srgbClr val="222222"/>
                </a:solidFill>
              </a:rPr>
              <a:t>whitespace (e.g. space, tab, newline!)</a:t>
            </a:r>
            <a:endParaRPr sz="2600"/>
          </a:p>
          <a:p>
            <a:pPr indent="-393700" lvl="3" marL="18288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5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console</a:t>
            </a:r>
            <a:r>
              <a:rPr lang="en-US" sz="2500">
                <a:latin typeface="Consolas"/>
                <a:ea typeface="Consolas"/>
                <a:cs typeface="Consolas"/>
                <a:sym typeface="Consolas"/>
              </a:rPr>
              <a:t>.nextLine()</a:t>
            </a:r>
            <a:r>
              <a:rPr lang="en-US" sz="2600"/>
              <a:t> - input that </a:t>
            </a:r>
            <a:r>
              <a:rPr lang="en-US" sz="2600" u="sng"/>
              <a:t>can be multiple</a:t>
            </a:r>
            <a:r>
              <a:rPr lang="en-US" sz="2600" u="sng">
                <a:solidFill>
                  <a:srgbClr val="222222"/>
                </a:solidFill>
                <a:highlight>
                  <a:srgbClr val="FFFFFF"/>
                </a:highlight>
              </a:rPr>
              <a:t> words</a:t>
            </a:r>
            <a:r>
              <a:rPr lang="en-US" sz="2600">
                <a:solidFill>
                  <a:srgbClr val="222222"/>
                </a:solidFill>
                <a:highlight>
                  <a:srgbClr val="FFFFFF"/>
                </a:highlight>
              </a:rPr>
              <a:t>, separated by spaces!</a:t>
            </a:r>
            <a:endParaRPr sz="2600"/>
          </a:p>
          <a:p>
            <a:pPr indent="-393700" lvl="3" marL="18288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5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console</a:t>
            </a:r>
            <a:r>
              <a:rPr lang="en-US" sz="2500">
                <a:latin typeface="Consolas"/>
                <a:ea typeface="Consolas"/>
                <a:cs typeface="Consolas"/>
                <a:sym typeface="Consolas"/>
              </a:rPr>
              <a:t>.nextInt()</a:t>
            </a:r>
            <a:r>
              <a:rPr lang="en-US" sz="2600"/>
              <a:t> - asking the user for an </a:t>
            </a:r>
            <a:r>
              <a:rPr lang="en-US" sz="2600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2600"/>
              <a:t> value as input</a:t>
            </a:r>
            <a:endParaRPr sz="2600">
              <a:latin typeface="Consolas"/>
              <a:ea typeface="Consolas"/>
              <a:cs typeface="Consolas"/>
              <a:sym typeface="Consolas"/>
            </a:endParaRPr>
          </a:p>
          <a:p>
            <a:pPr indent="-393700" lvl="3" marL="18288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5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console</a:t>
            </a:r>
            <a:r>
              <a:rPr lang="en-US" sz="2500">
                <a:latin typeface="Consolas"/>
                <a:ea typeface="Consolas"/>
                <a:cs typeface="Consolas"/>
                <a:sym typeface="Consolas"/>
              </a:rPr>
              <a:t>.nextDouble()</a:t>
            </a:r>
            <a:r>
              <a:rPr lang="en-US" sz="2600"/>
              <a:t> - asking the user for a </a:t>
            </a:r>
            <a:r>
              <a:rPr lang="en-US" sz="2600">
                <a:latin typeface="Consolas"/>
                <a:ea typeface="Consolas"/>
                <a:cs typeface="Consolas"/>
                <a:sym typeface="Consolas"/>
              </a:rPr>
              <a:t>double</a:t>
            </a:r>
            <a:r>
              <a:rPr lang="en-US" sz="2600"/>
              <a:t> value as input</a:t>
            </a:r>
            <a:endParaRPr sz="2600"/>
          </a:p>
          <a:p>
            <a:pPr indent="-412750" lvl="2" marL="1371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-US" sz="2900"/>
              <a:t>If methods don’t receive correct input → Exception!</a:t>
            </a:r>
            <a:endParaRPr sz="2900"/>
          </a:p>
        </p:txBody>
      </p:sp>
      <p:sp>
        <p:nvSpPr>
          <p:cNvPr id="98" name="Google Shape;98;g2100e640dbe_1_0"/>
          <p:cNvSpPr txBox="1"/>
          <p:nvPr>
            <p:ph type="title"/>
          </p:nvPr>
        </p:nvSpPr>
        <p:spPr>
          <a:xfrm>
            <a:off x="838200" y="1365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Last Time</a:t>
            </a:r>
            <a:endParaRPr/>
          </a:p>
        </p:txBody>
      </p:sp>
      <p:sp>
        <p:nvSpPr>
          <p:cNvPr id="99" name="Google Shape;99;g2100e640dbe_1_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14 - Winter 2023</a:t>
            </a:r>
            <a:endParaRPr/>
          </a:p>
        </p:txBody>
      </p:sp>
      <p:sp>
        <p:nvSpPr>
          <p:cNvPr id="100" name="Google Shape;100;g2100e640dbe_1_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1" name="Google Shape;101;g2100e640dbe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56375" y="1350400"/>
            <a:ext cx="6340300" cy="103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g2100e640dbe_1_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21325" y="760750"/>
            <a:ext cx="6089198" cy="99245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g2100e640dbe_1_82"/>
          <p:cNvSpPr txBox="1"/>
          <p:nvPr>
            <p:ph idx="1" type="body"/>
          </p:nvPr>
        </p:nvSpPr>
        <p:spPr>
          <a:xfrm>
            <a:off x="838200" y="1482975"/>
            <a:ext cx="11001300" cy="48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File Input/Output</a:t>
            </a:r>
            <a:endParaRPr sz="3000"/>
          </a:p>
          <a:p>
            <a:pPr indent="-3873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US" sz="2500"/>
              <a:t>New class used: </a:t>
            </a:r>
            <a:r>
              <a:rPr lang="en-US" sz="2500">
                <a:latin typeface="Consolas"/>
                <a:ea typeface="Consolas"/>
                <a:cs typeface="Consolas"/>
                <a:sym typeface="Consolas"/>
              </a:rPr>
              <a:t>File</a:t>
            </a:r>
            <a:r>
              <a:rPr lang="en-US" sz="2500"/>
              <a:t> (</a:t>
            </a:r>
            <a:r>
              <a:rPr lang="en-US" sz="2500"/>
              <a:t>need to warn about exceptions!</a:t>
            </a:r>
            <a:r>
              <a:rPr lang="en-US" sz="2500"/>
              <a:t>)</a:t>
            </a:r>
            <a:endParaRPr sz="2500"/>
          </a:p>
          <a:p>
            <a:pPr indent="-3683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Need to import </a:t>
            </a:r>
            <a:r>
              <a:rPr lang="en-US" sz="2200">
                <a:latin typeface="Consolas"/>
                <a:ea typeface="Consolas"/>
                <a:cs typeface="Consolas"/>
                <a:sym typeface="Consolas"/>
              </a:rPr>
              <a:t>java.io.*</a:t>
            </a:r>
            <a:endParaRPr sz="2200">
              <a:latin typeface="Consolas"/>
              <a:ea typeface="Consolas"/>
              <a:cs typeface="Consolas"/>
              <a:sym typeface="Consolas"/>
            </a:endParaRPr>
          </a:p>
          <a:p>
            <a:pPr indent="-3873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US" sz="2500">
                <a:latin typeface="Consolas"/>
                <a:ea typeface="Consolas"/>
                <a:cs typeface="Consolas"/>
                <a:sym typeface="Consolas"/>
              </a:rPr>
              <a:t>Scanner</a:t>
            </a:r>
            <a:r>
              <a:rPr lang="en-US" sz="2500"/>
              <a:t> Methods using </a:t>
            </a:r>
            <a:r>
              <a:rPr lang="en-US" sz="2500">
                <a:latin typeface="Consolas"/>
                <a:ea typeface="Consolas"/>
                <a:cs typeface="Consolas"/>
                <a:sym typeface="Consolas"/>
              </a:rPr>
              <a:t>File</a:t>
            </a:r>
            <a:r>
              <a:rPr lang="en-US" sz="2500"/>
              <a:t>s:</a:t>
            </a:r>
            <a:endParaRPr sz="2500"/>
          </a:p>
          <a:p>
            <a:pPr indent="-3619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fileScan</a:t>
            </a:r>
            <a:r>
              <a:rPr lang="en-US" sz="2100">
                <a:latin typeface="Consolas"/>
                <a:ea typeface="Consolas"/>
                <a:cs typeface="Consolas"/>
                <a:sym typeface="Consolas"/>
              </a:rPr>
              <a:t>.hasNext()</a:t>
            </a:r>
            <a:r>
              <a:rPr lang="en-US" sz="2100"/>
              <a:t> - Returns </a:t>
            </a:r>
            <a:r>
              <a:rPr lang="en-US" sz="2100">
                <a:latin typeface="Consolas"/>
                <a:ea typeface="Consolas"/>
                <a:cs typeface="Consolas"/>
                <a:sym typeface="Consolas"/>
              </a:rPr>
              <a:t>true</a:t>
            </a:r>
            <a:r>
              <a:rPr lang="en-US" sz="2100"/>
              <a:t> if the </a:t>
            </a:r>
            <a:r>
              <a:rPr lang="en-US" sz="2100">
                <a:latin typeface="Consolas"/>
                <a:ea typeface="Consolas"/>
                <a:cs typeface="Consolas"/>
                <a:sym typeface="Consolas"/>
              </a:rPr>
              <a:t>Scanner</a:t>
            </a:r>
            <a:r>
              <a:rPr lang="en-US" sz="2100"/>
              <a:t> contains another token of input, returns </a:t>
            </a:r>
            <a:r>
              <a:rPr lang="en-US" sz="2100">
                <a:latin typeface="Consolas"/>
                <a:ea typeface="Consolas"/>
                <a:cs typeface="Consolas"/>
                <a:sym typeface="Consolas"/>
              </a:rPr>
              <a:t>false</a:t>
            </a:r>
            <a:r>
              <a:rPr lang="en-US" sz="2100"/>
              <a:t> otherwise.</a:t>
            </a:r>
            <a:endParaRPr sz="2100"/>
          </a:p>
          <a:p>
            <a:pPr indent="-3619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fileScan</a:t>
            </a:r>
            <a:r>
              <a:rPr lang="en-US" sz="2100">
                <a:latin typeface="Consolas"/>
                <a:ea typeface="Consolas"/>
                <a:cs typeface="Consolas"/>
                <a:sym typeface="Consolas"/>
              </a:rPr>
              <a:t>.hasNextInt()</a:t>
            </a:r>
            <a:r>
              <a:rPr lang="en-US" sz="2100"/>
              <a:t>/</a:t>
            </a:r>
            <a:r>
              <a:rPr lang="en-US" sz="2100">
                <a:latin typeface="Consolas"/>
                <a:ea typeface="Consolas"/>
                <a:cs typeface="Consolas"/>
                <a:sym typeface="Consolas"/>
              </a:rPr>
              <a:t>hasNextDouble()</a:t>
            </a:r>
            <a:r>
              <a:rPr lang="en-US" sz="2100"/>
              <a:t> - Returns </a:t>
            </a:r>
            <a:r>
              <a:rPr lang="en-US" sz="2100">
                <a:latin typeface="Consolas"/>
                <a:ea typeface="Consolas"/>
                <a:cs typeface="Consolas"/>
                <a:sym typeface="Consolas"/>
              </a:rPr>
              <a:t>true</a:t>
            </a:r>
            <a:r>
              <a:rPr lang="en-US" sz="2100"/>
              <a:t> if the </a:t>
            </a:r>
            <a:r>
              <a:rPr lang="en-US" sz="2100">
                <a:latin typeface="Consolas"/>
                <a:ea typeface="Consolas"/>
                <a:cs typeface="Consolas"/>
                <a:sym typeface="Consolas"/>
              </a:rPr>
              <a:t>Scanner</a:t>
            </a:r>
            <a:r>
              <a:rPr lang="en-US" sz="2100"/>
              <a:t>’s next token of input is a(n) </a:t>
            </a:r>
            <a:r>
              <a:rPr lang="en-US" sz="2100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2100"/>
              <a:t>/</a:t>
            </a:r>
            <a:r>
              <a:rPr lang="en-US" sz="2100">
                <a:latin typeface="Consolas"/>
                <a:ea typeface="Consolas"/>
                <a:cs typeface="Consolas"/>
                <a:sym typeface="Consolas"/>
              </a:rPr>
              <a:t>double</a:t>
            </a:r>
            <a:r>
              <a:rPr lang="en-US" sz="2100"/>
              <a:t>, returns </a:t>
            </a:r>
            <a:r>
              <a:rPr lang="en-US" sz="2100">
                <a:latin typeface="Consolas"/>
                <a:ea typeface="Consolas"/>
                <a:cs typeface="Consolas"/>
                <a:sym typeface="Consolas"/>
              </a:rPr>
              <a:t>false</a:t>
            </a:r>
            <a:r>
              <a:rPr lang="en-US" sz="2100"/>
              <a:t> otherwise.</a:t>
            </a:r>
            <a:endParaRPr sz="2100"/>
          </a:p>
          <a:p>
            <a:pPr indent="-3619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fileScan</a:t>
            </a:r>
            <a:r>
              <a:rPr lang="en-US" sz="2100">
                <a:latin typeface="Consolas"/>
                <a:ea typeface="Consolas"/>
                <a:cs typeface="Consolas"/>
                <a:sym typeface="Consolas"/>
              </a:rPr>
              <a:t>.hasNextLine()</a:t>
            </a:r>
            <a:r>
              <a:rPr lang="en-US" sz="2100"/>
              <a:t> - Returns </a:t>
            </a:r>
            <a:r>
              <a:rPr lang="en-US" sz="2100">
                <a:latin typeface="Consolas"/>
                <a:ea typeface="Consolas"/>
                <a:cs typeface="Consolas"/>
                <a:sym typeface="Consolas"/>
              </a:rPr>
              <a:t>true</a:t>
            </a:r>
            <a:r>
              <a:rPr lang="en-US" sz="2100"/>
              <a:t> if the </a:t>
            </a:r>
            <a:r>
              <a:rPr lang="en-US" sz="2100">
                <a:latin typeface="Consolas"/>
                <a:ea typeface="Consolas"/>
                <a:cs typeface="Consolas"/>
                <a:sym typeface="Consolas"/>
              </a:rPr>
              <a:t>Scanner</a:t>
            </a:r>
            <a:r>
              <a:rPr lang="en-US" sz="2100"/>
              <a:t> contains another line of input, returns </a:t>
            </a:r>
            <a:r>
              <a:rPr lang="en-US" sz="2100">
                <a:latin typeface="Consolas"/>
                <a:ea typeface="Consolas"/>
                <a:cs typeface="Consolas"/>
                <a:sym typeface="Consolas"/>
              </a:rPr>
              <a:t>false</a:t>
            </a:r>
            <a:r>
              <a:rPr lang="en-US" sz="2100"/>
              <a:t> otherwise.</a:t>
            </a:r>
            <a:endParaRPr sz="2100"/>
          </a:p>
          <a:p>
            <a:pPr indent="-3619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fileScan</a:t>
            </a:r>
            <a:r>
              <a:rPr lang="en-US" sz="2100">
                <a:latin typeface="Consolas"/>
                <a:ea typeface="Consolas"/>
                <a:cs typeface="Consolas"/>
                <a:sym typeface="Consolas"/>
              </a:rPr>
              <a:t>.next()</a:t>
            </a:r>
            <a:r>
              <a:rPr lang="en-US" sz="2100"/>
              <a:t> - Scans and returns the next token of input from this </a:t>
            </a:r>
            <a:r>
              <a:rPr lang="en-US" sz="2100">
                <a:latin typeface="Consolas"/>
                <a:ea typeface="Consolas"/>
                <a:cs typeface="Consolas"/>
                <a:sym typeface="Consolas"/>
              </a:rPr>
              <a:t>Scanner</a:t>
            </a:r>
            <a:r>
              <a:rPr lang="en-US" sz="2100"/>
              <a:t>.</a:t>
            </a:r>
            <a:endParaRPr sz="2100"/>
          </a:p>
          <a:p>
            <a:pPr indent="-3619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fileScan</a:t>
            </a:r>
            <a:r>
              <a:rPr lang="en-US" sz="2100">
                <a:latin typeface="Consolas"/>
                <a:ea typeface="Consolas"/>
                <a:cs typeface="Consolas"/>
                <a:sym typeface="Consolas"/>
              </a:rPr>
              <a:t>.nextInt()</a:t>
            </a:r>
            <a:r>
              <a:rPr lang="en-US" sz="2100"/>
              <a:t>/</a:t>
            </a:r>
            <a:r>
              <a:rPr lang="en-US" sz="2100">
                <a:latin typeface="Consolas"/>
                <a:ea typeface="Consolas"/>
                <a:cs typeface="Consolas"/>
                <a:sym typeface="Consolas"/>
              </a:rPr>
              <a:t>nextDouble()</a:t>
            </a:r>
            <a:r>
              <a:rPr lang="en-US" sz="2100"/>
              <a:t> - Scans and returns the next token of input from this </a:t>
            </a:r>
            <a:r>
              <a:rPr lang="en-US" sz="2100">
                <a:latin typeface="Consolas"/>
                <a:ea typeface="Consolas"/>
                <a:cs typeface="Consolas"/>
                <a:sym typeface="Consolas"/>
              </a:rPr>
              <a:t>Scanner</a:t>
            </a:r>
            <a:r>
              <a:rPr lang="en-US" sz="2100"/>
              <a:t> as a(n) </a:t>
            </a:r>
            <a:r>
              <a:rPr lang="en-US" sz="2100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2100"/>
              <a:t>/</a:t>
            </a:r>
            <a:r>
              <a:rPr lang="en-US" sz="2100">
                <a:latin typeface="Consolas"/>
                <a:ea typeface="Consolas"/>
                <a:cs typeface="Consolas"/>
                <a:sym typeface="Consolas"/>
              </a:rPr>
              <a:t>double</a:t>
            </a:r>
            <a:r>
              <a:rPr lang="en-US" sz="2100"/>
              <a:t>.</a:t>
            </a:r>
            <a:endParaRPr sz="2100"/>
          </a:p>
          <a:p>
            <a:pPr indent="-3619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>
                <a:solidFill>
                  <a:srgbClr val="FF9900"/>
                </a:solidFill>
                <a:latin typeface="Consolas"/>
                <a:ea typeface="Consolas"/>
                <a:cs typeface="Consolas"/>
                <a:sym typeface="Consolas"/>
              </a:rPr>
              <a:t>fileScan</a:t>
            </a:r>
            <a:r>
              <a:rPr lang="en-US" sz="2100">
                <a:latin typeface="Consolas"/>
                <a:ea typeface="Consolas"/>
                <a:cs typeface="Consolas"/>
                <a:sym typeface="Consolas"/>
              </a:rPr>
              <a:t>.nextLine()</a:t>
            </a:r>
            <a:r>
              <a:rPr lang="en-US" sz="2100"/>
              <a:t> - Scans and returns the next line of input from this </a:t>
            </a:r>
            <a:r>
              <a:rPr lang="en-US" sz="2100">
                <a:latin typeface="Consolas"/>
                <a:ea typeface="Consolas"/>
                <a:cs typeface="Consolas"/>
                <a:sym typeface="Consolas"/>
              </a:rPr>
              <a:t>Scanner</a:t>
            </a:r>
            <a:r>
              <a:rPr lang="en-US" sz="2100"/>
              <a:t>.</a:t>
            </a:r>
            <a:endParaRPr sz="2100"/>
          </a:p>
        </p:txBody>
      </p:sp>
      <p:sp>
        <p:nvSpPr>
          <p:cNvPr id="108" name="Google Shape;108;g2100e640dbe_1_82"/>
          <p:cNvSpPr txBox="1"/>
          <p:nvPr>
            <p:ph type="title"/>
          </p:nvPr>
        </p:nvSpPr>
        <p:spPr>
          <a:xfrm>
            <a:off x="838200" y="136525"/>
            <a:ext cx="44580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Plan for Today</a:t>
            </a:r>
            <a:endParaRPr/>
          </a:p>
        </p:txBody>
      </p:sp>
      <p:sp>
        <p:nvSpPr>
          <p:cNvPr id="109" name="Google Shape;109;g2100e640dbe_1_8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14 - Winter 2023</a:t>
            </a:r>
            <a:endParaRPr/>
          </a:p>
        </p:txBody>
      </p:sp>
      <p:sp>
        <p:nvSpPr>
          <p:cNvPr id="110" name="Google Shape;110;g2100e640dbe_1_8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1" name="Google Shape;111;g2100e640dbe_1_82"/>
          <p:cNvSpPr txBox="1"/>
          <p:nvPr/>
        </p:nvSpPr>
        <p:spPr>
          <a:xfrm>
            <a:off x="4621325" y="383675"/>
            <a:ext cx="7698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highlight>
                  <a:srgbClr val="A4C2F4"/>
                </a:highlight>
                <a:latin typeface="Consolas"/>
                <a:ea typeface="Consolas"/>
                <a:cs typeface="Consolas"/>
                <a:sym typeface="Consolas"/>
              </a:rPr>
              <a:t>Scanner</a:t>
            </a:r>
            <a:r>
              <a:rPr lang="en-US" sz="220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200">
                <a:solidFill>
                  <a:schemeClr val="dk1"/>
                </a:solidFill>
                <a:highlight>
                  <a:srgbClr val="F6B26B"/>
                </a:highlight>
                <a:latin typeface="Consolas"/>
                <a:ea typeface="Consolas"/>
                <a:cs typeface="Consolas"/>
                <a:sym typeface="Consolas"/>
              </a:rPr>
              <a:t>fileScan</a:t>
            </a:r>
            <a:r>
              <a:rPr lang="en-US" sz="2200">
                <a:solidFill>
                  <a:srgbClr val="333333"/>
                </a:solidFill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en-US" sz="2200">
                <a:solidFill>
                  <a:schemeClr val="dk1"/>
                </a:solidFill>
                <a:highlight>
                  <a:srgbClr val="F492F4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2200">
                <a:solidFill>
                  <a:srgbClr val="333333"/>
                </a:solidFill>
                <a:highlight>
                  <a:srgbClr val="F492F4"/>
                </a:highlight>
                <a:latin typeface="Consolas"/>
                <a:ea typeface="Consolas"/>
                <a:cs typeface="Consolas"/>
                <a:sym typeface="Consolas"/>
              </a:rPr>
              <a:t> Scanner(</a:t>
            </a:r>
            <a:r>
              <a:rPr lang="en-US" sz="2200">
                <a:solidFill>
                  <a:schemeClr val="dk1"/>
                </a:solidFill>
                <a:highlight>
                  <a:srgbClr val="F492F4"/>
                </a:highlight>
                <a:latin typeface="Consolas"/>
                <a:ea typeface="Consolas"/>
                <a:cs typeface="Consolas"/>
                <a:sym typeface="Consolas"/>
              </a:rPr>
              <a:t>&lt;File object&gt;</a:t>
            </a:r>
            <a:r>
              <a:rPr lang="en-US" sz="2200">
                <a:solidFill>
                  <a:srgbClr val="333333"/>
                </a:solidFill>
                <a:highlight>
                  <a:srgbClr val="F492F4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2700">
              <a:highlight>
                <a:srgbClr val="F492F4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2020-09-29T18:40:50Z</dcterms:created>
  <dc:creator>Brett Wortzman</dc:creator>
</cp:coreProperties>
</file>