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86" r:id="rId2"/>
    <p:sldId id="266" r:id="rId3"/>
    <p:sldId id="276" r:id="rId4"/>
    <p:sldId id="264" r:id="rId5"/>
    <p:sldId id="283" r:id="rId6"/>
    <p:sldId id="280" r:id="rId7"/>
    <p:sldId id="282" r:id="rId8"/>
    <p:sldId id="279" r:id="rId9"/>
  </p:sldIdLst>
  <p:sldSz cx="12192000" cy="6858000"/>
  <p:notesSz cx="6858000" cy="9144000"/>
  <p:embeddedFontLst>
    <p:embeddedFont>
      <p:font typeface="Calibri" panose="020F0502020204030204" pitchFamily="34" charset="0"/>
      <p:regular r:id="rId12"/>
      <p:bold r:id="rId13"/>
      <p:italic r:id="rId14"/>
      <p:boldItalic r:id="rId15"/>
    </p:embeddedFont>
    <p:embeddedFont>
      <p:font typeface="Consolas" panose="020B0609020204030204" pitchFamily="49" charset="0"/>
      <p:regular r:id="rId16"/>
      <p:bold r:id="rId17"/>
      <p:italic r:id="rId18"/>
      <p:boldItalic r:id="rId19"/>
    </p:embeddedFont>
    <p:embeddedFont>
      <p:font typeface="Quattrocento Sans" panose="020B0502050000020003" pitchFamily="34" charset="0"/>
      <p:regular r:id="rId20"/>
      <p:bold r:id="rId21"/>
      <p:italic r:id="rId22"/>
      <p:boldItalic r:id="rId23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24" roundtripDataSignature="AMtx7mioJJQ/Bx54phgIwE+RMXi9NrKuY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3366"/>
    <a:srgbClr val="339966"/>
    <a:srgbClr val="990033"/>
    <a:srgbClr val="CCECFF"/>
    <a:srgbClr val="008080"/>
    <a:srgbClr val="FFFFCC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 autoAdjust="0"/>
    <p:restoredTop sz="90070" autoAdjust="0"/>
  </p:normalViewPr>
  <p:slideViewPr>
    <p:cSldViewPr snapToGrid="0">
      <p:cViewPr varScale="1">
        <p:scale>
          <a:sx n="110" d="100"/>
          <a:sy n="110" d="100"/>
        </p:scale>
        <p:origin x="448" y="18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9" d="100"/>
          <a:sy n="69" d="100"/>
        </p:scale>
        <p:origin x="2568" y="2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2.fntdata"/><Relationship Id="rId18" Type="http://schemas.openxmlformats.org/officeDocument/2006/relationships/font" Target="fonts/font7.fntdata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font" Target="fonts/font10.fntdata"/><Relationship Id="rId7" Type="http://schemas.openxmlformats.org/officeDocument/2006/relationships/slide" Target="slides/slide6.xml"/><Relationship Id="rId12" Type="http://schemas.openxmlformats.org/officeDocument/2006/relationships/font" Target="fonts/font1.fntdata"/><Relationship Id="rId17" Type="http://schemas.openxmlformats.org/officeDocument/2006/relationships/font" Target="fonts/font6.fntdata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font" Target="fonts/font5.fntdata"/><Relationship Id="rId20" Type="http://schemas.openxmlformats.org/officeDocument/2006/relationships/font" Target="fonts/font9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24" Type="http://customschemas.google.com/relationships/presentationmetadata" Target="metadata"/><Relationship Id="rId5" Type="http://schemas.openxmlformats.org/officeDocument/2006/relationships/slide" Target="slides/slide4.xml"/><Relationship Id="rId15" Type="http://schemas.openxmlformats.org/officeDocument/2006/relationships/font" Target="fonts/font4.fntdata"/><Relationship Id="rId23" Type="http://schemas.openxmlformats.org/officeDocument/2006/relationships/font" Target="fonts/font12.fntdata"/><Relationship Id="rId28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19" Type="http://schemas.openxmlformats.org/officeDocument/2006/relationships/font" Target="fonts/font8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3.fntdata"/><Relationship Id="rId22" Type="http://schemas.openxmlformats.org/officeDocument/2006/relationships/font" Target="fonts/font11.fntdata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9233D88-8018-4E9F-AB4A-98A7BBAF25A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47834B6-5C07-4317-936A-D39B3D436FA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5DF552-0698-4B73-9CF8-11036753CEB6}" type="datetimeFigureOut">
              <a:rPr lang="en-US" smtClean="0"/>
              <a:t>7/11/23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0D1CA0C-7DF0-4795-8351-9A39722C22A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3B18879-4BC0-4CD3-9BD4-EA40A1FBCFD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184190-D873-4EA6-8530-DA7A931EF1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1314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8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1800"/>
          </a:p>
        </p:txBody>
      </p:sp>
      <p:sp>
        <p:nvSpPr>
          <p:cNvPr id="65" name="Google Shape;65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8575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Tx/>
              <a:buChar char="-"/>
            </a:pPr>
            <a:endParaRPr sz="1800" dirty="0"/>
          </a:p>
        </p:txBody>
      </p:sp>
      <p:sp>
        <p:nvSpPr>
          <p:cNvPr id="65" name="Google Shape;65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400439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2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Bomb = may get error if indexing int is out of bounds (e.g. negative index, or larger than the length of the string)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Safety guy = should return without error in usual case</a:t>
            </a:r>
            <a:endParaRPr/>
          </a:p>
        </p:txBody>
      </p:sp>
      <p:sp>
        <p:nvSpPr>
          <p:cNvPr id="123" name="Google Shape;123;p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8575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Tx/>
              <a:buChar char="-"/>
            </a:pPr>
            <a:endParaRPr sz="1800" dirty="0"/>
          </a:p>
        </p:txBody>
      </p:sp>
      <p:sp>
        <p:nvSpPr>
          <p:cNvPr id="65" name="Google Shape;65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41859468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8</a:t>
            </a:fld>
            <a:endParaRPr lang="en-US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347011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3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33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9" name="Google Shape;19;p3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3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Lesson 8 - Spring 2023</a:t>
            </a:r>
            <a:endParaRPr/>
          </a:p>
        </p:txBody>
      </p:sp>
      <p:sp>
        <p:nvSpPr>
          <p:cNvPr id="21" name="Google Shape;21;p3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3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3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2850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5" name="Google Shape;25;p34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2850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6" name="Google Shape;26;p3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3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Lesson 8 - Spring 2023</a:t>
            </a:r>
            <a:endParaRPr dirty="0"/>
          </a:p>
        </p:txBody>
      </p:sp>
      <p:sp>
        <p:nvSpPr>
          <p:cNvPr id="28" name="Google Shape;28;p3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41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41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32" name="Google Shape;32;p41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33" name="Google Shape;33;p4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4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Lesson 8 - Spring 2023</a:t>
            </a:r>
            <a:endParaRPr/>
          </a:p>
        </p:txBody>
      </p:sp>
      <p:sp>
        <p:nvSpPr>
          <p:cNvPr id="35" name="Google Shape;35;p4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Title and Content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4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43"/>
          <p:cNvSpPr txBox="1">
            <a:spLocks noGrp="1"/>
          </p:cNvSpPr>
          <p:nvPr>
            <p:ph type="body" idx="1"/>
          </p:nvPr>
        </p:nvSpPr>
        <p:spPr>
          <a:xfrm>
            <a:off x="838201" y="1889032"/>
            <a:ext cx="10515600" cy="39532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 dirty="0"/>
          </a:p>
        </p:txBody>
      </p:sp>
      <p:sp>
        <p:nvSpPr>
          <p:cNvPr id="46" name="Google Shape;46;p4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4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Lesson 8 - Spring 2023</a:t>
            </a:r>
            <a:endParaRPr/>
          </a:p>
        </p:txBody>
      </p:sp>
      <p:sp>
        <p:nvSpPr>
          <p:cNvPr id="48" name="Google Shape;48;p4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44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44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2" name="Google Shape;52;p4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4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Lesson 8 - Spring 2023</a:t>
            </a:r>
            <a:endParaRPr/>
          </a:p>
        </p:txBody>
      </p:sp>
      <p:sp>
        <p:nvSpPr>
          <p:cNvPr id="54" name="Google Shape;54;p4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preserve="1" userDrawn="1">
  <p:cSld name="Activit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4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4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Lesson 8 - Spring 2023</a:t>
            </a:r>
            <a:endParaRPr/>
          </a:p>
        </p:txBody>
      </p:sp>
      <p:sp>
        <p:nvSpPr>
          <p:cNvPr id="54" name="Google Shape;54;p4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2CD06408-CBE8-49C8-BF99-8A874C03FAC6}"/>
              </a:ext>
            </a:extLst>
          </p:cNvPr>
          <p:cNvSpPr/>
          <p:nvPr userDrawn="1"/>
        </p:nvSpPr>
        <p:spPr>
          <a:xfrm>
            <a:off x="10132840" y="136525"/>
            <a:ext cx="1828800" cy="1828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413942D-824F-4D58-BD74-D47D2D03BFE9}"/>
              </a:ext>
            </a:extLst>
          </p:cNvPr>
          <p:cNvSpPr/>
          <p:nvPr userDrawn="1"/>
        </p:nvSpPr>
        <p:spPr>
          <a:xfrm>
            <a:off x="1456148" y="300788"/>
            <a:ext cx="834074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Poll in with your answer!</a:t>
            </a:r>
            <a:endParaRPr lang="en-US" sz="5400" b="1" cap="none" spc="0" dirty="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0DEFF15-E48D-48FE-BE09-5587B510647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82700" y="273685"/>
            <a:ext cx="1529080" cy="1554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88771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3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3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3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3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en-US"/>
              <a:t>Lesson 8 - Spring 2023</a:t>
            </a:r>
            <a:endParaRPr/>
          </a:p>
        </p:txBody>
      </p:sp>
      <p:sp>
        <p:nvSpPr>
          <p:cNvPr id="14" name="Google Shape;14;p3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15" name="Google Shape;15;p32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0" y="6180666"/>
            <a:ext cx="12192000" cy="677334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3" r:id="rId4"/>
    <p:sldLayoutId id="2147483654" r:id="rId5"/>
    <p:sldLayoutId id="2147483655" r:id="rId6"/>
  </p:sldLayoutIdLst>
  <p:hf hd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open.spotify.com/playlist/2BMpyEj71MqM5DOlxzNU2x?si=aefafb01d50041ae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"/>
          <p:cNvSpPr txBox="1">
            <a:spLocks noGrp="1"/>
          </p:cNvSpPr>
          <p:nvPr>
            <p:ph type="ctrTitle"/>
          </p:nvPr>
        </p:nvSpPr>
        <p:spPr>
          <a:xfrm>
            <a:off x="1424247" y="1158240"/>
            <a:ext cx="9144000" cy="11427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en-US" dirty="0"/>
              <a:t>CSE 121 – Lesson 6</a:t>
            </a:r>
            <a:endParaRPr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E898425-9749-4DAA-AB0A-3AEACC578081}"/>
              </a:ext>
            </a:extLst>
          </p:cNvPr>
          <p:cNvSpPr txBox="1"/>
          <p:nvPr/>
        </p:nvSpPr>
        <p:spPr>
          <a:xfrm>
            <a:off x="354582" y="5510015"/>
            <a:ext cx="23664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9900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sli.do #cse121</a:t>
            </a:r>
          </a:p>
        </p:txBody>
      </p:sp>
      <p:sp>
        <p:nvSpPr>
          <p:cNvPr id="9" name="Google Shape;67;p9">
            <a:extLst>
              <a:ext uri="{FF2B5EF4-FFF2-40B4-BE49-F238E27FC236}">
                <a16:creationId xmlns:a16="http://schemas.microsoft.com/office/drawing/2014/main" id="{BA137400-47A8-9A32-F6CD-B549A7AF1FAC}"/>
              </a:ext>
            </a:extLst>
          </p:cNvPr>
          <p:cNvSpPr txBox="1"/>
          <p:nvPr/>
        </p:nvSpPr>
        <p:spPr>
          <a:xfrm>
            <a:off x="3393185" y="2610000"/>
            <a:ext cx="4977900" cy="163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04775" rIns="0" bIns="0" anchor="t" anchorCtr="0">
            <a:spAutoFit/>
          </a:bodyPr>
          <a:lstStyle/>
          <a:p>
            <a:pPr marL="227328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latin typeface="Calibri"/>
                <a:ea typeface="Calibri"/>
                <a:cs typeface="Calibri"/>
                <a:sym typeface="Calibri"/>
              </a:rPr>
              <a:t>Kai Daniels</a:t>
            </a:r>
            <a:endParaRPr sz="2400" dirty="0">
              <a:latin typeface="Calibri"/>
              <a:ea typeface="Calibri"/>
              <a:cs typeface="Calibri"/>
              <a:sym typeface="Calibri"/>
            </a:endParaRPr>
          </a:p>
          <a:p>
            <a:pPr marL="229870" lvl="0" indent="0" algn="ctr" rtl="0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None/>
            </a:pPr>
            <a:r>
              <a:rPr lang="en-US" sz="2400" dirty="0">
                <a:latin typeface="Calibri"/>
                <a:ea typeface="Calibri"/>
                <a:cs typeface="Calibri"/>
                <a:sym typeface="Calibri"/>
              </a:rPr>
              <a:t>Summer 2023</a:t>
            </a:r>
            <a:endParaRPr sz="2400" dirty="0">
              <a:latin typeface="Calibri"/>
              <a:ea typeface="Calibri"/>
              <a:cs typeface="Calibri"/>
              <a:sym typeface="Calibri"/>
            </a:endParaRPr>
          </a:p>
          <a:p>
            <a:pPr marL="12700" lvl="0" indent="0" algn="l" rtl="0">
              <a:lnSpc>
                <a:spcPct val="100000"/>
              </a:lnSpc>
              <a:spcBef>
                <a:spcPts val="2105"/>
              </a:spcBef>
              <a:spcAft>
                <a:spcPts val="0"/>
              </a:spcAft>
              <a:buNone/>
            </a:pPr>
            <a:r>
              <a:rPr lang="en-US" sz="2800" dirty="0">
                <a:latin typeface="Calibri"/>
                <a:ea typeface="Calibri"/>
                <a:cs typeface="Calibri"/>
                <a:sym typeface="Calibri"/>
              </a:rPr>
              <a:t>Music: 🌸</a:t>
            </a:r>
            <a:r>
              <a:rPr lang="en-US" sz="2800" u="sng" dirty="0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k-pop girlies playlist</a:t>
            </a:r>
            <a:r>
              <a:rPr lang="en-US" sz="2800" dirty="0">
                <a:latin typeface="Quattrocento Sans"/>
                <a:ea typeface="Quattrocento Sans"/>
                <a:cs typeface="Quattrocento Sans"/>
                <a:sym typeface="Quattrocento Sans"/>
              </a:rPr>
              <a:t>🌸</a:t>
            </a:r>
            <a:endParaRPr sz="2800" dirty="0"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E974F307-8D7A-D308-1C22-8C5F9938D11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3315" y="3440779"/>
            <a:ext cx="2088951" cy="2088951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 dirty="0"/>
              <a:t>Announcements, Reminders</a:t>
            </a:r>
            <a:endParaRPr dirty="0"/>
          </a:p>
        </p:txBody>
      </p:sp>
      <p:sp>
        <p:nvSpPr>
          <p:cNvPr id="68" name="Google Shape;68;p19"/>
          <p:cNvSpPr txBox="1">
            <a:spLocks noGrp="1"/>
          </p:cNvSpPr>
          <p:nvPr>
            <p:ph type="body" idx="1"/>
          </p:nvPr>
        </p:nvSpPr>
        <p:spPr>
          <a:xfrm>
            <a:off x="838200" y="1460850"/>
            <a:ext cx="10665300" cy="465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 indent="-406400">
              <a:lnSpc>
                <a:spcPct val="100000"/>
              </a:lnSpc>
              <a:buSzPts val="2800"/>
            </a:pPr>
            <a:r>
              <a:rPr lang="en-US" sz="3200" dirty="0">
                <a:solidFill>
                  <a:schemeClr val="tx1"/>
                </a:solidFill>
              </a:rPr>
              <a:t>Creative Project 1 due yesterday</a:t>
            </a:r>
          </a:p>
          <a:p>
            <a:pPr lvl="0" indent="-406400">
              <a:lnSpc>
                <a:spcPct val="100000"/>
              </a:lnSpc>
              <a:buSzPts val="2800"/>
            </a:pPr>
            <a:r>
              <a:rPr lang="en-US" sz="3200" dirty="0">
                <a:solidFill>
                  <a:schemeClr val="tx1"/>
                </a:solidFill>
              </a:rPr>
              <a:t>Programming Assignment 1 out later today, due next Tuesday 11:59 PM</a:t>
            </a:r>
          </a:p>
          <a:p>
            <a:pPr lvl="0" indent="-406400">
              <a:lnSpc>
                <a:spcPct val="100000"/>
              </a:lnSpc>
              <a:buSzPts val="2800"/>
            </a:pPr>
            <a:r>
              <a:rPr lang="en-US" sz="3200" dirty="0">
                <a:solidFill>
                  <a:schemeClr val="tx1"/>
                </a:solidFill>
              </a:rPr>
              <a:t>Quiz 0 was Monday! Got through your first quiz!</a:t>
            </a:r>
          </a:p>
          <a:p>
            <a:pPr lvl="0" indent="-406400">
              <a:lnSpc>
                <a:spcPct val="100000"/>
              </a:lnSpc>
              <a:buSzPts val="2800"/>
            </a:pPr>
            <a:r>
              <a:rPr lang="en-US" sz="3200" dirty="0">
                <a:solidFill>
                  <a:schemeClr val="tx1"/>
                </a:solidFill>
              </a:rPr>
              <a:t>Final exam date confirmed: </a:t>
            </a:r>
          </a:p>
          <a:p>
            <a:pPr lvl="1" indent="-406400">
              <a:lnSpc>
                <a:spcPct val="100000"/>
              </a:lnSpc>
              <a:buSzPts val="2800"/>
            </a:pPr>
            <a:r>
              <a:rPr lang="en-US" sz="2800" dirty="0">
                <a:solidFill>
                  <a:schemeClr val="tx1"/>
                </a:solidFill>
              </a:rPr>
              <a:t>August 16</a:t>
            </a:r>
            <a:r>
              <a:rPr lang="en-US" sz="2800" baseline="30000" dirty="0">
                <a:solidFill>
                  <a:schemeClr val="tx1"/>
                </a:solidFill>
              </a:rPr>
              <a:t>th</a:t>
            </a:r>
            <a:r>
              <a:rPr lang="en-US" sz="2800" dirty="0">
                <a:solidFill>
                  <a:schemeClr val="tx1"/>
                </a:solidFill>
              </a:rPr>
              <a:t> (8/16) 4:30 - 6:30 PM</a:t>
            </a:r>
          </a:p>
          <a:p>
            <a:pPr lvl="1" indent="-406400">
              <a:lnSpc>
                <a:spcPct val="100000"/>
              </a:lnSpc>
              <a:buSzPts val="2800"/>
            </a:pPr>
            <a:r>
              <a:rPr lang="en-US" sz="2800" dirty="0">
                <a:solidFill>
                  <a:schemeClr val="tx1"/>
                </a:solidFill>
              </a:rPr>
              <a:t>110 minute exam</a:t>
            </a:r>
          </a:p>
          <a:p>
            <a:pPr lvl="1" indent="-406400">
              <a:lnSpc>
                <a:spcPct val="100000"/>
              </a:lnSpc>
              <a:buSzPts val="2800"/>
            </a:pPr>
            <a:r>
              <a:rPr lang="en-US" sz="2800" dirty="0">
                <a:solidFill>
                  <a:schemeClr val="tx1"/>
                </a:solidFill>
              </a:rPr>
              <a:t>More details will be posted on the Exams page later this quarter</a:t>
            </a:r>
          </a:p>
        </p:txBody>
      </p:sp>
      <p:sp>
        <p:nvSpPr>
          <p:cNvPr id="70" name="Google Shape;70;p1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2</a:t>
            </a:fld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/>
            <a:r>
              <a:rPr lang="en-US" b="1" dirty="0">
                <a:solidFill>
                  <a:srgbClr val="008080"/>
                </a:solidFill>
              </a:rPr>
              <a:t>(PCM) </a:t>
            </a:r>
            <a:r>
              <a:rPr lang="en-US" b="1" dirty="0">
                <a:solidFill>
                  <a:schemeClr val="tx1"/>
                </a:solidFill>
              </a:rPr>
              <a:t>Returns</a:t>
            </a:r>
            <a:endParaRPr dirty="0"/>
          </a:p>
        </p:txBody>
      </p:sp>
      <p:sp>
        <p:nvSpPr>
          <p:cNvPr id="70" name="Google Shape;70;p1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3</a:t>
            </a:fld>
            <a:endParaRPr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6FD9D3-36ED-4D02-89A6-8A35783E053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733365" y="1479781"/>
            <a:ext cx="10515599" cy="4668457"/>
          </a:xfrm>
          <a:prstGeom prst="rect">
            <a:avLst/>
          </a:prstGeom>
          <a:solidFill>
            <a:srgbClr val="FEFEF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11430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3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Returns allow us to send values </a:t>
            </a:r>
            <a:r>
              <a:rPr lang="en-US" sz="3600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out of a method</a:t>
            </a:r>
            <a:r>
              <a:rPr lang="en-US" sz="3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US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71500" lvl="1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2800" dirty="0">
                <a:solidFill>
                  <a:schemeClr val="tx1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public static </a:t>
            </a:r>
            <a:r>
              <a:rPr lang="en-US" sz="2800" dirty="0">
                <a:solidFill>
                  <a:schemeClr val="tx1"/>
                </a:solidFill>
                <a:highlight>
                  <a:srgbClr val="CCECFF"/>
                </a:highlight>
                <a:latin typeface="Consolas" panose="020B0609020204030204" pitchFamily="49" charset="0"/>
                <a:cs typeface="Calibri" panose="020F0502020204030204" pitchFamily="34" charset="0"/>
              </a:rPr>
              <a:t>&lt;type&gt;</a:t>
            </a:r>
            <a:r>
              <a:rPr lang="en-US" sz="2800" dirty="0">
                <a:solidFill>
                  <a:schemeClr val="tx1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myMethod</a:t>
            </a:r>
            <a:r>
              <a:rPr lang="en-US" sz="2800" dirty="0">
                <a:solidFill>
                  <a:schemeClr val="tx1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(int num) {</a:t>
            </a:r>
          </a:p>
          <a:p>
            <a:pPr marL="571500" lvl="1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2800" dirty="0">
                <a:solidFill>
                  <a:schemeClr val="tx1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   </a:t>
            </a:r>
            <a:r>
              <a:rPr lang="en-US" sz="2800" dirty="0" err="1">
                <a:solidFill>
                  <a:schemeClr val="tx1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System.out.print</a:t>
            </a:r>
            <a:r>
              <a:rPr lang="en-US" sz="2800" dirty="0">
                <a:solidFill>
                  <a:schemeClr val="tx1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(num + " is the best!");</a:t>
            </a:r>
          </a:p>
          <a:p>
            <a:pPr marL="571500" lvl="1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2800" dirty="0">
                <a:solidFill>
                  <a:schemeClr val="tx1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   ...</a:t>
            </a:r>
            <a:br>
              <a:rPr lang="en-US" sz="2800" dirty="0">
                <a:solidFill>
                  <a:schemeClr val="tx1"/>
                </a:solidFill>
                <a:latin typeface="Consolas" panose="020B0609020204030204" pitchFamily="49" charset="0"/>
                <a:cs typeface="Calibri" panose="020F0502020204030204" pitchFamily="34" charset="0"/>
              </a:rPr>
            </a:br>
            <a:r>
              <a:rPr lang="en-US" sz="2800" dirty="0">
                <a:solidFill>
                  <a:schemeClr val="tx1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   return </a:t>
            </a:r>
            <a:r>
              <a:rPr lang="en-US" sz="2800" dirty="0">
                <a:solidFill>
                  <a:schemeClr val="tx1"/>
                </a:solidFill>
                <a:highlight>
                  <a:srgbClr val="CCECFF"/>
                </a:highlight>
                <a:latin typeface="Consolas" panose="020B0609020204030204" pitchFamily="49" charset="0"/>
                <a:cs typeface="Calibri" panose="020F0502020204030204" pitchFamily="34" charset="0"/>
              </a:rPr>
              <a:t>&lt;value of correct type&gt;</a:t>
            </a:r>
          </a:p>
          <a:p>
            <a:pPr marL="571500" lvl="1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2800" dirty="0">
                <a:solidFill>
                  <a:schemeClr val="tx1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}</a:t>
            </a:r>
          </a:p>
          <a:p>
            <a:pPr marL="571500" lvl="1" indent="0">
              <a:lnSpc>
                <a:spcPct val="100000"/>
              </a:lnSpc>
              <a:spcBef>
                <a:spcPts val="600"/>
              </a:spcBef>
              <a:buNone/>
            </a:pPr>
            <a:endParaRPr lang="en-US" sz="2800" dirty="0">
              <a:solidFill>
                <a:schemeClr val="tx1"/>
              </a:solidFill>
              <a:latin typeface="Consolas" panose="020B0609020204030204" pitchFamily="49" charset="0"/>
              <a:cs typeface="Calibri" panose="020F0502020204030204" pitchFamily="34" charset="0"/>
            </a:endParaRPr>
          </a:p>
          <a:p>
            <a:pPr marL="11430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3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Calling a method that returns a value…</a:t>
            </a:r>
          </a:p>
          <a:p>
            <a:pPr marL="571500" lvl="1" indent="0">
              <a:buNone/>
            </a:pPr>
            <a:r>
              <a:rPr lang="en-US" sz="2800" dirty="0">
                <a:solidFill>
                  <a:schemeClr val="tx1"/>
                </a:solidFill>
                <a:highlight>
                  <a:srgbClr val="FFFFCC"/>
                </a:highlight>
                <a:latin typeface="Consolas" panose="020B0609020204030204" pitchFamily="49" charset="0"/>
                <a:cs typeface="Calibri" panose="020F0502020204030204" pitchFamily="34" charset="0"/>
              </a:rPr>
              <a:t>&lt;type&gt;</a:t>
            </a:r>
            <a:r>
              <a:rPr lang="en-US" sz="2800" dirty="0">
                <a:solidFill>
                  <a:schemeClr val="tx1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 result = </a:t>
            </a:r>
            <a:r>
              <a:rPr lang="en-US" sz="2800" dirty="0" err="1">
                <a:solidFill>
                  <a:schemeClr val="tx1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myMethod</a:t>
            </a:r>
            <a:r>
              <a:rPr lang="en-US" sz="2800" dirty="0">
                <a:solidFill>
                  <a:schemeClr val="tx1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(42);</a:t>
            </a:r>
          </a:p>
        </p:txBody>
      </p:sp>
      <p:sp>
        <p:nvSpPr>
          <p:cNvPr id="2" name="Callout: Left Arrow 1">
            <a:extLst>
              <a:ext uri="{FF2B5EF4-FFF2-40B4-BE49-F238E27FC236}">
                <a16:creationId xmlns:a16="http://schemas.microsoft.com/office/drawing/2014/main" id="{EC6FA454-66F1-47DF-8CE5-7621887BE935}"/>
              </a:ext>
            </a:extLst>
          </p:cNvPr>
          <p:cNvSpPr/>
          <p:nvPr/>
        </p:nvSpPr>
        <p:spPr>
          <a:xfrm>
            <a:off x="7967511" y="3056862"/>
            <a:ext cx="4100239" cy="1514293"/>
          </a:xfrm>
          <a:prstGeom prst="leftArrowCallout">
            <a:avLst/>
          </a:prstGeom>
          <a:solidFill>
            <a:srgbClr val="CCE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1800"/>
              </a:spcAft>
            </a:pPr>
            <a:r>
              <a:rPr lang="en-US" sz="1600" dirty="0">
                <a:solidFill>
                  <a:srgbClr val="9900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Evaluates the expression</a:t>
            </a:r>
          </a:p>
          <a:p>
            <a:pPr algn="ctr">
              <a:spcAft>
                <a:spcPts val="1800"/>
              </a:spcAft>
            </a:pPr>
            <a:r>
              <a:rPr lang="en-US" sz="1600" dirty="0">
                <a:solidFill>
                  <a:srgbClr val="9900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Returns this value to where the method is called from</a:t>
            </a:r>
          </a:p>
          <a:p>
            <a:pPr algn="ctr">
              <a:spcAft>
                <a:spcPts val="1800"/>
              </a:spcAft>
            </a:pPr>
            <a:r>
              <a:rPr lang="en-US" sz="1600" dirty="0">
                <a:solidFill>
                  <a:srgbClr val="9900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Method immediately exits </a:t>
            </a:r>
          </a:p>
        </p:txBody>
      </p:sp>
    </p:spTree>
    <p:extLst>
      <p:ext uri="{BB962C8B-B14F-4D97-AF65-F5344CB8AC3E}">
        <p14:creationId xmlns:p14="http://schemas.microsoft.com/office/powerpoint/2010/main" val="1975496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21"/>
          <p:cNvSpPr txBox="1">
            <a:spLocks noGrp="1"/>
          </p:cNvSpPr>
          <p:nvPr>
            <p:ph type="title"/>
          </p:nvPr>
        </p:nvSpPr>
        <p:spPr>
          <a:xfrm>
            <a:off x="789071" y="501649"/>
            <a:ext cx="10767929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>
              <a:buSzPts val="4400"/>
            </a:pPr>
            <a:r>
              <a:rPr lang="en-US" sz="4000" b="1" dirty="0">
                <a:solidFill>
                  <a:srgbClr val="993366"/>
                </a:solidFill>
              </a:rPr>
              <a:t>(Recall) </a:t>
            </a:r>
            <a:r>
              <a:rPr lang="en-US" sz="4000" dirty="0"/>
              <a:t>String Methods 	</a:t>
            </a:r>
            <a:r>
              <a:rPr lang="en-US" sz="2200" dirty="0"/>
              <a:t>Usage: </a:t>
            </a:r>
            <a:r>
              <a:rPr lang="en-US" sz="2000" dirty="0">
                <a:solidFill>
                  <a:srgbClr val="C00000"/>
                </a:solidFill>
                <a:latin typeface="Consolas"/>
                <a:ea typeface="Consolas"/>
                <a:cs typeface="Consolas"/>
                <a:sym typeface="Consolas"/>
              </a:rPr>
              <a:t>&lt;string variable&gt;</a:t>
            </a:r>
            <a:r>
              <a:rPr lang="en-US" sz="2000" dirty="0">
                <a:latin typeface="Consolas"/>
                <a:ea typeface="Consolas"/>
                <a:cs typeface="Consolas"/>
                <a:sym typeface="Consolas"/>
              </a:rPr>
              <a:t>.</a:t>
            </a:r>
            <a:r>
              <a:rPr lang="en-US" sz="2000" dirty="0">
                <a:solidFill>
                  <a:srgbClr val="942093"/>
                </a:solidFill>
                <a:latin typeface="Consolas"/>
                <a:ea typeface="Consolas"/>
                <a:cs typeface="Consolas"/>
                <a:sym typeface="Consolas"/>
              </a:rPr>
              <a:t>&lt;method&gt;</a:t>
            </a:r>
            <a:r>
              <a:rPr lang="en-US" sz="2000" dirty="0">
                <a:latin typeface="Consolas"/>
                <a:ea typeface="Consolas"/>
                <a:cs typeface="Consolas"/>
                <a:sym typeface="Consolas"/>
              </a:rPr>
              <a:t>(</a:t>
            </a:r>
            <a:r>
              <a:rPr lang="en-US" sz="2000" dirty="0">
                <a:solidFill>
                  <a:srgbClr val="009051"/>
                </a:solidFill>
                <a:latin typeface="Consolas"/>
                <a:ea typeface="Consolas"/>
                <a:cs typeface="Consolas"/>
                <a:sym typeface="Consolas"/>
              </a:rPr>
              <a:t>…</a:t>
            </a:r>
            <a:r>
              <a:rPr lang="en-US" sz="2000" dirty="0">
                <a:latin typeface="Consolas"/>
                <a:ea typeface="Consolas"/>
                <a:cs typeface="Consolas"/>
                <a:sym typeface="Consolas"/>
              </a:rPr>
              <a:t>)</a:t>
            </a:r>
            <a:br>
              <a:rPr lang="en-US" sz="2000" dirty="0"/>
            </a:br>
            <a:endParaRPr sz="4000" dirty="0"/>
          </a:p>
        </p:txBody>
      </p:sp>
      <p:sp>
        <p:nvSpPr>
          <p:cNvPr id="128" name="Google Shape;128;p2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>
                <a:solidFill>
                  <a:schemeClr val="lt1"/>
                </a:solidFill>
              </a:rPr>
              <a:t>4</a:t>
            </a:fld>
            <a:endParaRPr>
              <a:solidFill>
                <a:schemeClr val="lt1"/>
              </a:solidFill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87B91AB3-7AF2-4F1C-8C84-32A4E53133E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4843706"/>
              </p:ext>
            </p:extLst>
          </p:nvPr>
        </p:nvGraphicFramePr>
        <p:xfrm>
          <a:off x="789071" y="1263240"/>
          <a:ext cx="10468452" cy="47878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40275">
                  <a:extLst>
                    <a:ext uri="{9D8B030D-6E8A-4147-A177-3AD203B41FA5}">
                      <a16:colId xmlns:a16="http://schemas.microsoft.com/office/drawing/2014/main" val="3368264241"/>
                    </a:ext>
                  </a:extLst>
                </a:gridCol>
                <a:gridCol w="6428177">
                  <a:extLst>
                    <a:ext uri="{9D8B030D-6E8A-4147-A177-3AD203B41FA5}">
                      <a16:colId xmlns:a16="http://schemas.microsoft.com/office/drawing/2014/main" val="3821759083"/>
                    </a:ext>
                  </a:extLst>
                </a:gridCol>
              </a:tblGrid>
              <a:tr h="435779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Method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Description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8165557"/>
                  </a:ext>
                </a:extLst>
              </a:tr>
              <a:tr h="435779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Consolas" panose="020B0609020204030204" pitchFamily="49" charset="0"/>
                        </a:rPr>
                        <a:t>length()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339966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Returns</a:t>
                      </a:r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the length of the string.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5982990"/>
                  </a:ext>
                </a:extLst>
              </a:tr>
              <a:tr h="435779">
                <a:tc>
                  <a:txBody>
                    <a:bodyPr/>
                    <a:lstStyle/>
                    <a:p>
                      <a:r>
                        <a:rPr lang="en-US" sz="1800" dirty="0" err="1">
                          <a:latin typeface="Consolas" panose="020B0609020204030204" pitchFamily="49" charset="0"/>
                        </a:rPr>
                        <a:t>charAt</a:t>
                      </a:r>
                      <a:r>
                        <a:rPr lang="en-US" sz="1800" dirty="0">
                          <a:latin typeface="Consolas" panose="020B0609020204030204" pitchFamily="49" charset="0"/>
                        </a:rPr>
                        <a:t>(</a:t>
                      </a:r>
                      <a:r>
                        <a:rPr lang="en-US" sz="1800" i="1" dirty="0" err="1">
                          <a:latin typeface="Consolas" panose="020B0609020204030204" pitchFamily="49" charset="0"/>
                        </a:rPr>
                        <a:t>i</a:t>
                      </a:r>
                      <a:r>
                        <a:rPr lang="en-US" sz="1800" i="0" dirty="0">
                          <a:latin typeface="Consolas" panose="020B0609020204030204" pitchFamily="49" charset="0"/>
                        </a:rPr>
                        <a:t>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339966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Returns</a:t>
                      </a:r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the character at index </a:t>
                      </a:r>
                      <a:r>
                        <a:rPr lang="en-US" sz="1800" i="1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</a:t>
                      </a:r>
                      <a:r>
                        <a:rPr lang="en-US" sz="1800" i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of the string</a:t>
                      </a:r>
                      <a:endParaRPr 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5054932"/>
                  </a:ext>
                </a:extLst>
              </a:tr>
              <a:tr h="435779">
                <a:tc>
                  <a:txBody>
                    <a:bodyPr/>
                    <a:lstStyle/>
                    <a:p>
                      <a:r>
                        <a:rPr lang="en-US" sz="1800" dirty="0" err="1">
                          <a:latin typeface="Consolas" panose="020B0609020204030204" pitchFamily="49" charset="0"/>
                        </a:rPr>
                        <a:t>indexOf</a:t>
                      </a:r>
                      <a:r>
                        <a:rPr lang="en-US" sz="1800" dirty="0">
                          <a:latin typeface="Consolas" panose="020B0609020204030204" pitchFamily="49" charset="0"/>
                        </a:rPr>
                        <a:t>(</a:t>
                      </a:r>
                      <a:r>
                        <a:rPr lang="en-US" sz="1800" i="1" dirty="0">
                          <a:latin typeface="Consolas" panose="020B0609020204030204" pitchFamily="49" charset="0"/>
                        </a:rPr>
                        <a:t>s</a:t>
                      </a:r>
                      <a:r>
                        <a:rPr lang="en-US" sz="1800" i="0" dirty="0">
                          <a:latin typeface="Consolas" panose="020B0609020204030204" pitchFamily="49" charset="0"/>
                        </a:rPr>
                        <a:t>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339966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Returns</a:t>
                      </a:r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the index of the first occurrence of </a:t>
                      </a:r>
                      <a:r>
                        <a:rPr lang="en-US" sz="1800" i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</a:t>
                      </a:r>
                      <a:r>
                        <a:rPr lang="en-US" sz="1800" i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in the string; returns -1 if </a:t>
                      </a:r>
                      <a:r>
                        <a:rPr lang="en-US" sz="1800" i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</a:t>
                      </a:r>
                      <a:r>
                        <a:rPr lang="en-US" sz="1800" i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doesn't appear in the string</a:t>
                      </a:r>
                      <a:endParaRPr 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4619916"/>
                  </a:ext>
                </a:extLst>
              </a:tr>
              <a:tr h="435779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Consolas" panose="020B0609020204030204" pitchFamily="49" charset="0"/>
                        </a:rPr>
                        <a:t>substring(</a:t>
                      </a:r>
                      <a:r>
                        <a:rPr lang="en-US" sz="1800" i="1" dirty="0" err="1">
                          <a:latin typeface="Consolas" panose="020B0609020204030204" pitchFamily="49" charset="0"/>
                        </a:rPr>
                        <a:t>i</a:t>
                      </a:r>
                      <a:r>
                        <a:rPr lang="en-US" sz="1800" i="0" dirty="0">
                          <a:latin typeface="Consolas" panose="020B0609020204030204" pitchFamily="49" charset="0"/>
                        </a:rPr>
                        <a:t>, </a:t>
                      </a:r>
                      <a:r>
                        <a:rPr lang="en-US" sz="1800" i="1" dirty="0">
                          <a:latin typeface="Consolas" panose="020B0609020204030204" pitchFamily="49" charset="0"/>
                        </a:rPr>
                        <a:t>j</a:t>
                      </a:r>
                      <a:r>
                        <a:rPr lang="en-US" sz="1800" i="0" dirty="0">
                          <a:latin typeface="Consolas" panose="020B0609020204030204" pitchFamily="49" charset="0"/>
                        </a:rPr>
                        <a:t>) </a:t>
                      </a:r>
                      <a:r>
                        <a:rPr lang="en-US" sz="1800" i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or</a:t>
                      </a:r>
                      <a:r>
                        <a:rPr lang="en-US" sz="1800" i="0" dirty="0">
                          <a:latin typeface="Consolas" panose="020B0609020204030204" pitchFamily="49" charset="0"/>
                        </a:rPr>
                        <a:t> substring(</a:t>
                      </a:r>
                      <a:r>
                        <a:rPr lang="en-US" sz="1800" i="1" dirty="0" err="1">
                          <a:latin typeface="Consolas" panose="020B0609020204030204" pitchFamily="49" charset="0"/>
                        </a:rPr>
                        <a:t>i</a:t>
                      </a:r>
                      <a:r>
                        <a:rPr lang="en-US" sz="1800" i="0" dirty="0">
                          <a:latin typeface="Consolas" panose="020B0609020204030204" pitchFamily="49" charset="0"/>
                        </a:rPr>
                        <a:t>)</a:t>
                      </a:r>
                      <a:endParaRPr lang="en-US" sz="1800" dirty="0">
                        <a:latin typeface="Consolas" panose="020B06090202040302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339966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Returns</a:t>
                      </a:r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the characters in this string from </a:t>
                      </a:r>
                      <a:r>
                        <a:rPr lang="en-US" sz="1800" i="1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</a:t>
                      </a:r>
                      <a:r>
                        <a:rPr lang="en-US" sz="1800" i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(inclusive) to </a:t>
                      </a:r>
                      <a:r>
                        <a:rPr lang="en-US" sz="1800" i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</a:t>
                      </a:r>
                      <a:r>
                        <a:rPr lang="en-US" sz="1800" i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(exclusive); if </a:t>
                      </a:r>
                      <a:r>
                        <a:rPr lang="en-US" sz="1800" i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</a:t>
                      </a:r>
                      <a:r>
                        <a:rPr lang="en-US" sz="1800" i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is omitted, goes until the end of the string</a:t>
                      </a:r>
                      <a:endParaRPr 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250403"/>
                  </a:ext>
                </a:extLst>
              </a:tr>
              <a:tr h="435779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Consolas" panose="020B0609020204030204" pitchFamily="49" charset="0"/>
                        </a:rPr>
                        <a:t>contains(</a:t>
                      </a:r>
                      <a:r>
                        <a:rPr lang="en-US" sz="1800" i="1" dirty="0">
                          <a:latin typeface="Consolas" panose="020B0609020204030204" pitchFamily="49" charset="0"/>
                        </a:rPr>
                        <a:t>s</a:t>
                      </a:r>
                      <a:r>
                        <a:rPr lang="en-US" sz="1800" i="0" dirty="0">
                          <a:latin typeface="Consolas" panose="020B0609020204030204" pitchFamily="49" charset="0"/>
                        </a:rPr>
                        <a:t>)</a:t>
                      </a:r>
                      <a:endParaRPr lang="en-US" sz="1800" dirty="0">
                        <a:latin typeface="Consolas" panose="020B06090202040302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339966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Returns</a:t>
                      </a:r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whether or not the string contains </a:t>
                      </a:r>
                      <a:r>
                        <a:rPr lang="en-US" sz="1800" i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</a:t>
                      </a:r>
                      <a:endParaRPr 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671709"/>
                  </a:ext>
                </a:extLst>
              </a:tr>
              <a:tr h="435779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Consolas" panose="020B0609020204030204" pitchFamily="49" charset="0"/>
                        </a:rPr>
                        <a:t>equals(</a:t>
                      </a:r>
                      <a:r>
                        <a:rPr lang="en-US" sz="1800" i="1" dirty="0">
                          <a:latin typeface="Consolas" panose="020B0609020204030204" pitchFamily="49" charset="0"/>
                        </a:rPr>
                        <a:t>s</a:t>
                      </a:r>
                      <a:r>
                        <a:rPr lang="en-US" sz="1800" i="0" dirty="0">
                          <a:latin typeface="Consolas" panose="020B0609020204030204" pitchFamily="49" charset="0"/>
                        </a:rPr>
                        <a:t>)</a:t>
                      </a:r>
                      <a:endParaRPr lang="en-US" sz="1800" dirty="0">
                        <a:latin typeface="Consolas" panose="020B06090202040302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339966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Returns</a:t>
                      </a:r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whether or not the string is equal to </a:t>
                      </a:r>
                      <a:r>
                        <a:rPr lang="en-US" sz="1800" i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 </a:t>
                      </a:r>
                      <a:r>
                        <a:rPr lang="en-US" sz="1800" i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(case-sensitive)</a:t>
                      </a:r>
                      <a:endParaRPr 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3461892"/>
                  </a:ext>
                </a:extLst>
              </a:tr>
              <a:tr h="435779">
                <a:tc>
                  <a:txBody>
                    <a:bodyPr/>
                    <a:lstStyle/>
                    <a:p>
                      <a:r>
                        <a:rPr lang="en-US" sz="1800" dirty="0" err="1">
                          <a:latin typeface="Consolas" panose="020B0609020204030204" pitchFamily="49" charset="0"/>
                        </a:rPr>
                        <a:t>equalsIgnoreCase</a:t>
                      </a:r>
                      <a:r>
                        <a:rPr lang="en-US" sz="1800" dirty="0">
                          <a:latin typeface="Consolas" panose="020B0609020204030204" pitchFamily="49" charset="0"/>
                        </a:rPr>
                        <a:t>(</a:t>
                      </a:r>
                      <a:r>
                        <a:rPr lang="en-US" sz="1800" i="1" dirty="0">
                          <a:latin typeface="Consolas" panose="020B0609020204030204" pitchFamily="49" charset="0"/>
                        </a:rPr>
                        <a:t>s</a:t>
                      </a:r>
                      <a:r>
                        <a:rPr lang="en-US" sz="1800" i="0" dirty="0">
                          <a:latin typeface="Consolas" panose="020B0609020204030204" pitchFamily="49" charset="0"/>
                        </a:rPr>
                        <a:t>)</a:t>
                      </a:r>
                      <a:endParaRPr lang="en-US" sz="1800" dirty="0">
                        <a:latin typeface="Consolas" panose="020B06090202040302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339966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Returns</a:t>
                      </a:r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whether or not the string is equal to </a:t>
                      </a:r>
                      <a:r>
                        <a:rPr lang="en-US" sz="1800" i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 </a:t>
                      </a:r>
                      <a:r>
                        <a:rPr lang="en-US" sz="1800" i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ignoring case</a:t>
                      </a:r>
                      <a:endParaRPr 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1784282"/>
                  </a:ext>
                </a:extLst>
              </a:tr>
              <a:tr h="435779">
                <a:tc>
                  <a:txBody>
                    <a:bodyPr/>
                    <a:lstStyle/>
                    <a:p>
                      <a:r>
                        <a:rPr lang="en-US" sz="1800" dirty="0" err="1">
                          <a:latin typeface="Consolas" panose="020B0609020204030204" pitchFamily="49" charset="0"/>
                        </a:rPr>
                        <a:t>toUpperCase</a:t>
                      </a:r>
                      <a:r>
                        <a:rPr lang="en-US" sz="1800" dirty="0">
                          <a:latin typeface="Consolas" panose="020B0609020204030204" pitchFamily="49" charset="0"/>
                        </a:rPr>
                        <a:t>()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339966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Returns</a:t>
                      </a:r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an uppercase version of the string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2425595"/>
                  </a:ext>
                </a:extLst>
              </a:tr>
              <a:tr h="435779">
                <a:tc>
                  <a:txBody>
                    <a:bodyPr/>
                    <a:lstStyle/>
                    <a:p>
                      <a:r>
                        <a:rPr lang="en-US" sz="1800" dirty="0" err="1">
                          <a:latin typeface="Consolas" panose="020B0609020204030204" pitchFamily="49" charset="0"/>
                        </a:rPr>
                        <a:t>toLowerCase</a:t>
                      </a:r>
                      <a:r>
                        <a:rPr lang="en-US" sz="1800" dirty="0">
                          <a:latin typeface="Consolas" panose="020B0609020204030204" pitchFamily="49" charset="0"/>
                        </a:rPr>
                        <a:t>()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339966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Returns</a:t>
                      </a:r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a lowercase version of the string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29483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4B059E-F617-40F2-8036-2A7D20D9BB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String example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0AA62EE-602A-45F5-819E-2345105FC6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891746" cy="4285089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2400" dirty="0">
                <a:latin typeface="Consolas" panose="020B0609020204030204" pitchFamily="49" charset="0"/>
              </a:rPr>
              <a:t>String s = "gumball";</a:t>
            </a:r>
          </a:p>
          <a:p>
            <a:pPr marL="114300" indent="0">
              <a:buNone/>
            </a:pPr>
            <a:r>
              <a:rPr lang="en-US" sz="2400" dirty="0">
                <a:latin typeface="Consolas" panose="020B0609020204030204" pitchFamily="49" charset="0"/>
              </a:rPr>
              <a:t>s = </a:t>
            </a:r>
            <a:r>
              <a:rPr lang="en-US" sz="2400" dirty="0" err="1">
                <a:latin typeface="Consolas" panose="020B0609020204030204" pitchFamily="49" charset="0"/>
              </a:rPr>
              <a:t>s.substring</a:t>
            </a:r>
            <a:r>
              <a:rPr lang="en-US" sz="2400" dirty="0">
                <a:latin typeface="Consolas" panose="020B0609020204030204" pitchFamily="49" charset="0"/>
              </a:rPr>
              <a:t>(7, 8).</a:t>
            </a:r>
            <a:r>
              <a:rPr lang="en-US" sz="2400" dirty="0" err="1">
                <a:latin typeface="Consolas" panose="020B0609020204030204" pitchFamily="49" charset="0"/>
              </a:rPr>
              <a:t>toUpperCase</a:t>
            </a:r>
            <a:r>
              <a:rPr lang="en-US" sz="2400" dirty="0">
                <a:latin typeface="Consolas" panose="020B0609020204030204" pitchFamily="49" charset="0"/>
              </a:rPr>
              <a:t>() + </a:t>
            </a:r>
            <a:r>
              <a:rPr lang="en-US" sz="2400" dirty="0" err="1">
                <a:latin typeface="Consolas" panose="020B0609020204030204" pitchFamily="49" charset="0"/>
              </a:rPr>
              <a:t>s.substring</a:t>
            </a:r>
            <a:r>
              <a:rPr lang="en-US" sz="2400" dirty="0">
                <a:latin typeface="Consolas" panose="020B0609020204030204" pitchFamily="49" charset="0"/>
              </a:rPr>
              <a:t>(8) + "ball";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2C7216-FED8-4813-824F-B6DA6A713F9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494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/>
            <a:r>
              <a:rPr lang="en-US" b="1" dirty="0">
                <a:solidFill>
                  <a:schemeClr val="tx1"/>
                </a:solidFill>
              </a:rPr>
              <a:t>Example of returns: Math</a:t>
            </a:r>
            <a:r>
              <a:rPr lang="en-US" b="1" dirty="0">
                <a:solidFill>
                  <a:schemeClr val="bg2"/>
                </a:solidFill>
              </a:rPr>
              <a:t> class</a:t>
            </a:r>
            <a:endParaRPr dirty="0">
              <a:solidFill>
                <a:schemeClr val="bg2"/>
              </a:solidFill>
            </a:endParaRPr>
          </a:p>
        </p:txBody>
      </p:sp>
      <p:sp>
        <p:nvSpPr>
          <p:cNvPr id="70" name="Google Shape;70;p1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6</a:t>
            </a:fld>
            <a:endParaRPr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78CAE0B5-A1BC-4961-8F35-8228C4F47A6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8301747"/>
              </p:ext>
            </p:extLst>
          </p:nvPr>
        </p:nvGraphicFramePr>
        <p:xfrm>
          <a:off x="897574" y="1459341"/>
          <a:ext cx="10396852" cy="45533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98426">
                  <a:extLst>
                    <a:ext uri="{9D8B030D-6E8A-4147-A177-3AD203B41FA5}">
                      <a16:colId xmlns:a16="http://schemas.microsoft.com/office/drawing/2014/main" val="1462090851"/>
                    </a:ext>
                  </a:extLst>
                </a:gridCol>
                <a:gridCol w="5198426">
                  <a:extLst>
                    <a:ext uri="{9D8B030D-6E8A-4147-A177-3AD203B41FA5}">
                      <a16:colId xmlns:a16="http://schemas.microsoft.com/office/drawing/2014/main" val="1567639727"/>
                    </a:ext>
                  </a:extLst>
                </a:gridCol>
              </a:tblGrid>
              <a:tr h="504399"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Methods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solidFill>
                            <a:srgbClr val="339966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Returns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8278987"/>
                  </a:ext>
                </a:extLst>
              </a:tr>
              <a:tr h="504399">
                <a:tc>
                  <a:txBody>
                    <a:bodyPr/>
                    <a:lstStyle/>
                    <a:p>
                      <a:r>
                        <a:rPr lang="en-US" sz="2000" dirty="0" err="1">
                          <a:latin typeface="Consolas" panose="020B0609020204030204" pitchFamily="49" charset="0"/>
                          <a:cs typeface="Calibri" panose="020F0502020204030204" pitchFamily="34" charset="0"/>
                        </a:rPr>
                        <a:t>Math.abs</a:t>
                      </a:r>
                      <a:r>
                        <a:rPr lang="en-US" sz="2000" dirty="0">
                          <a:latin typeface="Consolas" panose="020B0609020204030204" pitchFamily="49" charset="0"/>
                          <a:cs typeface="Calibri" panose="020F0502020204030204" pitchFamily="34" charset="0"/>
                        </a:rPr>
                        <a:t>(</a:t>
                      </a:r>
                      <a:r>
                        <a:rPr lang="en-US" sz="2000" i="1" dirty="0">
                          <a:latin typeface="Consolas" panose="020B0609020204030204" pitchFamily="49" charset="0"/>
                          <a:cs typeface="Calibri" panose="020F0502020204030204" pitchFamily="34" charset="0"/>
                        </a:rPr>
                        <a:t>value</a:t>
                      </a:r>
                      <a:r>
                        <a:rPr lang="en-US" sz="2000" i="0" dirty="0">
                          <a:latin typeface="Consolas" panose="020B0609020204030204" pitchFamily="49" charset="0"/>
                          <a:cs typeface="Calibri" panose="020F0502020204030204" pitchFamily="34" charset="0"/>
                        </a:rPr>
                        <a:t>)</a:t>
                      </a:r>
                      <a:endParaRPr lang="en-US" sz="2000" dirty="0">
                        <a:latin typeface="Consolas" panose="020B0609020204030204" pitchFamily="49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Absolute value of </a:t>
                      </a:r>
                      <a:r>
                        <a:rPr lang="en-US" sz="2000" i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value</a:t>
                      </a:r>
                      <a:endParaRPr lang="en-US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3352507"/>
                  </a:ext>
                </a:extLst>
              </a:tr>
              <a:tr h="504399">
                <a:tc>
                  <a:txBody>
                    <a:bodyPr/>
                    <a:lstStyle/>
                    <a:p>
                      <a:r>
                        <a:rPr lang="en-US" sz="2000" dirty="0" err="1">
                          <a:latin typeface="Consolas" panose="020B0609020204030204" pitchFamily="49" charset="0"/>
                          <a:cs typeface="Calibri" panose="020F0502020204030204" pitchFamily="34" charset="0"/>
                        </a:rPr>
                        <a:t>Math.ceil</a:t>
                      </a:r>
                      <a:r>
                        <a:rPr lang="en-US" sz="2000" dirty="0">
                          <a:latin typeface="Consolas" panose="020B0609020204030204" pitchFamily="49" charset="0"/>
                          <a:cs typeface="Calibri" panose="020F0502020204030204" pitchFamily="34" charset="0"/>
                        </a:rPr>
                        <a:t>(</a:t>
                      </a:r>
                      <a:r>
                        <a:rPr lang="en-US" sz="2000" i="1" dirty="0">
                          <a:latin typeface="Consolas" panose="020B0609020204030204" pitchFamily="49" charset="0"/>
                          <a:cs typeface="Calibri" panose="020F0502020204030204" pitchFamily="34" charset="0"/>
                        </a:rPr>
                        <a:t>value</a:t>
                      </a:r>
                      <a:r>
                        <a:rPr lang="en-US" sz="2000" i="0" dirty="0">
                          <a:latin typeface="Consolas" panose="020B0609020204030204" pitchFamily="49" charset="0"/>
                          <a:cs typeface="Calibri" panose="020F0502020204030204" pitchFamily="34" charset="0"/>
                        </a:rPr>
                        <a:t>)</a:t>
                      </a:r>
                      <a:endParaRPr lang="en-US" sz="2000" dirty="0">
                        <a:latin typeface="Consolas" panose="020B0609020204030204" pitchFamily="49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i="1" u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value</a:t>
                      </a:r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rounded up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1772581"/>
                  </a:ext>
                </a:extLst>
              </a:tr>
              <a:tr h="504399">
                <a:tc>
                  <a:txBody>
                    <a:bodyPr/>
                    <a:lstStyle/>
                    <a:p>
                      <a:r>
                        <a:rPr lang="en-US" sz="2000" dirty="0" err="1">
                          <a:latin typeface="Consolas" panose="020B0609020204030204" pitchFamily="49" charset="0"/>
                          <a:cs typeface="Calibri" panose="020F0502020204030204" pitchFamily="34" charset="0"/>
                        </a:rPr>
                        <a:t>Math.floor</a:t>
                      </a:r>
                      <a:r>
                        <a:rPr lang="en-US" sz="2000" dirty="0">
                          <a:latin typeface="Consolas" panose="020B0609020204030204" pitchFamily="49" charset="0"/>
                          <a:cs typeface="Calibri" panose="020F0502020204030204" pitchFamily="34" charset="0"/>
                        </a:rPr>
                        <a:t>(</a:t>
                      </a:r>
                      <a:r>
                        <a:rPr lang="en-US" sz="2000" i="1" dirty="0">
                          <a:latin typeface="Consolas" panose="020B0609020204030204" pitchFamily="49" charset="0"/>
                          <a:cs typeface="Calibri" panose="020F0502020204030204" pitchFamily="34" charset="0"/>
                        </a:rPr>
                        <a:t>value</a:t>
                      </a:r>
                      <a:r>
                        <a:rPr lang="en-US" sz="2000" dirty="0">
                          <a:latin typeface="Consolas" panose="020B0609020204030204" pitchFamily="49" charset="0"/>
                          <a:cs typeface="Calibri" panose="020F0502020204030204" pitchFamily="34" charset="0"/>
                        </a:rPr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i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value</a:t>
                      </a:r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rounded down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8050819"/>
                  </a:ext>
                </a:extLst>
              </a:tr>
              <a:tr h="504399">
                <a:tc>
                  <a:txBody>
                    <a:bodyPr/>
                    <a:lstStyle/>
                    <a:p>
                      <a:r>
                        <a:rPr lang="en-US" sz="2000" dirty="0" err="1">
                          <a:latin typeface="Consolas" panose="020B0609020204030204" pitchFamily="49" charset="0"/>
                          <a:cs typeface="Calibri" panose="020F0502020204030204" pitchFamily="34" charset="0"/>
                        </a:rPr>
                        <a:t>Math.max</a:t>
                      </a:r>
                      <a:r>
                        <a:rPr lang="en-US" sz="2000" dirty="0">
                          <a:latin typeface="Consolas" panose="020B0609020204030204" pitchFamily="49" charset="0"/>
                          <a:cs typeface="Calibri" panose="020F0502020204030204" pitchFamily="34" charset="0"/>
                        </a:rPr>
                        <a:t>(</a:t>
                      </a:r>
                      <a:r>
                        <a:rPr lang="en-US" sz="2000" i="1" dirty="0">
                          <a:latin typeface="Consolas" panose="020B0609020204030204" pitchFamily="49" charset="0"/>
                          <a:cs typeface="Calibri" panose="020F0502020204030204" pitchFamily="34" charset="0"/>
                        </a:rPr>
                        <a:t>value1</a:t>
                      </a:r>
                      <a:r>
                        <a:rPr lang="en-US" sz="2000" i="0" dirty="0">
                          <a:latin typeface="Consolas" panose="020B0609020204030204" pitchFamily="49" charset="0"/>
                          <a:cs typeface="Calibri" panose="020F0502020204030204" pitchFamily="34" charset="0"/>
                        </a:rPr>
                        <a:t>, </a:t>
                      </a:r>
                      <a:r>
                        <a:rPr lang="en-US" sz="2000" i="1" dirty="0">
                          <a:latin typeface="Consolas" panose="020B0609020204030204" pitchFamily="49" charset="0"/>
                          <a:cs typeface="Calibri" panose="020F0502020204030204" pitchFamily="34" charset="0"/>
                        </a:rPr>
                        <a:t>value2</a:t>
                      </a:r>
                      <a:r>
                        <a:rPr lang="en-US" sz="2000" i="0" dirty="0">
                          <a:latin typeface="Consolas" panose="020B0609020204030204" pitchFamily="49" charset="0"/>
                          <a:cs typeface="Calibri" panose="020F0502020204030204" pitchFamily="34" charset="0"/>
                        </a:rPr>
                        <a:t>)</a:t>
                      </a:r>
                      <a:endParaRPr lang="en-US" sz="2000" dirty="0">
                        <a:latin typeface="Consolas" panose="020B0609020204030204" pitchFamily="49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Larger of the two given values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1795187"/>
                  </a:ext>
                </a:extLst>
              </a:tr>
              <a:tr h="504399">
                <a:tc>
                  <a:txBody>
                    <a:bodyPr/>
                    <a:lstStyle/>
                    <a:p>
                      <a:r>
                        <a:rPr lang="en-US" sz="2000" dirty="0" err="1">
                          <a:latin typeface="Consolas" panose="020B0609020204030204" pitchFamily="49" charset="0"/>
                          <a:cs typeface="Calibri" panose="020F0502020204030204" pitchFamily="34" charset="0"/>
                        </a:rPr>
                        <a:t>Math.min</a:t>
                      </a:r>
                      <a:r>
                        <a:rPr lang="en-US" sz="2000" dirty="0">
                          <a:latin typeface="Consolas" panose="020B0609020204030204" pitchFamily="49" charset="0"/>
                          <a:cs typeface="Calibri" panose="020F0502020204030204" pitchFamily="34" charset="0"/>
                        </a:rPr>
                        <a:t>(</a:t>
                      </a:r>
                      <a:r>
                        <a:rPr lang="en-US" sz="2000" i="1" dirty="0">
                          <a:latin typeface="Consolas" panose="020B0609020204030204" pitchFamily="49" charset="0"/>
                          <a:cs typeface="Calibri" panose="020F0502020204030204" pitchFamily="34" charset="0"/>
                        </a:rPr>
                        <a:t>value1</a:t>
                      </a:r>
                      <a:r>
                        <a:rPr lang="en-US" sz="2000" i="0" dirty="0">
                          <a:latin typeface="Consolas" panose="020B0609020204030204" pitchFamily="49" charset="0"/>
                          <a:cs typeface="Calibri" panose="020F0502020204030204" pitchFamily="34" charset="0"/>
                        </a:rPr>
                        <a:t>, </a:t>
                      </a:r>
                      <a:r>
                        <a:rPr lang="en-US" sz="2000" i="1" dirty="0">
                          <a:latin typeface="Consolas" panose="020B0609020204030204" pitchFamily="49" charset="0"/>
                          <a:cs typeface="Calibri" panose="020F0502020204030204" pitchFamily="34" charset="0"/>
                        </a:rPr>
                        <a:t>value2</a:t>
                      </a:r>
                      <a:r>
                        <a:rPr lang="en-US" sz="2000" i="0" dirty="0">
                          <a:latin typeface="Consolas" panose="020B0609020204030204" pitchFamily="49" charset="0"/>
                          <a:cs typeface="Calibri" panose="020F0502020204030204" pitchFamily="34" charset="0"/>
                        </a:rPr>
                        <a:t>)</a:t>
                      </a:r>
                      <a:endParaRPr lang="en-US" sz="2000" dirty="0">
                        <a:latin typeface="Consolas" panose="020B0609020204030204" pitchFamily="49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Smaller of the two given values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3446841"/>
                  </a:ext>
                </a:extLst>
              </a:tr>
              <a:tr h="504399">
                <a:tc>
                  <a:txBody>
                    <a:bodyPr/>
                    <a:lstStyle/>
                    <a:p>
                      <a:r>
                        <a:rPr lang="en-US" sz="2000" dirty="0" err="1">
                          <a:latin typeface="Consolas" panose="020B0609020204030204" pitchFamily="49" charset="0"/>
                          <a:cs typeface="Calibri" panose="020F0502020204030204" pitchFamily="34" charset="0"/>
                        </a:rPr>
                        <a:t>Math.round</a:t>
                      </a:r>
                      <a:r>
                        <a:rPr lang="en-US" sz="2000" dirty="0">
                          <a:latin typeface="Consolas" panose="020B0609020204030204" pitchFamily="49" charset="0"/>
                          <a:cs typeface="Calibri" panose="020F0502020204030204" pitchFamily="34" charset="0"/>
                        </a:rPr>
                        <a:t>(</a:t>
                      </a:r>
                      <a:r>
                        <a:rPr lang="en-US" sz="2000" i="1" dirty="0">
                          <a:latin typeface="Consolas" panose="020B0609020204030204" pitchFamily="49" charset="0"/>
                          <a:cs typeface="Calibri" panose="020F0502020204030204" pitchFamily="34" charset="0"/>
                        </a:rPr>
                        <a:t>value</a:t>
                      </a:r>
                      <a:r>
                        <a:rPr lang="en-US" sz="2000" i="0" dirty="0">
                          <a:latin typeface="Consolas" panose="020B0609020204030204" pitchFamily="49" charset="0"/>
                          <a:cs typeface="Calibri" panose="020F0502020204030204" pitchFamily="34" charset="0"/>
                        </a:rPr>
                        <a:t>)</a:t>
                      </a:r>
                      <a:endParaRPr lang="en-US" sz="2000" dirty="0">
                        <a:latin typeface="Consolas" panose="020B0609020204030204" pitchFamily="49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i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value</a:t>
                      </a:r>
                      <a:r>
                        <a:rPr lang="en-US" sz="2000" i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rounded to the nearest whole number</a:t>
                      </a:r>
                      <a:endParaRPr lang="en-US" sz="2000" i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9250083"/>
                  </a:ext>
                </a:extLst>
              </a:tr>
              <a:tr h="504399">
                <a:tc>
                  <a:txBody>
                    <a:bodyPr/>
                    <a:lstStyle/>
                    <a:p>
                      <a:r>
                        <a:rPr lang="en-US" sz="2000" dirty="0" err="1">
                          <a:latin typeface="Consolas" panose="020B0609020204030204" pitchFamily="49" charset="0"/>
                          <a:cs typeface="Calibri" panose="020F0502020204030204" pitchFamily="34" charset="0"/>
                        </a:rPr>
                        <a:t>Math.sqrt</a:t>
                      </a:r>
                      <a:r>
                        <a:rPr lang="en-US" sz="2000" i="0" dirty="0">
                          <a:latin typeface="Consolas" panose="020B0609020204030204" pitchFamily="49" charset="0"/>
                          <a:cs typeface="Calibri" panose="020F0502020204030204" pitchFamily="34" charset="0"/>
                        </a:rPr>
                        <a:t>(</a:t>
                      </a:r>
                      <a:r>
                        <a:rPr lang="en-US" sz="2000" i="1" dirty="0">
                          <a:latin typeface="Consolas" panose="020B0609020204030204" pitchFamily="49" charset="0"/>
                          <a:cs typeface="Calibri" panose="020F0502020204030204" pitchFamily="34" charset="0"/>
                        </a:rPr>
                        <a:t>value</a:t>
                      </a:r>
                      <a:r>
                        <a:rPr lang="en-US" sz="2000" i="0" dirty="0">
                          <a:latin typeface="Consolas" panose="020B0609020204030204" pitchFamily="49" charset="0"/>
                          <a:cs typeface="Calibri" panose="020F0502020204030204" pitchFamily="34" charset="0"/>
                        </a:rPr>
                        <a:t>)</a:t>
                      </a:r>
                      <a:endParaRPr lang="en-US" sz="2000" dirty="0">
                        <a:latin typeface="Consolas" panose="020B0609020204030204" pitchFamily="49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Square root of </a:t>
                      </a:r>
                      <a:r>
                        <a:rPr lang="en-US" sz="2000" i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value</a:t>
                      </a:r>
                      <a:endParaRPr lang="en-US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7367658"/>
                  </a:ext>
                </a:extLst>
              </a:tr>
              <a:tr h="504399">
                <a:tc>
                  <a:txBody>
                    <a:bodyPr/>
                    <a:lstStyle/>
                    <a:p>
                      <a:r>
                        <a:rPr lang="en-US" sz="2000" dirty="0" err="1">
                          <a:latin typeface="Consolas" panose="020B0609020204030204" pitchFamily="49" charset="0"/>
                          <a:cs typeface="Calibri" panose="020F0502020204030204" pitchFamily="34" charset="0"/>
                        </a:rPr>
                        <a:t>Math.pow</a:t>
                      </a:r>
                      <a:r>
                        <a:rPr lang="en-US" sz="2000" i="0" dirty="0">
                          <a:latin typeface="Consolas" panose="020B0609020204030204" pitchFamily="49" charset="0"/>
                          <a:cs typeface="Calibri" panose="020F0502020204030204" pitchFamily="34" charset="0"/>
                        </a:rPr>
                        <a:t>(</a:t>
                      </a:r>
                      <a:r>
                        <a:rPr lang="en-US" sz="2000" i="1" dirty="0">
                          <a:latin typeface="Consolas" panose="020B0609020204030204" pitchFamily="49" charset="0"/>
                          <a:cs typeface="Calibri" panose="020F0502020204030204" pitchFamily="34" charset="0"/>
                        </a:rPr>
                        <a:t>base</a:t>
                      </a:r>
                      <a:r>
                        <a:rPr lang="en-US" sz="2000" i="0" dirty="0">
                          <a:latin typeface="Consolas" panose="020B0609020204030204" pitchFamily="49" charset="0"/>
                          <a:cs typeface="Calibri" panose="020F0502020204030204" pitchFamily="34" charset="0"/>
                        </a:rPr>
                        <a:t>, </a:t>
                      </a:r>
                      <a:r>
                        <a:rPr lang="en-US" sz="2000" i="1" dirty="0">
                          <a:latin typeface="Consolas" panose="020B0609020204030204" pitchFamily="49" charset="0"/>
                          <a:cs typeface="Calibri" panose="020F0502020204030204" pitchFamily="34" charset="0"/>
                        </a:rPr>
                        <a:t>exp</a:t>
                      </a:r>
                      <a:r>
                        <a:rPr lang="en-US" sz="2000" i="0" dirty="0">
                          <a:latin typeface="Consolas" panose="020B0609020204030204" pitchFamily="49" charset="0"/>
                          <a:cs typeface="Calibri" panose="020F0502020204030204" pitchFamily="34" charset="0"/>
                        </a:rPr>
                        <a:t>)</a:t>
                      </a:r>
                      <a:endParaRPr lang="en-US" sz="2000" dirty="0">
                        <a:latin typeface="Consolas" panose="020B0609020204030204" pitchFamily="49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i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base</a:t>
                      </a:r>
                      <a:r>
                        <a:rPr lang="en-US" sz="2000" i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to the </a:t>
                      </a:r>
                      <a:r>
                        <a:rPr lang="en-US" sz="2000" i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exp</a:t>
                      </a:r>
                      <a:r>
                        <a:rPr lang="en-US" sz="2000" i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power</a:t>
                      </a:r>
                      <a:endParaRPr lang="en-US" sz="2000" i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364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782872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4B059E-F617-40F2-8036-2A7D20D9BB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Math example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0AA62EE-602A-45F5-819E-2345105FC6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891746" cy="4285089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2400" dirty="0">
                <a:latin typeface="Consolas" panose="020B0609020204030204" pitchFamily="49" charset="0"/>
              </a:rPr>
              <a:t>double value = 823.577564893;</a:t>
            </a:r>
          </a:p>
          <a:p>
            <a:pPr marL="114300" indent="0">
              <a:buNone/>
            </a:pPr>
            <a:r>
              <a:rPr lang="en-US" sz="2400" dirty="0">
                <a:latin typeface="Consolas" panose="020B0609020204030204" pitchFamily="49" charset="0"/>
              </a:rPr>
              <a:t>double </a:t>
            </a:r>
            <a:r>
              <a:rPr lang="en-US" sz="2400" dirty="0" err="1">
                <a:latin typeface="Consolas" panose="020B0609020204030204" pitchFamily="49" charset="0"/>
              </a:rPr>
              <a:t>roundedValue</a:t>
            </a:r>
            <a:r>
              <a:rPr lang="en-US" sz="2400" dirty="0">
                <a:latin typeface="Consolas" panose="020B0609020204030204" pitchFamily="49" charset="0"/>
              </a:rPr>
              <a:t> = (double) </a:t>
            </a:r>
            <a:r>
              <a:rPr lang="en-US" sz="2400" dirty="0" err="1">
                <a:latin typeface="Consolas" panose="020B0609020204030204" pitchFamily="49" charset="0"/>
              </a:rPr>
              <a:t>Math.round</a:t>
            </a:r>
            <a:r>
              <a:rPr lang="en-US" sz="2400" dirty="0">
                <a:latin typeface="Consolas" panose="020B0609020204030204" pitchFamily="49" charset="0"/>
              </a:rPr>
              <a:t>(value * 100) / 100;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2C7216-FED8-4813-824F-B6DA6A713F9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1386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47806BE-25FC-4E76-838C-EDD2183DB87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8</a:t>
            </a:fld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2991528-6147-4BD0-8D74-58F4748E3C4E}"/>
              </a:ext>
            </a:extLst>
          </p:cNvPr>
          <p:cNvSpPr txBox="1"/>
          <p:nvPr/>
        </p:nvSpPr>
        <p:spPr>
          <a:xfrm>
            <a:off x="937697" y="1409936"/>
            <a:ext cx="77170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What is the output of this program?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64A75CC-3DE1-4C7B-99CB-700C99245020}"/>
              </a:ext>
            </a:extLst>
          </p:cNvPr>
          <p:cNvSpPr txBox="1"/>
          <p:nvPr/>
        </p:nvSpPr>
        <p:spPr>
          <a:xfrm>
            <a:off x="7676301" y="1715953"/>
            <a:ext cx="216078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00808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A. </a:t>
            </a:r>
            <a:r>
              <a:rPr lang="en-US" sz="3600" dirty="0">
                <a:solidFill>
                  <a:schemeClr val="tx1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0</a:t>
            </a:r>
          </a:p>
          <a:p>
            <a:endParaRPr lang="en-US" sz="3600" b="1" dirty="0">
              <a:solidFill>
                <a:srgbClr val="00808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3600" b="1" dirty="0">
                <a:solidFill>
                  <a:srgbClr val="00808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B. </a:t>
            </a:r>
            <a:r>
              <a:rPr lang="en-US" sz="3600" dirty="0">
                <a:solidFill>
                  <a:schemeClr val="tx1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4</a:t>
            </a:r>
          </a:p>
          <a:p>
            <a:endParaRPr lang="en-US" sz="3600" b="1" dirty="0">
              <a:solidFill>
                <a:srgbClr val="00808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3600" b="1" dirty="0">
                <a:solidFill>
                  <a:srgbClr val="00808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C. </a:t>
            </a:r>
            <a:r>
              <a:rPr lang="en-US" sz="3600" dirty="0">
                <a:solidFill>
                  <a:schemeClr val="tx1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5</a:t>
            </a:r>
          </a:p>
          <a:p>
            <a:endParaRPr lang="en-US" sz="3600" b="1" dirty="0">
              <a:solidFill>
                <a:srgbClr val="00808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3600" b="1" dirty="0">
                <a:solidFill>
                  <a:srgbClr val="00808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D. </a:t>
            </a:r>
            <a:r>
              <a:rPr lang="en-US" sz="3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-1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1607798-4A80-4177-B525-5B4DBC53425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8616" y="2177913"/>
            <a:ext cx="6038588" cy="304639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AB10BF02-C068-A385-CC03-AE28F16AF2A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265110" y="275250"/>
            <a:ext cx="1576699" cy="15766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36089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en School">
      <a:dk1>
        <a:srgbClr val="000000"/>
      </a:dk1>
      <a:lt1>
        <a:srgbClr val="FFFFFF"/>
      </a:lt1>
      <a:dk2>
        <a:srgbClr val="373545"/>
      </a:dk2>
      <a:lt2>
        <a:srgbClr val="DCD8DC"/>
      </a:lt2>
      <a:accent1>
        <a:srgbClr val="330065"/>
      </a:accent1>
      <a:accent2>
        <a:srgbClr val="917B4C"/>
      </a:accent2>
      <a:accent3>
        <a:srgbClr val="E8D3A2"/>
      </a:accent3>
      <a:accent4>
        <a:srgbClr val="330065"/>
      </a:accent4>
      <a:accent5>
        <a:srgbClr val="917B4C"/>
      </a:accent5>
      <a:accent6>
        <a:srgbClr val="E8D3A2"/>
      </a:accent6>
      <a:hlink>
        <a:srgbClr val="330065"/>
      </a:hlink>
      <a:folHlink>
        <a:srgbClr val="8C8C8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23747</TotalTime>
  <Words>557</Words>
  <Application>Microsoft Macintosh PowerPoint</Application>
  <PresentationFormat>Widescreen</PresentationFormat>
  <Paragraphs>90</Paragraphs>
  <Slides>8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Consolas</vt:lpstr>
      <vt:lpstr>Calibri</vt:lpstr>
      <vt:lpstr>Quattrocento Sans</vt:lpstr>
      <vt:lpstr>Office Theme</vt:lpstr>
      <vt:lpstr>CSE 121 – Lesson 6</vt:lpstr>
      <vt:lpstr>Announcements, Reminders</vt:lpstr>
      <vt:lpstr>(PCM) Returns</vt:lpstr>
      <vt:lpstr>(Recall) String Methods  Usage: &lt;string variable&gt;.&lt;method&gt;(…) </vt:lpstr>
      <vt:lpstr>String example </vt:lpstr>
      <vt:lpstr>Example of returns: Math class</vt:lpstr>
      <vt:lpstr>Math example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121</dc:title>
  <dc:creator>Brett Wortzman</dc:creator>
  <cp:lastModifiedBy>Kai Daniels</cp:lastModifiedBy>
  <cp:revision>96</cp:revision>
  <dcterms:created xsi:type="dcterms:W3CDTF">2020-09-29T18:40:50Z</dcterms:created>
  <dcterms:modified xsi:type="dcterms:W3CDTF">2023-07-12T06:42:26Z</dcterms:modified>
</cp:coreProperties>
</file>