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66" r:id="rId3"/>
    <p:sldId id="258" r:id="rId4"/>
    <p:sldId id="263" r:id="rId5"/>
    <p:sldId id="264" r:id="rId6"/>
    <p:sldId id="285" r:id="rId7"/>
    <p:sldId id="269" r:id="rId8"/>
    <p:sldId id="271" r:id="rId9"/>
    <p:sldId id="270" r:id="rId10"/>
    <p:sldId id="272" r:id="rId11"/>
    <p:sldId id="273" r:id="rId12"/>
    <p:sldId id="274" r:id="rId13"/>
    <p:sldId id="275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Quattrocento Sans" panose="020B05020500000200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33"/>
    <a:srgbClr val="993366"/>
    <a:srgbClr val="339966"/>
    <a:srgbClr val="008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0423" autoAdjust="0"/>
  </p:normalViewPr>
  <p:slideViewPr>
    <p:cSldViewPr snapToGrid="0">
      <p:cViewPr varScale="1">
        <p:scale>
          <a:sx n="98" d="100"/>
          <a:sy n="98" d="100"/>
        </p:scale>
        <p:origin x="9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58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999dacd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g1d999dacd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Bomb = indexing issues can be source of many errors! Fence-post life. </a:t>
            </a:r>
            <a:endParaRPr/>
          </a:p>
        </p:txBody>
      </p:sp>
      <p:sp>
        <p:nvSpPr>
          <p:cNvPr id="114" name="Google Shape;1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Go to Ed, show that similar how we can ask the Turtle variable to do something, we can ask our string variable to do things as well</a:t>
            </a:r>
            <a:endParaRPr dirty="0"/>
          </a:p>
        </p:txBody>
      </p:sp>
      <p:sp>
        <p:nvSpPr>
          <p:cNvPr id="123" name="Google Shape;1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1953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3175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461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630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85CAA8-90C1-4F49-B2FF-20B902EC9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7443" y="273685"/>
            <a:ext cx="1559593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4 -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582D9-F03E-FE0C-D43A-53A9030CA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82" y="3260200"/>
            <a:ext cx="2263974" cy="2255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8339C-A1CD-47EE-96EE-D88F86B50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CCEF9F-464E-42D1-9C8F-EAA15BF0A054}"/>
              </a:ext>
            </a:extLst>
          </p:cNvPr>
          <p:cNvSpPr txBox="1"/>
          <p:nvPr/>
        </p:nvSpPr>
        <p:spPr>
          <a:xfrm>
            <a:off x="555170" y="1361339"/>
            <a:ext cx="902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output does the following code produce?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45EB3-9ED4-48C6-B4D3-CA74114D0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323" y="2007670"/>
            <a:ext cx="9226679" cy="1637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A05B00-3C1C-4785-B0D7-B7FF062A54B8}"/>
              </a:ext>
            </a:extLst>
          </p:cNvPr>
          <p:cNvSpPr txBox="1"/>
          <p:nvPr/>
        </p:nvSpPr>
        <p:spPr>
          <a:xfrm>
            <a:off x="130629" y="4519450"/>
            <a:ext cx="11652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			  B.	 		  C. 			  D.	 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960D97-D443-4FDF-A735-B6839070E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61" y="3905936"/>
            <a:ext cx="1984022" cy="1888789"/>
          </a:xfrm>
          <a:prstGeom prst="rect">
            <a:avLst/>
          </a:prstGeom>
          <a:ln w="12700">
            <a:solidFill>
              <a:srgbClr val="0066F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A048DC-0457-498E-9DBB-906727A1A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355" y="3882086"/>
            <a:ext cx="1984022" cy="1928718"/>
          </a:xfrm>
          <a:prstGeom prst="rect">
            <a:avLst/>
          </a:prstGeom>
          <a:ln w="12700">
            <a:solidFill>
              <a:srgbClr val="990033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060A9B-2D3E-4D75-80FE-2730AC84D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598" y="3882086"/>
            <a:ext cx="1848002" cy="1920949"/>
          </a:xfrm>
          <a:prstGeom prst="rect">
            <a:avLst/>
          </a:prstGeom>
          <a:ln w="12700">
            <a:solidFill>
              <a:srgbClr val="33996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6A8F33-6A92-4AA1-864A-B84FB7DE22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7873" y="3707837"/>
            <a:ext cx="1848002" cy="2145561"/>
          </a:xfrm>
          <a:prstGeom prst="rect">
            <a:avLst/>
          </a:prstGeom>
          <a:ln w="12700">
            <a:solidFill>
              <a:srgbClr val="993366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6E33B-6B46-4667-CD8E-33137277D1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3233" y="305381"/>
            <a:ext cx="1571716" cy="15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69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String traversals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2263040"/>
            <a:ext cx="10515599" cy="2331920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i="1" dirty="0">
                <a:solidFill>
                  <a:srgbClr val="267F99"/>
                </a:solidFill>
                <a:latin typeface="Consolas" panose="020B0609020204030204" pitchFamily="49" charset="0"/>
              </a:rPr>
              <a:t>// For some String s</a:t>
            </a:r>
            <a:endParaRPr lang="en-US" sz="32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s.charAt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)</a:t>
            </a:r>
            <a:endParaRPr lang="en-US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335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 algn="ctr"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nsolas" panose="020B0609020204030204" pitchFamily="49" charset="0"/>
              </a:rPr>
              <a:t>g-u-m-b-a-l-l</a:t>
            </a:r>
          </a:p>
        </p:txBody>
      </p:sp>
    </p:spTree>
    <p:extLst>
      <p:ext uri="{BB962C8B-B14F-4D97-AF65-F5344CB8AC3E}">
        <p14:creationId xmlns:p14="http://schemas.microsoft.com/office/powerpoint/2010/main" val="3152085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</a:rPr>
              <a:t>Fencepost Pattern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AC389-11E6-4C20-A798-7F9FD3292D79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g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m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b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201E4DE2-F9D6-4B4B-BF0B-E559D8E6EB03}"/>
              </a:ext>
            </a:extLst>
          </p:cNvPr>
          <p:cNvSpPr/>
          <p:nvPr/>
        </p:nvSpPr>
        <p:spPr>
          <a:xfrm>
            <a:off x="4479473" y="4972060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s 14">
            <a:extLst>
              <a:ext uri="{FF2B5EF4-FFF2-40B4-BE49-F238E27FC236}">
                <a16:creationId xmlns:a16="http://schemas.microsoft.com/office/drawing/2014/main" id="{D3F94C89-5509-46CD-B629-8775C9E987FF}"/>
              </a:ext>
            </a:extLst>
          </p:cNvPr>
          <p:cNvSpPr/>
          <p:nvPr/>
        </p:nvSpPr>
        <p:spPr>
          <a:xfrm>
            <a:off x="3630387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s 15">
            <a:extLst>
              <a:ext uri="{FF2B5EF4-FFF2-40B4-BE49-F238E27FC236}">
                <a16:creationId xmlns:a16="http://schemas.microsoft.com/office/drawing/2014/main" id="{FE1C3757-EACE-443D-A262-7C12285192B0}"/>
              </a:ext>
            </a:extLst>
          </p:cNvPr>
          <p:cNvSpPr/>
          <p:nvPr/>
        </p:nvSpPr>
        <p:spPr>
          <a:xfrm>
            <a:off x="528664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62965907-BCFA-4F86-82ED-64E71BA2304F}"/>
              </a:ext>
            </a:extLst>
          </p:cNvPr>
          <p:cNvSpPr/>
          <p:nvPr/>
        </p:nvSpPr>
        <p:spPr>
          <a:xfrm>
            <a:off x="6118319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s 17">
            <a:extLst>
              <a:ext uri="{FF2B5EF4-FFF2-40B4-BE49-F238E27FC236}">
                <a16:creationId xmlns:a16="http://schemas.microsoft.com/office/drawing/2014/main" id="{798B57DB-4449-486A-8AFE-D40D291229C7}"/>
              </a:ext>
            </a:extLst>
          </p:cNvPr>
          <p:cNvSpPr/>
          <p:nvPr/>
        </p:nvSpPr>
        <p:spPr>
          <a:xfrm>
            <a:off x="6979922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Equals 18">
            <a:extLst>
              <a:ext uri="{FF2B5EF4-FFF2-40B4-BE49-F238E27FC236}">
                <a16:creationId xmlns:a16="http://schemas.microsoft.com/office/drawing/2014/main" id="{C3C3CBC5-4957-4B13-B2CA-D137071FD85B}"/>
              </a:ext>
            </a:extLst>
          </p:cNvPr>
          <p:cNvSpPr/>
          <p:nvPr/>
        </p:nvSpPr>
        <p:spPr>
          <a:xfrm>
            <a:off x="7854591" y="4972059"/>
            <a:ext cx="764177" cy="542105"/>
          </a:xfrm>
          <a:prstGeom prst="mathEqual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30A9034-45E0-444A-988D-FD9E4234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95856C-260E-4610-A417-90CFB75D7809}"/>
              </a:ext>
            </a:extLst>
          </p:cNvPr>
          <p:cNvSpPr/>
          <p:nvPr/>
        </p:nvSpPr>
        <p:spPr>
          <a:xfrm>
            <a:off x="3442063" y="4735286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09AD19-667D-4D2A-8EA0-DD4848CBBA81}"/>
              </a:ext>
            </a:extLst>
          </p:cNvPr>
          <p:cNvSpPr/>
          <p:nvPr/>
        </p:nvSpPr>
        <p:spPr>
          <a:xfrm>
            <a:off x="4254137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AE5B78-2ABD-416C-BD88-CBD3FC8A4A9B}"/>
              </a:ext>
            </a:extLst>
          </p:cNvPr>
          <p:cNvSpPr/>
          <p:nvPr/>
        </p:nvSpPr>
        <p:spPr>
          <a:xfrm>
            <a:off x="5079274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AB6F5-DA16-489D-9AC2-EF51585E167B}"/>
              </a:ext>
            </a:extLst>
          </p:cNvPr>
          <p:cNvSpPr/>
          <p:nvPr/>
        </p:nvSpPr>
        <p:spPr>
          <a:xfrm>
            <a:off x="5891349" y="4735285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FCB7AC-937C-4EDC-BEBF-C61A2A2958DF}"/>
              </a:ext>
            </a:extLst>
          </p:cNvPr>
          <p:cNvSpPr/>
          <p:nvPr/>
        </p:nvSpPr>
        <p:spPr>
          <a:xfrm>
            <a:off x="6773094" y="4735284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19D4DC-782F-4512-AC82-748C250AD261}"/>
              </a:ext>
            </a:extLst>
          </p:cNvPr>
          <p:cNvSpPr/>
          <p:nvPr/>
        </p:nvSpPr>
        <p:spPr>
          <a:xfrm>
            <a:off x="7617825" y="4735283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036A96-D479-49AD-9AD0-B1C0ECA896D8}"/>
              </a:ext>
            </a:extLst>
          </p:cNvPr>
          <p:cNvSpPr/>
          <p:nvPr/>
        </p:nvSpPr>
        <p:spPr>
          <a:xfrm>
            <a:off x="8479976" y="4735282"/>
            <a:ext cx="346166" cy="1015663"/>
          </a:xfrm>
          <a:prstGeom prst="round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600" u="sng" dirty="0">
                <a:solidFill>
                  <a:schemeClr val="tx1"/>
                </a:solidFill>
              </a:rPr>
              <a:t>Programming Assignment 0: Code Reviews</a:t>
            </a:r>
            <a:r>
              <a:rPr lang="en-US" sz="3600" dirty="0">
                <a:solidFill>
                  <a:schemeClr val="tx1"/>
                </a:solidFill>
              </a:rPr>
              <a:t> was released Wed, due next Wed July 5</a:t>
            </a:r>
            <a:r>
              <a:rPr lang="en-US" sz="3600" baseline="30000" dirty="0">
                <a:solidFill>
                  <a:schemeClr val="tx1"/>
                </a:solidFill>
              </a:rPr>
              <a:t>th</a:t>
            </a:r>
            <a:r>
              <a:rPr lang="en-US" sz="3600" dirty="0">
                <a:solidFill>
                  <a:schemeClr val="tx1"/>
                </a:solidFill>
              </a:rPr>
              <a:t> 11:59 PM</a:t>
            </a:r>
            <a:endParaRPr lang="en-US" sz="3200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sz="3600" u="sng" dirty="0"/>
              <a:t>Creative Project 0</a:t>
            </a:r>
            <a:r>
              <a:rPr lang="en-US" sz="3600" dirty="0"/>
              <a:t> feedback released next Tues, July 4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600" dirty="0"/>
              <a:t>Quiz 0: Monday, July 10 (take-home)</a:t>
            </a:r>
          </a:p>
          <a:p>
            <a:pPr lvl="0" indent="-438150">
              <a:lnSpc>
                <a:spcPct val="100000"/>
              </a:lnSpc>
              <a:buSzPts val="3300"/>
            </a:pPr>
            <a:r>
              <a:rPr lang="en-US" sz="3600" dirty="0"/>
              <a:t>Resubmission start next week, more on that later</a:t>
            </a:r>
            <a:endParaRPr lang="en-US" sz="3200"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999dacd8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Last Time…</a:t>
            </a:r>
            <a:endParaRPr dirty="0"/>
          </a:p>
        </p:txBody>
      </p:sp>
      <p:sp>
        <p:nvSpPr>
          <p:cNvPr id="88" name="Google Shape;88;g1d999dacd87_0_0"/>
          <p:cNvSpPr txBox="1">
            <a:spLocks noGrp="1"/>
          </p:cNvSpPr>
          <p:nvPr>
            <p:ph type="body" idx="1"/>
          </p:nvPr>
        </p:nvSpPr>
        <p:spPr>
          <a:xfrm>
            <a:off x="838199" y="1559175"/>
            <a:ext cx="9324703" cy="45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500" dirty="0"/>
              <a:t>Expressions</a:t>
            </a:r>
          </a:p>
          <a:p>
            <a:pPr marL="9207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100" dirty="0"/>
              <a:t>Data types (int, double, </a:t>
            </a:r>
            <a:r>
              <a:rPr lang="en-US" sz="3100" dirty="0" err="1"/>
              <a:t>boolean</a:t>
            </a:r>
            <a:r>
              <a:rPr lang="en-US" sz="3100" dirty="0"/>
              <a:t>, String)</a:t>
            </a:r>
          </a:p>
          <a:p>
            <a:pPr marL="9207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100" dirty="0"/>
              <a:t>Operators (+, -, /, *, %)</a:t>
            </a:r>
          </a:p>
          <a:p>
            <a:pPr marL="920750" lvl="1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100" dirty="0"/>
              <a:t>Logical Operators (!, &amp;&amp;, ||, ==, !=, &gt;, &gt;=, &lt;, &lt;=)</a:t>
            </a:r>
          </a:p>
          <a:p>
            <a:pPr marL="463550" indent="-457200">
              <a:lnSpc>
                <a:spcPct val="100000"/>
              </a:lnSpc>
              <a:spcBef>
                <a:spcPts val="0"/>
              </a:spcBef>
              <a:buSzPts val="2700"/>
            </a:pPr>
            <a:endParaRPr lang="en-US" sz="3500" dirty="0"/>
          </a:p>
          <a:p>
            <a:pPr marL="463550" indent="-457200">
              <a:lnSpc>
                <a:spcPct val="100000"/>
              </a:lnSpc>
              <a:spcBef>
                <a:spcPts val="0"/>
              </a:spcBef>
              <a:buSzPts val="2700"/>
            </a:pPr>
            <a:r>
              <a:rPr lang="en-US" sz="3500" dirty="0"/>
              <a:t>Variables</a:t>
            </a:r>
            <a:endParaRPr sz="27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Container that stores a specific data type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Must declare &amp; initialize!</a:t>
            </a:r>
            <a:endParaRPr sz="3100" dirty="0"/>
          </a:p>
          <a:p>
            <a:pPr marL="914400" lvl="1" indent="-425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Char char="•"/>
            </a:pPr>
            <a:r>
              <a:rPr lang="en-US" sz="3100" dirty="0"/>
              <a:t>Manipulate, modify, reuse ♻</a:t>
            </a:r>
            <a:endParaRPr sz="3100" dirty="0"/>
          </a:p>
        </p:txBody>
      </p:sp>
      <p:sp>
        <p:nvSpPr>
          <p:cNvPr id="90" name="Google Shape;90;g1d999dacd87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1" name="Google Shape;91;g1d999dacd87_0_0"/>
          <p:cNvSpPr txBox="1"/>
          <p:nvPr/>
        </p:nvSpPr>
        <p:spPr>
          <a:xfrm>
            <a:off x="7717650" y="3712909"/>
            <a:ext cx="4529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6D8AA0"/>
                </a:solidFill>
                <a:latin typeface="Consolas"/>
                <a:ea typeface="Consolas"/>
                <a:cs typeface="Consolas"/>
                <a:sym typeface="Consolas"/>
              </a:rPr>
              <a:t>// declare AND initialize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030A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version = </a:t>
            </a:r>
            <a:r>
              <a:rPr lang="en-US" sz="2400" dirty="0">
                <a:solidFill>
                  <a:srgbClr val="FF9300"/>
                </a:solidFill>
                <a:latin typeface="Consolas"/>
                <a:ea typeface="Consolas"/>
                <a:cs typeface="Consolas"/>
                <a:sym typeface="Consolas"/>
              </a:rPr>
              <a:t>5</a:t>
            </a:r>
            <a:r>
              <a:rPr lang="en-US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</a:t>
            </a:r>
            <a:endParaRPr sz="10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0414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Strings and chars</a:t>
            </a:r>
            <a:endParaRPr sz="4000" dirty="0"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57078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String = sequence of characters treated as one, yet can be indexed to get individual parts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Zero-based indexing 💣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1"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b="1" dirty="0"/>
              <a:t>Side note</a:t>
            </a:r>
            <a:r>
              <a:rPr lang="en-US" sz="3200" dirty="0"/>
              <a:t>: new data type! 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represents a single character, </a:t>
            </a:r>
            <a:r>
              <a:rPr lang="en-US" sz="3200" dirty="0"/>
              <a:t>so we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use single quotes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 dirty="0"/>
              <a:t>Strings are made up of </a:t>
            </a:r>
            <a:r>
              <a:rPr lang="en-US" sz="3200" dirty="0">
                <a:latin typeface="Consolas" panose="020B0609020204030204" pitchFamily="49" charset="0"/>
              </a:rPr>
              <a:t>char</a:t>
            </a:r>
            <a:r>
              <a:rPr lang="en-US" sz="3200" dirty="0"/>
              <a:t>s!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952059-F0EA-4153-80B9-C2D05203B116}"/>
              </a:ext>
            </a:extLst>
          </p:cNvPr>
          <p:cNvGraphicFramePr>
            <a:graphicFrameLocks noGrp="1"/>
          </p:cNvGraphicFramePr>
          <p:nvPr/>
        </p:nvGraphicFramePr>
        <p:xfrm>
          <a:off x="6828493" y="3358953"/>
          <a:ext cx="5097036" cy="12184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148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728148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</a:tblGrid>
              <a:tr h="68691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5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789071" y="501649"/>
            <a:ext cx="1076792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4000" b="1" dirty="0">
                <a:solidFill>
                  <a:srgbClr val="008080"/>
                </a:solidFill>
              </a:rPr>
              <a:t>(PCM) </a:t>
            </a:r>
            <a:r>
              <a:rPr lang="en-US" sz="4000" dirty="0"/>
              <a:t>String Methods 	</a:t>
            </a:r>
            <a:r>
              <a:rPr lang="en-US" sz="2200" dirty="0"/>
              <a:t>Usage: </a:t>
            </a:r>
            <a:r>
              <a:rPr lang="en-US" sz="2000" dirty="0">
                <a:solidFill>
                  <a:srgbClr val="C00000"/>
                </a:solidFill>
                <a:latin typeface="Consolas"/>
                <a:ea typeface="Consolas"/>
                <a:cs typeface="Consolas"/>
                <a:sym typeface="Consolas"/>
              </a:rPr>
              <a:t>&lt;string variable&gt;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2000" dirty="0">
                <a:solidFill>
                  <a:srgbClr val="942093"/>
                </a:solidFill>
                <a:latin typeface="Consolas"/>
                <a:ea typeface="Consolas"/>
                <a:cs typeface="Consolas"/>
                <a:sym typeface="Consolas"/>
              </a:rPr>
              <a:t>&lt;method&gt;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000" dirty="0">
                <a:solidFill>
                  <a:srgbClr val="00905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r>
              <a:rPr lang="en-US" sz="2000" dirty="0">
                <a:latin typeface="Consolas"/>
                <a:ea typeface="Consolas"/>
                <a:cs typeface="Consolas"/>
                <a:sym typeface="Consolas"/>
              </a:rPr>
              <a:t>)</a:t>
            </a:r>
            <a:br>
              <a:rPr lang="en-US" sz="2000" dirty="0"/>
            </a:br>
            <a:endParaRPr sz="4000" dirty="0"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B91AB3-7AF2-4F1C-8C84-32A4E53133EB}"/>
              </a:ext>
            </a:extLst>
          </p:cNvPr>
          <p:cNvGraphicFramePr>
            <a:graphicFrameLocks noGrp="1"/>
          </p:cNvGraphicFramePr>
          <p:nvPr/>
        </p:nvGraphicFramePr>
        <p:xfrm>
          <a:off x="789071" y="1263240"/>
          <a:ext cx="10468452" cy="478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275">
                  <a:extLst>
                    <a:ext uri="{9D8B030D-6E8A-4147-A177-3AD203B41FA5}">
                      <a16:colId xmlns:a16="http://schemas.microsoft.com/office/drawing/2014/main" val="3368264241"/>
                    </a:ext>
                  </a:extLst>
                </a:gridCol>
                <a:gridCol w="6428177">
                  <a:extLst>
                    <a:ext uri="{9D8B030D-6E8A-4147-A177-3AD203B41FA5}">
                      <a16:colId xmlns:a16="http://schemas.microsoft.com/office/drawing/2014/main" val="3821759083"/>
                    </a:ext>
                  </a:extLst>
                </a:gridCol>
              </a:tblGrid>
              <a:tr h="43577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65557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length()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length of the string.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82990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charAt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 at index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5493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index of the first occurrence of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the string; returns -1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doesn't appear in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619916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, 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j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 substring(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i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the characters in this string from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(inclusive)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(exclusive); if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omitted, goes until the end of the string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50403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contains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71709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equals(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(case-sensitive)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46189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equalsIgnoreCase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sz="1800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whether or not the string is equal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ignoring case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784282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toUpperCase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an uppercase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425595"/>
                  </a:ext>
                </a:extLst>
              </a:tr>
              <a:tr h="435779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toLowerCase</a:t>
                      </a:r>
                      <a:r>
                        <a:rPr lang="en-US" sz="18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a lowercase version of the string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9483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E8BE52-4AF2-4BE4-BA1C-BF9BC3F6FB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9C19BF-A98F-42EC-A3B0-A113A66364F5}"/>
              </a:ext>
            </a:extLst>
          </p:cNvPr>
          <p:cNvSpPr/>
          <p:nvPr/>
        </p:nvSpPr>
        <p:spPr>
          <a:xfrm>
            <a:off x="476364" y="1342433"/>
            <a:ext cx="50723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contains the String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"bubble gum"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Which option below would result in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containing </a:t>
            </a:r>
            <a:r>
              <a:rPr lang="en-US" sz="2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"Gumball"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instead?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73FDE-FAD3-489D-8528-DDE5BD821A9A}"/>
              </a:ext>
            </a:extLst>
          </p:cNvPr>
          <p:cNvSpPr txBox="1"/>
          <p:nvPr/>
        </p:nvSpPr>
        <p:spPr>
          <a:xfrm>
            <a:off x="6356996" y="2015986"/>
            <a:ext cx="56123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9)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s.charAt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(8) + "ball";</a:t>
            </a:r>
          </a:p>
          <a:p>
            <a:pPr marL="342900" indent="-342900">
              <a:spcAft>
                <a:spcPts val="1200"/>
              </a:spcAft>
              <a:buClr>
                <a:schemeClr val="accent4">
                  <a:lumMod val="90000"/>
                  <a:lumOff val="10000"/>
                </a:schemeClr>
              </a:buClr>
              <a:buFont typeface="+mj-lt"/>
              <a:buAutoNum type="alphaUcPeriod"/>
            </a:pP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s = </a:t>
            </a:r>
            <a:b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8).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toUpperCase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() + </a:t>
            </a:r>
            <a:r>
              <a:rPr lang="en-US" sz="2200" dirty="0" err="1">
                <a:latin typeface="Consolas" panose="020B0609020204030204" pitchFamily="49" charset="0"/>
                <a:cs typeface="Calibri" panose="020F0502020204030204" pitchFamily="34" charset="0"/>
              </a:rPr>
              <a:t>s.substring</a:t>
            </a:r>
            <a:r>
              <a:rPr lang="en-US" sz="2200" dirty="0">
                <a:latin typeface="Consolas" panose="020B0609020204030204" pitchFamily="49" charset="0"/>
                <a:cs typeface="Calibri" panose="020F0502020204030204" pitchFamily="34" charset="0"/>
              </a:rPr>
              <a:t>(7, 10) + "ball";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E4B99-2CDE-42FA-A72E-E69AA11B9DB6}"/>
              </a:ext>
            </a:extLst>
          </p:cNvPr>
          <p:cNvGraphicFramePr>
            <a:graphicFrameLocks noGrp="1"/>
          </p:cNvGraphicFramePr>
          <p:nvPr/>
        </p:nvGraphicFramePr>
        <p:xfrm>
          <a:off x="476364" y="4005057"/>
          <a:ext cx="5453550" cy="1000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5355">
                  <a:extLst>
                    <a:ext uri="{9D8B030D-6E8A-4147-A177-3AD203B41FA5}">
                      <a16:colId xmlns:a16="http://schemas.microsoft.com/office/drawing/2014/main" val="3874129439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9037766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073113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208589544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47393315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043576983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731264172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2397371736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143654077"/>
                    </a:ext>
                  </a:extLst>
                </a:gridCol>
                <a:gridCol w="545355">
                  <a:extLst>
                    <a:ext uri="{9D8B030D-6E8A-4147-A177-3AD203B41FA5}">
                      <a16:colId xmlns:a16="http://schemas.microsoft.com/office/drawing/2014/main" val="3808435129"/>
                    </a:ext>
                  </a:extLst>
                </a:gridCol>
              </a:tblGrid>
              <a:tr h="5449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onsolas" panose="020B0609020204030204" pitchFamily="49" charset="0"/>
                        </a:rPr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276"/>
                  </a:ext>
                </a:extLst>
              </a:tr>
              <a:tr h="42168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990033"/>
                          </a:solidFill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510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EDF7D2-3085-52FD-04A6-73C9397C0639}"/>
              </a:ext>
            </a:extLst>
          </p:cNvPr>
          <p:cNvSpPr txBox="1"/>
          <p:nvPr/>
        </p:nvSpPr>
        <p:spPr>
          <a:xfrm>
            <a:off x="476364" y="3320075"/>
            <a:ext cx="6100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String s = “bubble gum”;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A704E5-2182-39DB-F722-7DE58FBCC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233" y="292318"/>
            <a:ext cx="1571716" cy="15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8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706791"/>
            <a:ext cx="10515599" cy="2385268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loops are our first </a:t>
            </a:r>
            <a:r>
              <a:rPr kumimoji="0" lang="en-US" altLang="en-US" sz="3200" b="0" i="1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control structure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syntactic structure that </a:t>
            </a:r>
            <a:r>
              <a:rPr lang="en-US" altLang="en-US" sz="2800" i="1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</a:t>
            </a:r>
            <a:r>
              <a:rPr lang="en-US" altLang="en-US" sz="28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execution of other statements. </a:t>
            </a:r>
            <a:endParaRPr kumimoji="0" lang="en-US" altLang="en-US" sz="2800" b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3200" i="0" dirty="0">
              <a:solidFill>
                <a:srgbClr val="2125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Text showing the syntax for a for-loop. The first line of the for-loop contains text that says &quot;for (initialization; test; update) {&quot;. The next line is indented by one tab and says &quot;body (statements to be repeated)&quot;. The third and last line just contains the closing curly brace &quot;{&quot;.">
            <a:extLst>
              <a:ext uri="{FF2B5EF4-FFF2-40B4-BE49-F238E27FC236}">
                <a16:creationId xmlns:a16="http://schemas.microsoft.com/office/drawing/2014/main" id="{37808C7A-2B18-4494-BF5A-D1AF3188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2" y="3098110"/>
            <a:ext cx="8210135" cy="274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5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D9D3-36ED-4D02-89A6-8A35783E0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548759"/>
            <a:ext cx="11582399" cy="1760482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counter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 &lt;=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; counter++) {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3200" dirty="0">
                <a:solidFill>
                  <a:srgbClr val="A31515"/>
                </a:solidFill>
                <a:latin typeface="Consolas" panose="020B0609020204030204" pitchFamily="49" charset="0"/>
              </a:rPr>
              <a:t>"I love CSE 121!"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952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for loops!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050" name="Picture 2" descr="Flow chart of for loop control flow. Starting point's text says &quot;Perform the initialization once at the beginning.&quot; Gray rectangle background with a blue &quot;1&quot; on the top right corner. This box points to another box with test that says &quot;Is the test true?&quot; with a red &quot;2&quot; at the top right corner. On the right side of the box is an arrow indicating &quot;YES&quot; to the question. This arrow points to a box that says &quot;Execute the statements inside the for loop body.&quot; with a dark green three at the top right corner. This box points to another box that says &quot;Perform the update.&quot; with an orange &quot;4&quot; at the top right of the box. This box points back to the box with the red &quot;2&quot; in the corner. On the left side of that box is an arrow that indicating &quot;NO&quot; to the question. This arrow points to a box that says &quot;Execute the statements that are immediately after the for loop body.&quot; with a green &quot;5&quot; at the top right of the box.">
            <a:extLst>
              <a:ext uri="{FF2B5EF4-FFF2-40B4-BE49-F238E27FC236}">
                <a16:creationId xmlns:a16="http://schemas.microsoft.com/office/drawing/2014/main" id="{D46C364C-8356-473C-A47D-E5C892BC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33" y="1319348"/>
            <a:ext cx="6460534" cy="46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2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13780</TotalTime>
  <Words>737</Words>
  <Application>Microsoft Macintosh PowerPoint</Application>
  <PresentationFormat>Widescreen</PresentationFormat>
  <Paragraphs>126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Consolas</vt:lpstr>
      <vt:lpstr>Calibri</vt:lpstr>
      <vt:lpstr>Quattrocento Sans</vt:lpstr>
      <vt:lpstr>Office Theme</vt:lpstr>
      <vt:lpstr>CSE 121 – Lesson 2</vt:lpstr>
      <vt:lpstr>Announcements, Reminders</vt:lpstr>
      <vt:lpstr>Last Time…</vt:lpstr>
      <vt:lpstr>(PCM) Strings and chars</vt:lpstr>
      <vt:lpstr>(PCM) String Methods  Usage: &lt;string variable&gt;.&lt;method&gt;(…) </vt:lpstr>
      <vt:lpstr>PowerPoint Presentation</vt:lpstr>
      <vt:lpstr>(PCM) for loops!</vt:lpstr>
      <vt:lpstr>(PCM) for loops!</vt:lpstr>
      <vt:lpstr>(PCM) for loops!</vt:lpstr>
      <vt:lpstr>PowerPoint Presentation</vt:lpstr>
      <vt:lpstr>(PCM) String traversals</vt:lpstr>
      <vt:lpstr>Fencepost Pattern</vt:lpstr>
      <vt:lpstr>Fencepost Pattern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66</cp:revision>
  <dcterms:created xsi:type="dcterms:W3CDTF">2020-09-29T18:40:50Z</dcterms:created>
  <dcterms:modified xsi:type="dcterms:W3CDTF">2023-06-30T08:29:34Z</dcterms:modified>
</cp:coreProperties>
</file>